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1" r:id="rId4"/>
    <p:sldId id="260" r:id="rId5"/>
    <p:sldId id="258" r:id="rId6"/>
    <p:sldId id="263" r:id="rId7"/>
    <p:sldId id="264" r:id="rId8"/>
    <p:sldId id="262" r:id="rId9"/>
    <p:sldId id="266" r:id="rId10"/>
    <p:sldId id="267" r:id="rId11"/>
    <p:sldId id="269" r:id="rId12"/>
    <p:sldId id="265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57" r:id="rId22"/>
    <p:sldId id="28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56" y="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3/24/2022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F3BFD-FA7F-40CF-86FB-47F038B5DE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5400" b="1" dirty="0"/>
              <a:t>РАНЯЯ ПРОФОРИЕНТАЦИЯ </a:t>
            </a:r>
            <a:r>
              <a:rPr lang="ru-RU" sz="3600" dirty="0"/>
              <a:t>СТАРШИХ ДОШКОЛЬНИКОВ </a:t>
            </a:r>
            <a:br>
              <a:rPr lang="ru-RU" sz="3600" dirty="0"/>
            </a:br>
            <a:r>
              <a:rPr lang="ru-RU" sz="3600" dirty="0"/>
              <a:t>В ХОДЕ ЗНАКОМСТВА </a:t>
            </a:r>
            <a:br>
              <a:rPr lang="ru-RU" sz="3600" dirty="0"/>
            </a:br>
            <a:r>
              <a:rPr lang="ru-RU" sz="3600" dirty="0"/>
              <a:t>С РУССКОЙ ЖИВОПИСЬЮ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CA22EE02-2619-4DE5-9AB9-9E0B2AB8A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3657" y="4147221"/>
            <a:ext cx="8637072" cy="977621"/>
          </a:xfrm>
        </p:spPr>
        <p:txBody>
          <a:bodyPr/>
          <a:lstStyle/>
          <a:p>
            <a:r>
              <a:rPr lang="ru-RU" sz="1800" dirty="0">
                <a:latin typeface="+mj-lt"/>
                <a:ea typeface="+mj-ea"/>
                <a:cs typeface="+mj-cs"/>
              </a:rPr>
              <a:t>ВОСПИТАТЕЛЬ: Иванова Юлия </a:t>
            </a:r>
            <a:r>
              <a:rPr lang="ru-RU" sz="1800" dirty="0" err="1">
                <a:latin typeface="+mj-lt"/>
                <a:ea typeface="+mj-ea"/>
                <a:cs typeface="+mj-cs"/>
              </a:rPr>
              <a:t>Гарриевна</a:t>
            </a:r>
            <a:endParaRPr lang="ru-RU" sz="1800" dirty="0">
              <a:latin typeface="+mj-lt"/>
              <a:ea typeface="+mj-ea"/>
              <a:cs typeface="+mj-cs"/>
            </a:endParaRPr>
          </a:p>
          <a:p>
            <a:r>
              <a:rPr lang="ru-RU" sz="1800" dirty="0">
                <a:latin typeface="+mj-lt"/>
                <a:ea typeface="+mj-ea"/>
                <a:cs typeface="+mj-cs"/>
              </a:rPr>
              <a:t>ГБДОУ детский сад №108 Выборгского района Санкт-Петербурга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0858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62AE2E02-5080-4BA4-A11D-CD2DC8726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661" y="2059806"/>
            <a:ext cx="4350620" cy="986284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-apple-system"/>
              </a:rPr>
              <a:t>«Текстильщицы» </a:t>
            </a:r>
            <a:br>
              <a:rPr lang="ru-RU" sz="2800" dirty="0">
                <a:solidFill>
                  <a:srgbClr val="000000"/>
                </a:solidFill>
                <a:latin typeface="-apple-system"/>
              </a:rPr>
            </a:br>
            <a:r>
              <a:rPr lang="ru-RU" sz="2000" dirty="0">
                <a:solidFill>
                  <a:srgbClr val="633457"/>
                </a:solidFill>
                <a:latin typeface="Roboto" panose="02000000000000000000" pitchFamily="2" charset="0"/>
              </a:rPr>
              <a:t>Дейнека А. А., </a:t>
            </a:r>
            <a:r>
              <a:rPr lang="ru-RU" sz="2000" b="0" i="0" dirty="0">
                <a:solidFill>
                  <a:srgbClr val="633457"/>
                </a:solidFill>
                <a:effectLst/>
                <a:latin typeface="Roboto" panose="02000000000000000000" pitchFamily="2" charset="0"/>
              </a:rPr>
              <a:t>1927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0B928FD8-9664-4BC5-8DDB-72639E531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83908" y="3205490"/>
            <a:ext cx="4912092" cy="2680025"/>
          </a:xfrm>
        </p:spPr>
        <p:txBody>
          <a:bodyPr>
            <a:noAutofit/>
          </a:bodyPr>
          <a:lstStyle/>
          <a:p>
            <a:r>
              <a:rPr lang="ru-RU" b="0" i="0" dirty="0">
                <a:solidFill>
                  <a:srgbClr val="413B3F"/>
                </a:solidFill>
                <a:effectLst/>
              </a:rPr>
              <a:t>На картине изображены женщины-работницы, наравне с мужчинами управляющие огромными станками-механизмами. В</a:t>
            </a:r>
            <a:r>
              <a:rPr lang="ru-RU" dirty="0"/>
              <a:t> картине радостно-мажорные интонации дают новое осознание не только внешних обстоятельств труда, но и его духовного смысла. Основное здесь – чувство свободы,  достоинства. Мы наблюдаем ритм беспрерывного кругообразного движения в ткацких станках.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C07641-96C1-47B9-A05A-27E111EB6649}"/>
              </a:ext>
            </a:extLst>
          </p:cNvPr>
          <p:cNvSpPr txBox="1"/>
          <p:nvPr/>
        </p:nvSpPr>
        <p:spPr>
          <a:xfrm>
            <a:off x="633206" y="773515"/>
            <a:ext cx="6102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Раздел: «Профессии и труд взрослых»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56257C-E39B-4992-B2AA-D584BEA6F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51348"/>
            <a:ext cx="5898460" cy="5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52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62AE2E02-5080-4BA4-A11D-CD2DC8726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671" y="2247193"/>
            <a:ext cx="4350620" cy="798897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-apple-system"/>
              </a:rPr>
              <a:t>«Парикмахер»</a:t>
            </a:r>
            <a:br>
              <a:rPr lang="ru-RU" sz="2800" dirty="0">
                <a:solidFill>
                  <a:srgbClr val="000000"/>
                </a:solidFill>
                <a:latin typeface="-apple-system"/>
              </a:rPr>
            </a:br>
            <a:r>
              <a:rPr lang="ru-RU" sz="2000" dirty="0">
                <a:solidFill>
                  <a:srgbClr val="633457"/>
                </a:solidFill>
                <a:latin typeface="Roboto" panose="02000000000000000000" pitchFamily="2" charset="0"/>
              </a:rPr>
              <a:t>М.Ф. Ларионов, 1907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0B928FD8-9664-4BC5-8DDB-72639E531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4671" y="3331029"/>
            <a:ext cx="5360390" cy="1991741"/>
          </a:xfrm>
        </p:spPr>
        <p:txBody>
          <a:bodyPr>
            <a:normAutofit/>
          </a:bodyPr>
          <a:lstStyle/>
          <a:p>
            <a:r>
              <a:rPr lang="ru-RU" b="0" i="0" dirty="0">
                <a:solidFill>
                  <a:srgbClr val="413B3F"/>
                </a:solidFill>
                <a:effectLst/>
                <a:latin typeface="Roboto" panose="02000000000000000000" pitchFamily="2" charset="0"/>
              </a:rPr>
              <a:t>Выдержанная в светлом колорите, картина написана под сильным впечатлением от провинциальной жизни, ее замедленных ритмов, своеобразной „ритуальности“ действий. Это произведение из «провинциального цикла», выполнено в </a:t>
            </a:r>
            <a:r>
              <a:rPr lang="ru-RU" dirty="0">
                <a:solidFill>
                  <a:srgbClr val="413B3F"/>
                </a:solidFill>
                <a:latin typeface="Roboto" panose="02000000000000000000" pitchFamily="2" charset="0"/>
              </a:rPr>
              <a:t>ироничном и забавном с</a:t>
            </a:r>
            <a:r>
              <a:rPr lang="ru-RU" b="0" i="0" dirty="0">
                <a:solidFill>
                  <a:srgbClr val="413B3F"/>
                </a:solidFill>
                <a:effectLst/>
                <a:latin typeface="Roboto" panose="02000000000000000000" pitchFamily="2" charset="0"/>
              </a:rPr>
              <a:t>тиле – это стиль </a:t>
            </a:r>
            <a:r>
              <a:rPr lang="ru-RU" b="0" i="0" dirty="0" err="1">
                <a:solidFill>
                  <a:srgbClr val="413B3F"/>
                </a:solidFill>
                <a:effectLst/>
                <a:latin typeface="Roboto" panose="02000000000000000000" pitchFamily="2" charset="0"/>
              </a:rPr>
              <a:t>неопримитивизма</a:t>
            </a:r>
            <a:r>
              <a:rPr lang="ru-RU" dirty="0">
                <a:solidFill>
                  <a:srgbClr val="413B3F"/>
                </a:solidFill>
                <a:latin typeface="Roboto" panose="02000000000000000000" pitchFamily="2" charset="0"/>
              </a:rPr>
              <a:t>. 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C07641-96C1-47B9-A05A-27E111EB6649}"/>
              </a:ext>
            </a:extLst>
          </p:cNvPr>
          <p:cNvSpPr txBox="1"/>
          <p:nvPr/>
        </p:nvSpPr>
        <p:spPr>
          <a:xfrm>
            <a:off x="1444671" y="616650"/>
            <a:ext cx="6102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Раздел: «Профессии и труд взрослых»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9AED030-4798-42C7-947A-C5F4C56FA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7820" y="188590"/>
            <a:ext cx="44100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869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F24701-4885-4CCB-B8DD-B38C7175E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329" y="2002971"/>
            <a:ext cx="5533205" cy="1038700"/>
          </a:xfrm>
        </p:spPr>
        <p:txBody>
          <a:bodyPr>
            <a:normAutofit fontScale="90000"/>
          </a:bodyPr>
          <a:lstStyle/>
          <a:p>
            <a:b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</a:br>
            <a:r>
              <a:rPr lang="ru-RU" sz="3100" dirty="0">
                <a:solidFill>
                  <a:srgbClr val="000000"/>
                </a:solidFill>
                <a:latin typeface="-apple-system"/>
              </a:rPr>
              <a:t>"Крестьяне". </a:t>
            </a:r>
            <a:br>
              <a:rPr lang="ru-RU" sz="3100" dirty="0">
                <a:solidFill>
                  <a:srgbClr val="000000"/>
                </a:solidFill>
                <a:latin typeface="-apple-system"/>
              </a:rPr>
            </a:br>
            <a:r>
              <a:rPr lang="ru-RU" sz="2200" dirty="0">
                <a:solidFill>
                  <a:srgbClr val="633457"/>
                </a:solidFill>
                <a:latin typeface="Roboto" panose="02000000000000000000" pitchFamily="2" charset="0"/>
              </a:rPr>
              <a:t>З.Е. Серебрякова, 1914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70AF9022-3737-4FB5-8916-6A249C6F7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9130" y="3282214"/>
            <a:ext cx="5996538" cy="2280386"/>
          </a:xfrm>
        </p:spPr>
        <p:txBody>
          <a:bodyPr>
            <a:noAutofit/>
          </a:bodyPr>
          <a:lstStyle/>
          <a:p>
            <a:r>
              <a:rPr lang="ru-RU" sz="1600" b="0" i="0" dirty="0">
                <a:solidFill>
                  <a:srgbClr val="413B3F"/>
                </a:solidFill>
                <a:effectLst/>
                <a:latin typeface="Roboto" panose="02000000000000000000" pitchFamily="2" charset="0"/>
              </a:rPr>
              <a:t> Запечатлена сцена полуденного отдыха  - как события полного величавого спокойствия, тишины и поэзии. Ощущение внутренней сосредоточенности передается ритмом неторопливых, почти торжественных движений. Использованные в картине приемы монументального искусства поднимают простой сюжет до уровня некоего священного обряда.</a:t>
            </a:r>
            <a:endParaRPr lang="ru-RU" sz="16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2B47AB-45A2-4962-B641-2552C3656A6F}"/>
              </a:ext>
            </a:extLst>
          </p:cNvPr>
          <p:cNvSpPr txBox="1"/>
          <p:nvPr/>
        </p:nvSpPr>
        <p:spPr>
          <a:xfrm>
            <a:off x="1353252" y="571985"/>
            <a:ext cx="6102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Раздел: «Профессии и труд взрослых»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98996D-7F38-4AEA-8578-87AF4DB5A76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76997" y="125671"/>
            <a:ext cx="4210223" cy="58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53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BC07641-96C1-47B9-A05A-27E111EB6649}"/>
              </a:ext>
            </a:extLst>
          </p:cNvPr>
          <p:cNvSpPr txBox="1"/>
          <p:nvPr/>
        </p:nvSpPr>
        <p:spPr>
          <a:xfrm>
            <a:off x="667547" y="101584"/>
            <a:ext cx="6102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Раздел: «Профессии и труд взрослых»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DF4EA1-4443-49C4-B2A5-45BB5A2DC1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383" y="671143"/>
            <a:ext cx="4203372" cy="5292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655FD1-ABF9-45EA-8CB3-C153EB2534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02" y="653143"/>
            <a:ext cx="4380438" cy="532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227D0B-D1F5-4C91-97F2-E1EB9346EE05}"/>
              </a:ext>
            </a:extLst>
          </p:cNvPr>
          <p:cNvSpPr txBox="1"/>
          <p:nvPr/>
        </p:nvSpPr>
        <p:spPr>
          <a:xfrm>
            <a:off x="9265099" y="653143"/>
            <a:ext cx="60156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rgbClr val="000000"/>
                </a:solidFill>
                <a:effectLst/>
              </a:rPr>
              <a:t>Б.М. Кустодиев</a:t>
            </a:r>
            <a:endParaRPr lang="ru-RU" sz="2000" dirty="0"/>
          </a:p>
          <a:p>
            <a:endParaRPr lang="ru-RU" sz="2000" dirty="0"/>
          </a:p>
          <a:p>
            <a:r>
              <a:rPr lang="ru-RU" sz="2000" dirty="0"/>
              <a:t>"Булочник". 1920</a:t>
            </a:r>
          </a:p>
          <a:p>
            <a:endParaRPr lang="ru-RU" sz="2000" dirty="0"/>
          </a:p>
          <a:p>
            <a:r>
              <a:rPr lang="ru-RU" sz="2000" b="0" i="0" dirty="0">
                <a:solidFill>
                  <a:srgbClr val="000000"/>
                </a:solidFill>
                <a:effectLst/>
              </a:rPr>
              <a:t>"Торговка овощами". 1920</a:t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97809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BC07641-96C1-47B9-A05A-27E111EB6649}"/>
              </a:ext>
            </a:extLst>
          </p:cNvPr>
          <p:cNvSpPr txBox="1"/>
          <p:nvPr/>
        </p:nvSpPr>
        <p:spPr>
          <a:xfrm>
            <a:off x="667547" y="101584"/>
            <a:ext cx="6102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Раздел: «Педагогический плакат»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AEB277-5E89-406C-9179-7464515DC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43" y="780963"/>
            <a:ext cx="6290142" cy="5076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5FEC2D-FDB9-4CB4-B9A0-D18453C1F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959" y="168963"/>
            <a:ext cx="3800163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44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BC07641-96C1-47B9-A05A-27E111EB6649}"/>
              </a:ext>
            </a:extLst>
          </p:cNvPr>
          <p:cNvSpPr txBox="1"/>
          <p:nvPr/>
        </p:nvSpPr>
        <p:spPr>
          <a:xfrm>
            <a:off x="667547" y="101584"/>
            <a:ext cx="6102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Раздел: «Педагогический плакат»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31482D-B0E6-4CC3-811A-B805A338D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300" y="101584"/>
            <a:ext cx="4132800" cy="5904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2991A0-062D-4091-A66B-9DAC5B99F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245" y="719137"/>
            <a:ext cx="7620000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43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BC07641-96C1-47B9-A05A-27E111EB6649}"/>
              </a:ext>
            </a:extLst>
          </p:cNvPr>
          <p:cNvSpPr txBox="1"/>
          <p:nvPr/>
        </p:nvSpPr>
        <p:spPr>
          <a:xfrm>
            <a:off x="667547" y="101584"/>
            <a:ext cx="6102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Раздел: «Педагогический плакат»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6755F5-DC03-4C64-AE16-6452CC0ABE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5567" y="101584"/>
            <a:ext cx="4295508" cy="5940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B3ED2A-8FA4-492F-A87F-AC48C246B5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8164" y="729343"/>
            <a:ext cx="3439601" cy="5112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44F48C-9491-48C6-A875-C82B9D27EF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100" y="693343"/>
            <a:ext cx="3205163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01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BC07641-96C1-47B9-A05A-27E111EB6649}"/>
              </a:ext>
            </a:extLst>
          </p:cNvPr>
          <p:cNvSpPr txBox="1"/>
          <p:nvPr/>
        </p:nvSpPr>
        <p:spPr>
          <a:xfrm>
            <a:off x="1326111" y="250371"/>
            <a:ext cx="6102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Раздел: «Педагогический плакат»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5FDE6A-7A84-4C5E-AC60-9214C518CE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311" y="97972"/>
            <a:ext cx="3706718" cy="594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10045E-0D05-41E3-89A4-1DD9CDD07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841" y="900000"/>
            <a:ext cx="39942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83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BC07641-96C1-47B9-A05A-27E111EB6649}"/>
              </a:ext>
            </a:extLst>
          </p:cNvPr>
          <p:cNvSpPr txBox="1"/>
          <p:nvPr/>
        </p:nvSpPr>
        <p:spPr>
          <a:xfrm>
            <a:off x="1006872" y="108856"/>
            <a:ext cx="11203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Раздел: «Дети, обучающиеся различным видам творческой деятельности»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0146B6-CECC-491B-8679-F87CCA6BBC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7" y="742554"/>
            <a:ext cx="5569812" cy="442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5AEF0B-E26E-4BF5-B6AD-78F3A84E7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748" y="742554"/>
            <a:ext cx="3569725" cy="446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69D792-BED8-4FA8-80FE-EC980E26062B}"/>
              </a:ext>
            </a:extLst>
          </p:cNvPr>
          <p:cNvSpPr txBox="1"/>
          <p:nvPr/>
        </p:nvSpPr>
        <p:spPr>
          <a:xfrm>
            <a:off x="7825340" y="5249221"/>
            <a:ext cx="40105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Петр Ефимович </a:t>
            </a:r>
            <a:r>
              <a:rPr lang="ru-RU" dirty="0" err="1"/>
              <a:t>Заболотский</a:t>
            </a:r>
            <a:r>
              <a:rPr lang="ru-RU" dirty="0"/>
              <a:t>, </a:t>
            </a:r>
          </a:p>
          <a:p>
            <a:r>
              <a:rPr lang="ru-RU" dirty="0"/>
              <a:t>«Мальчик с балалайкой», 1835г.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020629-6ADD-4105-A41E-E9D28894714F}"/>
              </a:ext>
            </a:extLst>
          </p:cNvPr>
          <p:cNvSpPr txBox="1"/>
          <p:nvPr/>
        </p:nvSpPr>
        <p:spPr>
          <a:xfrm>
            <a:off x="975367" y="5249221"/>
            <a:ext cx="5569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Зинаида Евгеньевна Серебрякова</a:t>
            </a:r>
          </a:p>
          <a:p>
            <a:r>
              <a:rPr lang="ru-RU" dirty="0"/>
              <a:t>«Девочки-сильфиды» (Балет "</a:t>
            </a:r>
            <a:r>
              <a:rPr lang="ru-RU" dirty="0" err="1"/>
              <a:t>Шопениана</a:t>
            </a:r>
            <a:r>
              <a:rPr lang="ru-RU" dirty="0"/>
              <a:t>"), 1924</a:t>
            </a:r>
          </a:p>
        </p:txBody>
      </p:sp>
    </p:spTree>
    <p:extLst>
      <p:ext uri="{BB962C8B-B14F-4D97-AF65-F5344CB8AC3E}">
        <p14:creationId xmlns:p14="http://schemas.microsoft.com/office/powerpoint/2010/main" val="2536942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BC07641-96C1-47B9-A05A-27E111EB6649}"/>
              </a:ext>
            </a:extLst>
          </p:cNvPr>
          <p:cNvSpPr txBox="1"/>
          <p:nvPr/>
        </p:nvSpPr>
        <p:spPr>
          <a:xfrm>
            <a:off x="988194" y="84315"/>
            <a:ext cx="11203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Раздел: «Дети, обучающиеся различным видам творческой деятельности»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790639-9412-4550-BE0C-727826FB1C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2886" y="712036"/>
            <a:ext cx="3084048" cy="435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FB4FF8-B2AF-4A49-AEC2-3D88A766CFE6}"/>
              </a:ext>
            </a:extLst>
          </p:cNvPr>
          <p:cNvSpPr txBox="1"/>
          <p:nvPr/>
        </p:nvSpPr>
        <p:spPr>
          <a:xfrm>
            <a:off x="8392886" y="5234092"/>
            <a:ext cx="35269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Зинаида Евгеньевна Серебрякова</a:t>
            </a:r>
          </a:p>
          <a:p>
            <a:r>
              <a:rPr lang="ru-RU" dirty="0"/>
              <a:t>«Девочки у рояля», 1922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C30ADB-9F85-412C-808A-AA239E7DE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879" y="712036"/>
            <a:ext cx="5690471" cy="450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3AC6ED-EEE5-4DB8-81EA-648AD9E13CAF}"/>
              </a:ext>
            </a:extLst>
          </p:cNvPr>
          <p:cNvSpPr txBox="1"/>
          <p:nvPr/>
        </p:nvSpPr>
        <p:spPr>
          <a:xfrm>
            <a:off x="964764" y="5239635"/>
            <a:ext cx="3567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Владимир </a:t>
            </a:r>
            <a:r>
              <a:rPr lang="ru-RU" dirty="0" err="1"/>
              <a:t>Волегов</a:t>
            </a:r>
            <a:endParaRPr lang="ru-RU" dirty="0"/>
          </a:p>
          <a:p>
            <a:r>
              <a:rPr lang="ru-RU" dirty="0"/>
              <a:t>«Маленькая балерина»,  2009г.</a:t>
            </a:r>
          </a:p>
        </p:txBody>
      </p:sp>
    </p:spTree>
    <p:extLst>
      <p:ext uri="{BB962C8B-B14F-4D97-AF65-F5344CB8AC3E}">
        <p14:creationId xmlns:p14="http://schemas.microsoft.com/office/powerpoint/2010/main" val="2218051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9EDA9CBA-6B1E-497A-88A7-913AA5AD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671" y="370115"/>
            <a:ext cx="10039758" cy="446314"/>
          </a:xfrm>
        </p:spPr>
        <p:txBody>
          <a:bodyPr>
            <a:normAutofit/>
          </a:bodyPr>
          <a:lstStyle/>
          <a:p>
            <a:r>
              <a:rPr lang="ru-RU" dirty="0"/>
              <a:t>Что такое профессиональная ориентация дошкольников?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5548E6-CDED-412B-8CDE-689E7157B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201" y="990600"/>
            <a:ext cx="6139542" cy="4467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/>
              <a:t>Ранняя профориентация в дошкольном образовании – это не выбор профессии ребенком </a:t>
            </a:r>
            <a:r>
              <a:rPr lang="ru-RU" sz="2400" dirty="0"/>
              <a:t>дошкольного возраста, </a:t>
            </a:r>
            <a:r>
              <a:rPr lang="ru-RU" sz="2400" b="1" dirty="0"/>
              <a:t>а </a:t>
            </a:r>
          </a:p>
          <a:p>
            <a:pPr marL="0" indent="0">
              <a:buNone/>
            </a:pPr>
            <a:r>
              <a:rPr lang="ru-RU" sz="2400" b="1" dirty="0"/>
              <a:t>формирование у него ценностно-смысловой компетенции</a:t>
            </a:r>
            <a:r>
              <a:rPr lang="ru-RU" sz="2400" dirty="0"/>
              <a:t> как запускающего механизма, которая обеспечит успешное вхождение в социум и прямо или косвенно повлияет на его дальнейшее профессиональное самоопределение на следующей ступени образования.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5A80329-45CB-4CB3-8550-DA28949FB2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20" y="816429"/>
            <a:ext cx="5048250" cy="491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32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BC07641-96C1-47B9-A05A-27E111EB6649}"/>
              </a:ext>
            </a:extLst>
          </p:cNvPr>
          <p:cNvSpPr txBox="1"/>
          <p:nvPr/>
        </p:nvSpPr>
        <p:spPr>
          <a:xfrm>
            <a:off x="995986" y="45774"/>
            <a:ext cx="11203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Раздел: «Дети, обучающиеся различным видам творческой деятельности»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92B93F-B3FB-43DF-B201-B51F1A2E4D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351" y="680009"/>
            <a:ext cx="3388188" cy="4500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8B7C26-CA78-4174-A6A5-F5630CF85F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445" y="662009"/>
            <a:ext cx="3003977" cy="4536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84956F-CC68-4066-9B12-CABD04C428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347" y="680009"/>
            <a:ext cx="3963330" cy="4536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AB6E6A-BF50-486D-A7E4-D31112855733}"/>
              </a:ext>
            </a:extLst>
          </p:cNvPr>
          <p:cNvSpPr txBox="1"/>
          <p:nvPr/>
        </p:nvSpPr>
        <p:spPr>
          <a:xfrm>
            <a:off x="7803347" y="5352580"/>
            <a:ext cx="4191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Василий Андреевич Тропинин, «Портрет сына художника за мольбертом», 1820-е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7AE93D-EAF2-4A86-9A5B-DF31ADADD57E}"/>
              </a:ext>
            </a:extLst>
          </p:cNvPr>
          <p:cNvSpPr txBox="1"/>
          <p:nvPr/>
        </p:nvSpPr>
        <p:spPr>
          <a:xfrm>
            <a:off x="472584" y="5352580"/>
            <a:ext cx="32256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Макаров Иван Кузьмич</a:t>
            </a:r>
          </a:p>
          <a:p>
            <a:r>
              <a:rPr lang="ru-RU" dirty="0"/>
              <a:t>«Мальчик со скрипкой», 1886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B73DDB-4DD5-4913-A989-2EF373386649}"/>
              </a:ext>
            </a:extLst>
          </p:cNvPr>
          <p:cNvSpPr txBox="1"/>
          <p:nvPr/>
        </p:nvSpPr>
        <p:spPr>
          <a:xfrm>
            <a:off x="3949351" y="5321809"/>
            <a:ext cx="26316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Евгений </a:t>
            </a:r>
            <a:r>
              <a:rPr lang="ru-RU" dirty="0" err="1"/>
              <a:t>Балакшин</a:t>
            </a:r>
            <a:endParaRPr lang="ru-RU" dirty="0"/>
          </a:p>
          <a:p>
            <a:r>
              <a:rPr lang="ru-RU" dirty="0"/>
              <a:t>«Маленькая художница»</a:t>
            </a:r>
          </a:p>
        </p:txBody>
      </p:sp>
    </p:spTree>
    <p:extLst>
      <p:ext uri="{BB962C8B-B14F-4D97-AF65-F5344CB8AC3E}">
        <p14:creationId xmlns:p14="http://schemas.microsoft.com/office/powerpoint/2010/main" val="2189180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07DE53A8-7394-447D-87A2-9E1B19856CB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7686" y="832627"/>
            <a:ext cx="3358260" cy="46209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1CB5C8-8AD1-4EB6-94D6-820E283B4922}"/>
              </a:ext>
            </a:extLst>
          </p:cNvPr>
          <p:cNvSpPr txBox="1"/>
          <p:nvPr/>
        </p:nvSpPr>
        <p:spPr>
          <a:xfrm>
            <a:off x="239486" y="1195493"/>
            <a:ext cx="8336799" cy="5029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/>
              <a:t>Великолепная </a:t>
            </a:r>
            <a:r>
              <a:rPr lang="ru-RU" sz="2400" b="1" dirty="0"/>
              <a:t>коллекция наглядных материалов</a:t>
            </a:r>
            <a:r>
              <a:rPr lang="ru-RU" sz="24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Прекрасная </a:t>
            </a:r>
            <a:r>
              <a:rPr lang="ru-RU" sz="2400" b="1" dirty="0"/>
              <a:t>возможность охватить всех участников образовательного процесса</a:t>
            </a:r>
            <a:r>
              <a:rPr lang="ru-RU" sz="2400" dirty="0"/>
              <a:t>: воспитанников, их семьи, коллег.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Дополнительная возможность </a:t>
            </a:r>
            <a:r>
              <a:rPr lang="ru-RU" sz="2400" b="1" dirty="0"/>
              <a:t>вынести диалог по проекту за пределы детского сада в социум </a:t>
            </a:r>
            <a:r>
              <a:rPr lang="ru-RU" sz="2400" dirty="0"/>
              <a:t>по средством интернета.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Любая форма работы с детьми по картине – это дверь за которой много педагогических возможностей 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беседа о конкретной профессии, о героях, изображённых на картине, беседы об истории создания картины и художнике, о музее, где хранится картина, беседы об истории нашей страны и многое другое.</a:t>
            </a:r>
            <a:endParaRPr lang="ru-RU" sz="2400" dirty="0"/>
          </a:p>
        </p:txBody>
      </p:sp>
      <p:sp>
        <p:nvSpPr>
          <p:cNvPr id="17" name="Заголовок 2">
            <a:extLst>
              <a:ext uri="{FF2B5EF4-FFF2-40B4-BE49-F238E27FC236}">
                <a16:creationId xmlns:a16="http://schemas.microsoft.com/office/drawing/2014/main" id="{F87F9F97-A610-43F3-9BF6-50222078A2E9}"/>
              </a:ext>
            </a:extLst>
          </p:cNvPr>
          <p:cNvSpPr txBox="1">
            <a:spLocks/>
          </p:cNvSpPr>
          <p:nvPr/>
        </p:nvSpPr>
        <p:spPr>
          <a:xfrm>
            <a:off x="413657" y="304540"/>
            <a:ext cx="8284029" cy="75137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выставка репродукций русской живописи </a:t>
            </a:r>
          </a:p>
          <a:p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«Мир профессий»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ЭТО: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801247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6D19DC-9A93-441B-9FF8-F8F4ABEB9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57" y="555172"/>
            <a:ext cx="5184000" cy="388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BC4884-961A-44ED-B4BC-264302399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745" y="1524000"/>
            <a:ext cx="5568000" cy="41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78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F76A9D0-F6D6-4BF6-AE75-9283A7119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914" y="206829"/>
            <a:ext cx="7326086" cy="5323114"/>
          </a:xfrm>
        </p:spPr>
        <p:txBody>
          <a:bodyPr>
            <a:normAutofit fontScale="92500" lnSpcReduction="20000"/>
          </a:bodyPr>
          <a:lstStyle/>
          <a:p>
            <a:endParaRPr lang="ru-RU" sz="2400" dirty="0"/>
          </a:p>
          <a:p>
            <a:r>
              <a:rPr lang="ru-RU" sz="2600" dirty="0"/>
              <a:t>Согласно ФГОС, мы работаем на уровне «</a:t>
            </a:r>
            <a:r>
              <a:rPr lang="ru-RU" sz="2600" b="1" dirty="0"/>
              <a:t>формирования позитивных установок к различным видам труда и творчества</a:t>
            </a:r>
            <a:r>
              <a:rPr lang="ru-RU" sz="2600" dirty="0"/>
              <a:t>», «на усвоение норм и ценностей, принятых в обществе» (пункт 2.6 образования). </a:t>
            </a:r>
          </a:p>
          <a:p>
            <a:pPr marL="0" indent="0">
              <a:buNone/>
            </a:pPr>
            <a:endParaRPr lang="ru-RU" sz="2600" dirty="0"/>
          </a:p>
          <a:p>
            <a:r>
              <a:rPr lang="ru-RU" sz="2600" dirty="0"/>
              <a:t>ФГОС определяет </a:t>
            </a:r>
            <a:r>
              <a:rPr lang="ru-RU" sz="2600" b="1" dirty="0"/>
              <a:t>целевые ориентиры на этапе завершения дошкольного детства</a:t>
            </a:r>
            <a:r>
              <a:rPr lang="ru-RU" sz="2600" dirty="0"/>
              <a:t>: «</a:t>
            </a:r>
            <a:r>
              <a:rPr lang="ru-RU" sz="2600" b="1" dirty="0"/>
              <a:t>Ребенок обладает установкой положительного отношения к миру, разным видам труда</a:t>
            </a:r>
            <a:r>
              <a:rPr lang="ru-RU" sz="2600" dirty="0"/>
              <a:t>, другим людям и самому себе, обладает чувством собственного достоинства (пункт 4.6)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69DC71-FE13-4FB4-A5AF-A89C650D36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34" y="1084762"/>
            <a:ext cx="4754880" cy="267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02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66D275C-1B69-432D-9520-1DD020E1E8B2}"/>
              </a:ext>
            </a:extLst>
          </p:cNvPr>
          <p:cNvSpPr txBox="1"/>
          <p:nvPr/>
        </p:nvSpPr>
        <p:spPr>
          <a:xfrm>
            <a:off x="685800" y="1304925"/>
            <a:ext cx="1119051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Основная цель трудового воспитания </a:t>
            </a:r>
            <a:r>
              <a:rPr lang="ru-RU" sz="2000" dirty="0"/>
              <a:t>дошкольника заключается </a:t>
            </a:r>
            <a:r>
              <a:rPr lang="ru-RU" sz="2000" b="1" dirty="0"/>
              <a:t>в формировании ценностного отношения детей к труду, трудолюбия, а также в приобщении ребенка к труду</a:t>
            </a:r>
            <a:r>
              <a:rPr lang="ru-RU" sz="2000" dirty="0"/>
              <a:t>. </a:t>
            </a:r>
          </a:p>
          <a:p>
            <a:endParaRPr lang="ru-RU" sz="2000" dirty="0"/>
          </a:p>
          <a:p>
            <a:r>
              <a:rPr lang="ru-RU" sz="2000" b="1" dirty="0"/>
              <a:t>Основные задачи трудового воспитания.</a:t>
            </a:r>
          </a:p>
          <a:p>
            <a:r>
              <a:rPr lang="ru-RU" sz="2000" dirty="0"/>
              <a:t>1)	Ознакомление с доступными детям видами труда взрослых и воспитание положительного отношения к их труду, познание явлений и свойств, связанных с преобразованием материалов и природной среды, которое является следствием трудовой деятельности взрослых </a:t>
            </a:r>
          </a:p>
          <a:p>
            <a:r>
              <a:rPr lang="ru-RU" sz="2000" dirty="0"/>
              <a:t>и труда самих детей.</a:t>
            </a:r>
          </a:p>
          <a:p>
            <a:endParaRPr lang="ru-RU" sz="2000" dirty="0"/>
          </a:p>
          <a:p>
            <a:pPr marL="457200" indent="-457200">
              <a:buAutoNum type="arabicParenR" startAt="2"/>
            </a:pPr>
            <a:r>
              <a:rPr lang="ru-RU" sz="2000" dirty="0"/>
              <a:t>Формирование навыков, необходимых для трудовой деятельности детей, воспитание навыков организации своей работы, формирование элементарных навыков планирования.</a:t>
            </a:r>
          </a:p>
          <a:p>
            <a:pPr marL="457200" indent="-457200">
              <a:buAutoNum type="arabicParenR" startAt="2"/>
            </a:pPr>
            <a:endParaRPr lang="ru-RU" sz="2000" dirty="0"/>
          </a:p>
          <a:p>
            <a:r>
              <a:rPr lang="ru-RU" sz="2000" dirty="0"/>
              <a:t>3)	Формирование трудового усилия (привычки к доступному дошкольнику напряжению физических, умственных и нравственных сил для решения трудовой задачи).</a:t>
            </a:r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8A6D3219-38BC-4C34-9E9C-6A607E9E22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87625" y="804863"/>
            <a:ext cx="9604375" cy="500062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Примерная программа воспитания</a:t>
            </a:r>
          </a:p>
        </p:txBody>
      </p:sp>
    </p:spTree>
    <p:extLst>
      <p:ext uri="{BB962C8B-B14F-4D97-AF65-F5344CB8AC3E}">
        <p14:creationId xmlns:p14="http://schemas.microsoft.com/office/powerpoint/2010/main" val="2888878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066B8-EE9D-477A-805D-94B7F95B0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543" y="760977"/>
            <a:ext cx="10232572" cy="893652"/>
          </a:xfrm>
        </p:spPr>
        <p:txBody>
          <a:bodyPr>
            <a:normAutofit fontScale="90000"/>
          </a:bodyPr>
          <a:lstStyle/>
          <a:p>
            <a:r>
              <a:rPr lang="ru-RU" dirty="0"/>
              <a:t>Педагогические технологии </a:t>
            </a:r>
            <a:br>
              <a:rPr lang="ru-RU" dirty="0"/>
            </a:br>
            <a:r>
              <a:rPr lang="ru-RU" dirty="0"/>
              <a:t>ранней профориентации в дошкольном образовании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4F478A-C8D1-454C-990B-09CAEB3C9374}"/>
              </a:ext>
            </a:extLst>
          </p:cNvPr>
          <p:cNvSpPr txBox="1"/>
          <p:nvPr/>
        </p:nvSpPr>
        <p:spPr>
          <a:xfrm>
            <a:off x="1088571" y="2085006"/>
            <a:ext cx="40386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Технология макетирования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Технология музея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Проектные технологии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Игровые технологии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Цифровые технологии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9BA94B-38C4-4C2C-BD6D-C69DA28331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518" y="2085006"/>
            <a:ext cx="4974336" cy="373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21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8C25A5D-DF04-4906-89FD-62AEA2D625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53460" y="304540"/>
            <a:ext cx="9604375" cy="996950"/>
          </a:xfrm>
        </p:spPr>
        <p:txBody>
          <a:bodyPr>
            <a:normAutofit/>
          </a:bodyPr>
          <a:lstStyle/>
          <a:p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выставка репродукций русской живописи «Мир профессий» - 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многоцелевая идея:</a:t>
            </a:r>
            <a:endParaRPr lang="ru-RU" sz="28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BD0C4C-8767-4338-9EC8-FA4A74AAD0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21" y="1605061"/>
            <a:ext cx="3550200" cy="219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222E4E-2FF4-4149-988E-22949B2E9D4A}"/>
              </a:ext>
            </a:extLst>
          </p:cNvPr>
          <p:cNvSpPr txBox="1"/>
          <p:nvPr/>
        </p:nvSpPr>
        <p:spPr>
          <a:xfrm>
            <a:off x="4039832" y="1294626"/>
            <a:ext cx="75251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/>
              <a:t>Профориентация + Живопись + Музей!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9DDAAD3-F9E5-4959-B8E0-C6A3CB2424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3193" y="2060883"/>
            <a:ext cx="3824792" cy="29432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D1150D-5FE0-4C9E-990C-8265BB1CEF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1439" y="2545394"/>
            <a:ext cx="4965518" cy="33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47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35DA5-1A31-4C0E-9627-621906ACE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376" y="356136"/>
            <a:ext cx="12182374" cy="1299409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ранняя профориентация детей старшего возраста посредством знакомства с музеем изобразительного искусства и живописью. </a:t>
            </a:r>
            <a:r>
              <a:rPr lang="ru-RU" b="1" dirty="0"/>
              <a:t>Актуальность.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FB9886-A988-4C73-8044-27251CDA7335}"/>
              </a:ext>
            </a:extLst>
          </p:cNvPr>
          <p:cNvSpPr txBox="1"/>
          <p:nvPr/>
        </p:nvSpPr>
        <p:spPr>
          <a:xfrm>
            <a:off x="77002" y="1848052"/>
            <a:ext cx="12114997" cy="4187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Картины с изображением людей труда</a:t>
            </a:r>
            <a:r>
              <a:rPr lang="ru-RU" sz="2400" dirty="0"/>
              <a:t>, детей обучающихся ремеслу — это не только источник знаний о профессиях взрослых, но </a:t>
            </a:r>
            <a:r>
              <a:rPr lang="ru-RU" sz="2400" b="1" dirty="0"/>
              <a:t>образец </a:t>
            </a:r>
            <a:r>
              <a:rPr lang="ru-RU" sz="2400" dirty="0"/>
              <a:t>для</a:t>
            </a:r>
            <a:r>
              <a:rPr lang="ru-RU" sz="2400" b="1" dirty="0"/>
              <a:t> </a:t>
            </a:r>
            <a:r>
              <a:rPr lang="ru-RU" sz="2400" dirty="0"/>
              <a:t>дошкольника и </a:t>
            </a:r>
            <a:r>
              <a:rPr lang="ru-RU" sz="2400" b="1" dirty="0"/>
              <a:t>пример напряжения физических, умственных и нравственных сил в решении трудовых и творческих задач взрослыми и детьми в истории нашей страны.</a:t>
            </a:r>
          </a:p>
          <a:p>
            <a:endParaRPr lang="ru-RU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Мы воспитываем юных петербуржцев</a:t>
            </a:r>
            <a:r>
              <a:rPr lang="ru-RU" sz="2400" dirty="0"/>
              <a:t>, а Петербург – это неоспоримо центр музеев изобразительного искусства, картинных галерей, различных художественных арт-пространств. </a:t>
            </a:r>
          </a:p>
          <a:p>
            <a:endParaRPr lang="ru-RU" sz="2400" dirty="0"/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b="1" dirty="0"/>
              <a:t>Живопись воспитывает </a:t>
            </a:r>
            <a:r>
              <a:rPr lang="ru-RU" sz="2400" dirty="0"/>
              <a:t>художественный вкус, эстетическую взыскательность, понимание подлинного искусства.</a:t>
            </a:r>
          </a:p>
        </p:txBody>
      </p:sp>
    </p:spTree>
    <p:extLst>
      <p:ext uri="{BB962C8B-B14F-4D97-AF65-F5344CB8AC3E}">
        <p14:creationId xmlns:p14="http://schemas.microsoft.com/office/powerpoint/2010/main" val="3579113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F24701-4885-4CCB-B8DD-B38C7175E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329" y="2136808"/>
            <a:ext cx="5533205" cy="823288"/>
          </a:xfrm>
        </p:spPr>
        <p:txBody>
          <a:bodyPr>
            <a:normAutofit fontScale="90000"/>
          </a:bodyPr>
          <a:lstStyle/>
          <a:p>
            <a:pPr algn="l"/>
            <a:b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</a:br>
            <a:r>
              <a:rPr lang="ru-RU" sz="3100" b="0" i="0" dirty="0">
                <a:solidFill>
                  <a:srgbClr val="000000"/>
                </a:solidFill>
                <a:effectLst/>
                <a:latin typeface="-apple-system"/>
              </a:rPr>
              <a:t>"Няня детского сада Нина". </a:t>
            </a:r>
            <a:br>
              <a:rPr lang="ru-RU" sz="3100" b="0" i="0" dirty="0">
                <a:solidFill>
                  <a:srgbClr val="000000"/>
                </a:solidFill>
                <a:effectLst/>
                <a:latin typeface="-apple-system"/>
              </a:rPr>
            </a:br>
            <a:r>
              <a:rPr lang="ru-RU" sz="2200" b="0" i="0" dirty="0">
                <a:solidFill>
                  <a:srgbClr val="000000"/>
                </a:solidFill>
                <a:effectLst/>
                <a:latin typeface="-apple-system"/>
              </a:rPr>
              <a:t>П.Г. Григорьев – Савушкин, 1964г.</a:t>
            </a:r>
            <a:endParaRPr lang="ru-RU" sz="2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010F56-236C-464F-BC0B-F34B94635A1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55668" y="199839"/>
            <a:ext cx="4158245" cy="5760000"/>
          </a:xfrm>
          <a:prstGeom prst="rect">
            <a:avLst/>
          </a:prstGeo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70AF9022-3737-4FB5-8916-6A249C6F7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9130" y="3282214"/>
            <a:ext cx="5524404" cy="1925054"/>
          </a:xfrm>
        </p:spPr>
        <p:txBody>
          <a:bodyPr>
            <a:noAutofit/>
          </a:bodyPr>
          <a:lstStyle/>
          <a:p>
            <a:r>
              <a:rPr lang="ru-RU" sz="1600" dirty="0">
                <a:latin typeface="+mj-lt"/>
              </a:rPr>
              <a:t>Один из многочисленных образов советских женщин в живописи 20 века.  Г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+mj-lt"/>
              </a:rPr>
              <a:t>ероини полотен  - это сильные, волевые, </a:t>
            </a:r>
            <a:r>
              <a:rPr lang="ru-RU" sz="1600" dirty="0">
                <a:latin typeface="+mj-lt"/>
              </a:rPr>
              <a:t>целеустремленные, энергичные, здоровые духом и телом люди, 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+mj-lt"/>
              </a:rPr>
              <a:t> воспитанные советским  временем.</a:t>
            </a:r>
          </a:p>
          <a:p>
            <a:r>
              <a:rPr lang="ru-RU" sz="1600" dirty="0">
                <a:solidFill>
                  <a:srgbClr val="222222"/>
                </a:solidFill>
                <a:latin typeface="+mj-lt"/>
              </a:rPr>
              <a:t>Женщина-стахановец, Колхозница-передовик, Комсомолка-активистка, 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+mj-lt"/>
              </a:rPr>
              <a:t>Женщина-мать...</a:t>
            </a:r>
            <a:endParaRPr lang="ru-RU" sz="16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2B47AB-45A2-4962-B641-2552C3656A6F}"/>
              </a:ext>
            </a:extLst>
          </p:cNvPr>
          <p:cNvSpPr txBox="1"/>
          <p:nvPr/>
        </p:nvSpPr>
        <p:spPr>
          <a:xfrm>
            <a:off x="1450329" y="515035"/>
            <a:ext cx="6102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Раздел: «Профессии и труд взрослых»</a:t>
            </a:r>
          </a:p>
        </p:txBody>
      </p:sp>
    </p:spTree>
    <p:extLst>
      <p:ext uri="{BB962C8B-B14F-4D97-AF65-F5344CB8AC3E}">
        <p14:creationId xmlns:p14="http://schemas.microsoft.com/office/powerpoint/2010/main" val="3582019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8BBDFE-6903-47A6-98DA-096CAF6CFB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772" y="640252"/>
            <a:ext cx="5456596" cy="442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C07641-96C1-47B9-A05A-27E111EB6649}"/>
              </a:ext>
            </a:extLst>
          </p:cNvPr>
          <p:cNvSpPr txBox="1"/>
          <p:nvPr/>
        </p:nvSpPr>
        <p:spPr>
          <a:xfrm>
            <a:off x="667547" y="101584"/>
            <a:ext cx="6102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Раздел: «Профессии и труд взрослых»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5AB7E4-94DD-48B3-916E-B8F7EAB4C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845" y="519235"/>
            <a:ext cx="5772944" cy="464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94ECE3-B052-4DED-88F6-B1C9D6C10D9D}"/>
              </a:ext>
            </a:extLst>
          </p:cNvPr>
          <p:cNvSpPr txBox="1"/>
          <p:nvPr/>
        </p:nvSpPr>
        <p:spPr>
          <a:xfrm>
            <a:off x="6166634" y="5163235"/>
            <a:ext cx="6025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«Музыкальное утро. Памяти педагога С.Д. Осиповой», 1980</a:t>
            </a:r>
          </a:p>
          <a:p>
            <a:r>
              <a:rPr lang="ru-RU" dirty="0"/>
              <a:t>Мелихов Г.С.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134DB6-01D1-49CE-A8B6-E7D580491F99}"/>
              </a:ext>
            </a:extLst>
          </p:cNvPr>
          <p:cNvSpPr txBox="1"/>
          <p:nvPr/>
        </p:nvSpPr>
        <p:spPr>
          <a:xfrm>
            <a:off x="568772" y="5163235"/>
            <a:ext cx="54565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"Возвращение к жизни". 1961 – 1964 г. г.</a:t>
            </a:r>
          </a:p>
          <a:p>
            <a:r>
              <a:rPr lang="ru-RU" dirty="0"/>
              <a:t>С.Г. Григорьев</a:t>
            </a:r>
          </a:p>
        </p:txBody>
      </p:sp>
    </p:spTree>
    <p:extLst>
      <p:ext uri="{BB962C8B-B14F-4D97-AF65-F5344CB8AC3E}">
        <p14:creationId xmlns:p14="http://schemas.microsoft.com/office/powerpoint/2010/main" val="4175342393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TM10001114[[fn=Галерея]]</Template>
  <TotalTime>1038</TotalTime>
  <Words>942</Words>
  <Application>Microsoft Office PowerPoint</Application>
  <PresentationFormat>Широкоэкранный</PresentationFormat>
  <Paragraphs>88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-apple-system</vt:lpstr>
      <vt:lpstr>Arial</vt:lpstr>
      <vt:lpstr>Gill Sans MT</vt:lpstr>
      <vt:lpstr>Roboto</vt:lpstr>
      <vt:lpstr>Times New Roman</vt:lpstr>
      <vt:lpstr>Галерея</vt:lpstr>
      <vt:lpstr>РАНЯЯ ПРОФОРИЕНТАЦИЯ СТАРШИХ ДОШКОЛЬНИКОВ  В ХОДЕ ЗНАКОМСТВА  С РУССКОЙ ЖИВОПИСЬЮ</vt:lpstr>
      <vt:lpstr>Что такое профессиональная ориентация дошкольников? </vt:lpstr>
      <vt:lpstr>Презентация PowerPoint</vt:lpstr>
      <vt:lpstr>Примерная программа воспитания</vt:lpstr>
      <vt:lpstr>Педагогические технологии  ранней профориентации в дошкольном образовании</vt:lpstr>
      <vt:lpstr>выставка репродукций русской живописи «Мир профессий» - многоцелевая идея:</vt:lpstr>
      <vt:lpstr>ранняя профориентация детей старшего возраста посредством знакомства с музеем изобразительного искусства и живописью. Актуальность.</vt:lpstr>
      <vt:lpstr> "Няня детского сада Нина".  П.Г. Григорьев – Савушкин, 1964г.</vt:lpstr>
      <vt:lpstr>Презентация PowerPoint</vt:lpstr>
      <vt:lpstr>«Текстильщицы»  Дейнека А. А., 1927</vt:lpstr>
      <vt:lpstr>«Парикмахер» М.Ф. Ларионов, 1907</vt:lpstr>
      <vt:lpstr> "Крестьяне".  З.Е. Серебрякова, 1914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РАНЯЯ ПРОФОРИЕНТАЦИЯ СТАРШИХ ДОШКОЛЬНИКОВ  В ХОДЕ ЗНАКОМСТВА  С РУССКОЙ ЖИВОПИСЬЮ</dc:title>
  <dc:creator>Юлия Иванова</dc:creator>
  <cp:lastModifiedBy>Юлия Иванова</cp:lastModifiedBy>
  <cp:revision>15</cp:revision>
  <dcterms:created xsi:type="dcterms:W3CDTF">2022-02-13T15:44:13Z</dcterms:created>
  <dcterms:modified xsi:type="dcterms:W3CDTF">2022-03-24T18:39:32Z</dcterms:modified>
</cp:coreProperties>
</file>