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7" r:id="rId2"/>
    <p:sldId id="260" r:id="rId3"/>
    <p:sldId id="261" r:id="rId4"/>
    <p:sldId id="295" r:id="rId5"/>
    <p:sldId id="354" r:id="rId6"/>
    <p:sldId id="311" r:id="rId7"/>
    <p:sldId id="310" r:id="rId8"/>
    <p:sldId id="353" r:id="rId9"/>
    <p:sldId id="355" r:id="rId10"/>
    <p:sldId id="360" r:id="rId11"/>
    <p:sldId id="356" r:id="rId12"/>
    <p:sldId id="359" r:id="rId13"/>
    <p:sldId id="357" r:id="rId14"/>
    <p:sldId id="308" r:id="rId15"/>
    <p:sldId id="265" r:id="rId16"/>
    <p:sldId id="312" r:id="rId17"/>
    <p:sldId id="315" r:id="rId18"/>
    <p:sldId id="316" r:id="rId19"/>
    <p:sldId id="320" r:id="rId20"/>
    <p:sldId id="344" r:id="rId21"/>
    <p:sldId id="352" r:id="rId22"/>
    <p:sldId id="361" r:id="rId23"/>
    <p:sldId id="362" r:id="rId24"/>
    <p:sldId id="29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126" d="100"/>
          <a:sy n="126" d="100"/>
        </p:scale>
        <p:origin x="-119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5089B59-5072-46B1-B9C8-CB896C925DA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FB0EC80-3EA2-4A0F-98FD-98129895D9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9B59-5072-46B1-B9C8-CB896C925DA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EC80-3EA2-4A0F-98FD-98129895D9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9B59-5072-46B1-B9C8-CB896C925DA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EC80-3EA2-4A0F-98FD-98129895D9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5089B59-5072-46B1-B9C8-CB896C925DA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FB0EC80-3EA2-4A0F-98FD-98129895D9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5089B59-5072-46B1-B9C8-CB896C925DA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FB0EC80-3EA2-4A0F-98FD-98129895D9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9B59-5072-46B1-B9C8-CB896C925DA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EC80-3EA2-4A0F-98FD-98129895D9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9B59-5072-46B1-B9C8-CB896C925DA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EC80-3EA2-4A0F-98FD-98129895D9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5089B59-5072-46B1-B9C8-CB896C925DA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FB0EC80-3EA2-4A0F-98FD-98129895D9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9B59-5072-46B1-B9C8-CB896C925DA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EC80-3EA2-4A0F-98FD-98129895D9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5089B59-5072-46B1-B9C8-CB896C925DA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FB0EC80-3EA2-4A0F-98FD-98129895D9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5089B59-5072-46B1-B9C8-CB896C925DA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FB0EC80-3EA2-4A0F-98FD-98129895D9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5089B59-5072-46B1-B9C8-CB896C925DA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FB0EC80-3EA2-4A0F-98FD-98129895D9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5904656" cy="576064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«Юбилейный детский сад №19 «</a:t>
            </a:r>
            <a:r>
              <a:rPr lang="ru-RU" sz="1600" b="1" i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Журавушка</a:t>
            </a:r>
            <a:r>
              <a:rPr lang="ru-RU" sz="16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i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Эмблема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092280" y="116632"/>
            <a:ext cx="1728415" cy="2356511"/>
          </a:xfrm>
        </p:spPr>
      </p:pic>
      <p:sp>
        <p:nvSpPr>
          <p:cNvPr id="6" name="Прямоугольник 5"/>
          <p:cNvSpPr/>
          <p:nvPr/>
        </p:nvSpPr>
        <p:spPr>
          <a:xfrm rot="10800000" flipV="1">
            <a:off x="6444208" y="5659507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А.А. </a:t>
            </a:r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Снезик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051720" y="2348880"/>
            <a:ext cx="6172200" cy="3096344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«Основы развития детской инициативы и самостоятельности дошкольников»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66678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Детская инициатива и самостоятельность проявляется в свободной деятельности детей по выбору и интересам. Возможность играть, рисовать, конструировать, сочинять и прочее, в соответствии с собственными интересами, является важнейшим источником эмоционального благополучия ребёнка в детском саду.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3071810"/>
            <a:ext cx="2521836" cy="35407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5229201"/>
            <a:ext cx="5923823" cy="13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601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0688"/>
            <a:ext cx="82809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Тем самым можно отметить, что чем выше уровень развития инициативы, тем разнообразнее игровая деятельность, а, следовательно, и динамичнее развитие личности</a:t>
            </a:r>
            <a:r>
              <a:rPr lang="ru-RU" sz="2400" dirty="0" smtClean="0"/>
              <a:t>.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just"/>
            <a:endParaRPr lang="ru-RU" sz="2400" b="1" dirty="0"/>
          </a:p>
          <a:p>
            <a:pPr algn="just"/>
            <a:r>
              <a:rPr lang="ru-RU" sz="2400" b="1" dirty="0" smtClean="0"/>
              <a:t>Инициативный</a:t>
            </a:r>
            <a:r>
              <a:rPr lang="ru-RU" sz="2400" dirty="0"/>
              <a:t> ребенок самостоятельно стремится к организации игр, продуктивных видов деятельности, содержательного общения, он умеет найти занятие, соответствующее собственному желанию, интересам, включиться в разговор, предложить интересное дело другим детям.</a:t>
            </a:r>
          </a:p>
          <a:p>
            <a:pPr algn="just"/>
            <a:endParaRPr lang="ru-RU" sz="2400" dirty="0" smtClean="0"/>
          </a:p>
          <a:p>
            <a:pPr algn="just"/>
            <a:endParaRPr lang="ru-RU" sz="2400" dirty="0"/>
          </a:p>
        </p:txBody>
      </p:sp>
      <p:pic>
        <p:nvPicPr>
          <p:cNvPr id="3" name="Рисунок 2" descr="https://cloud.prezentacii.org/18/11/98197/images/screen17.jpg"/>
          <p:cNvPicPr/>
          <p:nvPr/>
        </p:nvPicPr>
        <p:blipFill>
          <a:blip r:embed="rId2" cstate="print"/>
          <a:srcRect b="70644"/>
          <a:stretch>
            <a:fillRect/>
          </a:stretch>
        </p:blipFill>
        <p:spPr bwMode="auto">
          <a:xfrm>
            <a:off x="755576" y="5013176"/>
            <a:ext cx="655272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259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82013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Иная картина складывается с детьми, имеющими различные нарушения речи. Отсутствие стимула и желания говорить, боязнь </a:t>
            </a:r>
            <a:r>
              <a:rPr lang="ru-RU" sz="2000" b="1" dirty="0"/>
              <a:t>речевого</a:t>
            </a:r>
            <a:r>
              <a:rPr lang="ru-RU" sz="2000" dirty="0"/>
              <a:t> общения приводят к тому, что речь ребенка становится тусклой, вялой, тихой, невыразительной.</a:t>
            </a:r>
          </a:p>
        </p:txBody>
      </p:sp>
      <p:pic>
        <p:nvPicPr>
          <p:cNvPr id="11266" name="Picture 2" descr="C:\Users\пользователь\Desktop\3227b0b797759202b1618473b68fae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7704856" cy="241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158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548680"/>
            <a:ext cx="8496944" cy="526297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«Логопедическое </a:t>
            </a:r>
          </a:p>
          <a:p>
            <a:pPr algn="ctr"/>
            <a:r>
              <a:rPr lang="ru-RU" sz="4800" b="1" dirty="0" smtClean="0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Ассорти» </a:t>
            </a:r>
          </a:p>
          <a:p>
            <a:pPr algn="ctr"/>
            <a:r>
              <a:rPr lang="ru-RU" sz="4800" b="1" dirty="0" smtClean="0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или </a:t>
            </a:r>
          </a:p>
          <a:p>
            <a:pPr algn="ctr"/>
            <a:r>
              <a:rPr lang="ru-RU" sz="4800" b="1" dirty="0" smtClean="0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«Как стимулировать речевую инициативу детей»</a:t>
            </a:r>
          </a:p>
          <a:p>
            <a:pPr algn="ctr"/>
            <a:endParaRPr lang="ru-RU" sz="4800" b="1" dirty="0">
              <a:ln w="10541" cmpd="sng">
                <a:solidFill>
                  <a:schemeClr val="accent4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365103"/>
            <a:ext cx="2736304" cy="237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6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43" b="4160"/>
          <a:stretch/>
        </p:blipFill>
        <p:spPr bwMode="auto">
          <a:xfrm>
            <a:off x="179512" y="116632"/>
            <a:ext cx="8064896" cy="596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945"/>
          <a:stretch/>
        </p:blipFill>
        <p:spPr>
          <a:xfrm>
            <a:off x="2987824" y="5013176"/>
            <a:ext cx="5368680" cy="1657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850424"/>
          </a:xfrm>
        </p:spPr>
        <p:txBody>
          <a:bodyPr>
            <a:normAutofit/>
          </a:bodyPr>
          <a:lstStyle/>
          <a:p>
            <a:pPr algn="ctr"/>
            <a:endParaRPr lang="ru-RU" sz="3200" b="1" i="1" dirty="0"/>
          </a:p>
        </p:txBody>
      </p:sp>
      <p:pic>
        <p:nvPicPr>
          <p:cNvPr id="8" name="Picture 5" descr="F:\ЕМД Тотьма\13203.750x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1673636" cy="216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5" t="6109" r="2072" b="15357"/>
          <a:stretch/>
        </p:blipFill>
        <p:spPr bwMode="auto">
          <a:xfrm>
            <a:off x="0" y="116632"/>
            <a:ext cx="8655571" cy="5695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Объект 13"/>
          <p:cNvPicPr>
            <a:picLocks noGrp="1" noChangeAspect="1"/>
          </p:cNvPicPr>
          <p:nvPr>
            <p:ph sz="quarter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7" y="5308104"/>
            <a:ext cx="5683437" cy="1289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60" b="6225"/>
          <a:stretch/>
        </p:blipFill>
        <p:spPr bwMode="auto">
          <a:xfrm>
            <a:off x="321466" y="332656"/>
            <a:ext cx="8256323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229200"/>
            <a:ext cx="4650433" cy="1436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5" t="34794" r="5622" b="17401"/>
          <a:stretch/>
        </p:blipFill>
        <p:spPr bwMode="auto">
          <a:xfrm>
            <a:off x="179511" y="368660"/>
            <a:ext cx="6165591" cy="2556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пользователь\Desktop\pkE3ek9c4d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411" y="2924944"/>
            <a:ext cx="6549628" cy="368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1125" y="188640"/>
            <a:ext cx="3006666" cy="2085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35" r="1899" b="5322"/>
          <a:stretch/>
        </p:blipFill>
        <p:spPr bwMode="auto">
          <a:xfrm>
            <a:off x="375638" y="116632"/>
            <a:ext cx="8194282" cy="6003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https://cloud.prezentacii.org/18/11/98197/images/screen17.jpg"/>
          <p:cNvPicPr/>
          <p:nvPr/>
        </p:nvPicPr>
        <p:blipFill>
          <a:blip r:embed="rId3" cstate="print"/>
          <a:srcRect b="70644"/>
          <a:stretch>
            <a:fillRect/>
          </a:stretch>
        </p:blipFill>
        <p:spPr bwMode="auto">
          <a:xfrm>
            <a:off x="1547664" y="5301208"/>
            <a:ext cx="655272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61" t="1629" r="16526" b="3196"/>
          <a:stretch/>
        </p:blipFill>
        <p:spPr bwMode="auto">
          <a:xfrm>
            <a:off x="205081" y="271286"/>
            <a:ext cx="5580112" cy="6460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03638" y="1772816"/>
            <a:ext cx="273630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Задание: самостоятельно </a:t>
            </a:r>
            <a:r>
              <a:rPr lang="ru-RU" sz="2000" dirty="0"/>
              <a:t>придумать продолжение условно возникшей ситуации, когда педагог лишает </a:t>
            </a:r>
            <a:r>
              <a:rPr lang="ru-RU" sz="2000" dirty="0" smtClean="0"/>
              <a:t>ребенка мужества </a:t>
            </a:r>
            <a:r>
              <a:rPr lang="ru-RU" sz="2000" dirty="0"/>
              <a:t>и права на </a:t>
            </a:r>
            <a:r>
              <a:rPr lang="ru-RU" sz="2000" dirty="0" smtClean="0"/>
              <a:t>ошибку и когда вселяет </a:t>
            </a:r>
            <a:r>
              <a:rPr lang="ru-RU" sz="2000" dirty="0"/>
              <a:t>уверенность ребёнка в своих </a:t>
            </a:r>
            <a:r>
              <a:rPr lang="ru-RU" sz="2000" dirty="0" smtClean="0"/>
              <a:t>силах.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96134" y="116632"/>
            <a:ext cx="2843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Упражнение «Педагогические ситуации»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0" y="1268413"/>
            <a:ext cx="3641725" cy="280828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	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908720"/>
            <a:ext cx="457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Инициатива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почин, первый шаг в каком-либо деле; внутреннее побуждение к новым формам деятельности, предприимчивости; руководящая роль в каких-либо действиях.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Пользователь\Desktop\1005976053.jpg"/>
          <p:cNvPicPr>
            <a:picLocks noChangeAspect="1" noChangeArrowheads="1"/>
          </p:cNvPicPr>
          <p:nvPr/>
        </p:nvPicPr>
        <p:blipFill>
          <a:blip r:embed="rId2" cstate="print"/>
          <a:srcRect l="8696" r="10870"/>
          <a:stretch>
            <a:fillRect/>
          </a:stretch>
        </p:blipFill>
        <p:spPr bwMode="auto">
          <a:xfrm>
            <a:off x="5868144" y="1772816"/>
            <a:ext cx="2664296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5616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«Я тебе доверяю», 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Ты сможешь это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»,</a:t>
            </a:r>
          </a:p>
          <a:p>
            <a:pPr algn="ctr"/>
            <a:r>
              <a:rPr lang="ru-RU" sz="3200" b="1" dirty="0" smtClean="0"/>
              <a:t> </a:t>
            </a:r>
            <a:r>
              <a:rPr lang="ru-RU" sz="3200" b="1" dirty="0">
                <a:solidFill>
                  <a:srgbClr val="00B050"/>
                </a:solidFill>
              </a:rPr>
              <a:t>«Я рада за тебя</a:t>
            </a:r>
            <a:r>
              <a:rPr lang="ru-RU" sz="3200" b="1" dirty="0" smtClean="0">
                <a:solidFill>
                  <a:srgbClr val="00B050"/>
                </a:solidFill>
              </a:rPr>
              <a:t>»,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«У тебя все получится!»</a:t>
            </a:r>
          </a:p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«Ты –молодец!»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0430" y="2924944"/>
            <a:ext cx="5155934" cy="3575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888836"/>
            <a:ext cx="3816424" cy="36578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3808" y="278442"/>
            <a:ext cx="55983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Анонс проекта «Добрые дела дошкольников</a:t>
            </a:r>
            <a:r>
              <a:rPr lang="ru-RU" sz="2400" b="1" dirty="0" smtClean="0">
                <a:solidFill>
                  <a:srgbClr val="0070C0"/>
                </a:solidFill>
              </a:rPr>
              <a:t>»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i="1" dirty="0"/>
              <a:t>Руководитель ИТГ по нравственно - патриотическому воспитанию дошкольников через различные виды деятельности и волонтерское движение дошкольников - «Формула добра</a:t>
            </a:r>
            <a:r>
              <a:rPr lang="ru-RU" sz="2400" i="1" dirty="0" smtClean="0"/>
              <a:t>»:</a:t>
            </a:r>
            <a:r>
              <a:rPr lang="ru-RU" sz="2400" dirty="0" smtClean="0"/>
              <a:t>- 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92288"/>
            <a:ext cx="7832870" cy="44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16632"/>
            <a:ext cx="7344815" cy="175432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Притча «Плата за работу»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672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24744"/>
            <a:ext cx="8208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Д</a:t>
            </a:r>
            <a:r>
              <a:rPr lang="ru-RU" sz="3200" dirty="0" smtClean="0">
                <a:solidFill>
                  <a:srgbClr val="002060"/>
                </a:solidFill>
              </a:rPr>
              <a:t>етская </a:t>
            </a:r>
            <a:r>
              <a:rPr lang="ru-RU" sz="3200" dirty="0">
                <a:solidFill>
                  <a:srgbClr val="002060"/>
                </a:solidFill>
              </a:rPr>
              <a:t>инициатива и самостоятельность выражается не в том, что ребенок захотел помочь что-либо сделать взрослому. Ребёнок становится значимым тогда, когда он сделал то, что придумал сам.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3069103" cy="303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1957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Спасибо за внимание!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2492896"/>
            <a:ext cx="7776864" cy="3320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Эмблема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891981" y="0"/>
            <a:ext cx="1712467" cy="2420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79512" y="681082"/>
            <a:ext cx="871296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Детская инициатива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это самостоятельное внутреннее побуждение ребенка к деятельности, к познанию окружающего мира.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C:\Users\Пользователь\Desktop\pt64_6ClDq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584116"/>
            <a:ext cx="5328592" cy="4127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260648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Самостоятельность –</a:t>
            </a:r>
          </a:p>
          <a:p>
            <a:pPr algn="ctr"/>
            <a:r>
              <a:rPr lang="ru-RU" sz="2400" dirty="0" smtClean="0">
                <a:solidFill>
                  <a:schemeClr val="dk1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независимость, свобода от внешних влияний, принуждений, от посторонней помощи. </a:t>
            </a:r>
          </a:p>
          <a:p>
            <a:pPr algn="ctr"/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(«Толковый словарь русского языка» Д.Н. Ушаков)</a:t>
            </a:r>
            <a:endParaRPr lang="ru-RU" dirty="0"/>
          </a:p>
        </p:txBody>
      </p:sp>
      <p:pic>
        <p:nvPicPr>
          <p:cNvPr id="50177" name="Picture 1" descr="C:\Users\Пользователь\Desktop\NsDMEpLsriw.jpg"/>
          <p:cNvPicPr>
            <a:picLocks noChangeAspect="1" noChangeArrowheads="1"/>
          </p:cNvPicPr>
          <p:nvPr/>
        </p:nvPicPr>
        <p:blipFill>
          <a:blip r:embed="rId2" cstate="print"/>
          <a:srcRect l="23018"/>
          <a:stretch>
            <a:fillRect/>
          </a:stretch>
        </p:blipFill>
        <p:spPr bwMode="auto">
          <a:xfrm>
            <a:off x="179512" y="1836205"/>
            <a:ext cx="2521935" cy="4368008"/>
          </a:xfrm>
          <a:prstGeom prst="rect">
            <a:avLst/>
          </a:prstGeom>
          <a:noFill/>
        </p:spPr>
      </p:pic>
      <p:pic>
        <p:nvPicPr>
          <p:cNvPr id="50178" name="Picture 2" descr="C:\Users\Пользователь\Desktop\hn216AGSrMw.jpg"/>
          <p:cNvPicPr>
            <a:picLocks noChangeAspect="1" noChangeArrowheads="1"/>
          </p:cNvPicPr>
          <p:nvPr/>
        </p:nvPicPr>
        <p:blipFill>
          <a:blip r:embed="rId3" cstate="print"/>
          <a:srcRect l="15217" r="6522" b="16848"/>
          <a:stretch>
            <a:fillRect/>
          </a:stretch>
        </p:blipFill>
        <p:spPr bwMode="auto">
          <a:xfrm>
            <a:off x="5724128" y="2204864"/>
            <a:ext cx="2952328" cy="4182465"/>
          </a:xfrm>
          <a:prstGeom prst="rect">
            <a:avLst/>
          </a:prstGeom>
          <a:noFill/>
        </p:spPr>
      </p:pic>
      <p:pic>
        <p:nvPicPr>
          <p:cNvPr id="50179" name="Picture 3" descr="C:\Users\Пользователь\Desktop\FdEvpolyKz8.jpg"/>
          <p:cNvPicPr>
            <a:picLocks noChangeAspect="1" noChangeArrowheads="1"/>
          </p:cNvPicPr>
          <p:nvPr/>
        </p:nvPicPr>
        <p:blipFill>
          <a:blip r:embed="rId4" cstate="print"/>
          <a:srcRect l="8889" r="11111"/>
          <a:stretch>
            <a:fillRect/>
          </a:stretch>
        </p:blipFill>
        <p:spPr bwMode="auto">
          <a:xfrm>
            <a:off x="2843808" y="2135856"/>
            <a:ext cx="2592288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5735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2089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sz="2800" b="1" dirty="0" smtClean="0">
                <a:solidFill>
                  <a:srgbClr val="FF0000"/>
                </a:solidFill>
              </a:rPr>
              <a:t>НО: </a:t>
            </a:r>
            <a:r>
              <a:rPr lang="ru-RU" sz="3200" dirty="0" smtClean="0"/>
              <a:t>самостоятельность </a:t>
            </a:r>
            <a:r>
              <a:rPr lang="ru-RU" sz="3200" dirty="0"/>
              <a:t>не означает полной свободы действия и поступков, она всегда заключена в жесткие рамки принятых в обществе норм. В связи с этим она – не любое действие в одиночку, а только осмысленное и социально приемлемое.</a:t>
            </a:r>
          </a:p>
        </p:txBody>
      </p:sp>
      <p:pic>
        <p:nvPicPr>
          <p:cNvPr id="1026" name="Picture 2" descr="C:\Users\пользователь\Desktop\1688533857_7eff71acb5ccfb4958a8dff1e793bf2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45024"/>
            <a:ext cx="5462069" cy="307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864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51520" y="260648"/>
            <a:ext cx="84459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нужно ли развивать детскую инициативу и почему?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412776"/>
            <a:ext cx="799288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ФГОС указывается, что одним из основных принципов дошкольного образования является поддержка детей в различных видах деятельности. Поддержка инициативы является также условием, необходимым для создания социальной ситуации развития детей.</a:t>
            </a:r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этапе завершения дошкольного образования целевыми ориентирами, определёнными ФГОС, предусматриваются следующие возрастные характеристики возможности детей: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проявлять инициативу и самостоятельность в различных видах деятельности;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выбирать себе род занятий, участников по совместной деятельности;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проявлять способность к волевым условиям;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самостоятельно придумывать объяснения явлениям природы, поступкам людей;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проявлять способность к принятию собственных решений.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 cstate="print"/>
          <a:srcRect l="8766" r="8351" b="3091"/>
          <a:stretch>
            <a:fillRect/>
          </a:stretch>
        </p:blipFill>
        <p:spPr bwMode="auto">
          <a:xfrm>
            <a:off x="323527" y="188640"/>
            <a:ext cx="8375667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 l="21604" t="17627" r="21616" b="14576"/>
          <a:stretch>
            <a:fillRect/>
          </a:stretch>
        </p:blipFill>
        <p:spPr bwMode="auto">
          <a:xfrm>
            <a:off x="683568" y="404664"/>
            <a:ext cx="7200800" cy="537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588222" y="2708920"/>
            <a:ext cx="2444871" cy="4039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6" t="5934" r="2653" b="6006"/>
          <a:stretch/>
        </p:blipFill>
        <p:spPr bwMode="auto">
          <a:xfrm>
            <a:off x="179512" y="92673"/>
            <a:ext cx="778464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5" y="4653136"/>
            <a:ext cx="3561897" cy="2055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4144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2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2774</TotalTime>
  <Words>405</Words>
  <Application>Microsoft Office PowerPoint</Application>
  <PresentationFormat>Экран (4:3)</PresentationFormat>
  <Paragraphs>41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Эркер</vt:lpstr>
      <vt:lpstr>МБДОУ «Юбилейный детский сад №19 «Журавушка»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Спасибо за внимание!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Marina</dc:creator>
  <cp:lastModifiedBy>Пользователь</cp:lastModifiedBy>
  <cp:revision>228</cp:revision>
  <dcterms:created xsi:type="dcterms:W3CDTF">2021-10-15T17:16:04Z</dcterms:created>
  <dcterms:modified xsi:type="dcterms:W3CDTF">2024-03-27T14:17:37Z</dcterms:modified>
</cp:coreProperties>
</file>