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8" r:id="rId7"/>
    <p:sldId id="260" r:id="rId8"/>
    <p:sldId id="261" r:id="rId9"/>
    <p:sldId id="262" r:id="rId10"/>
    <p:sldId id="265" r:id="rId11"/>
    <p:sldId id="263" r:id="rId12"/>
    <p:sldId id="264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Olga\Desktop\Рисунок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62358"/>
            <a:ext cx="9156700" cy="68707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692696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>
                <a:solidFill>
                  <a:srgbClr val="AF0968"/>
                </a:solidFill>
                <a:latin typeface="Monotype Corsiva" panose="03010101010201010101" pitchFamily="66" charset="0"/>
              </a:rPr>
              <a:t>ГОСУДАРСТВЕННОЕ  БЮДЖЕТНОЕ  ДОШКОЛЬНОЕ  ОБРАЗОВАТЕЛЬНОЕ УЧРЕЖДЕНИЕ  ДЕТСКИЙ САД №5 </a:t>
            </a:r>
          </a:p>
          <a:p>
            <a:pPr lvl="0" algn="ctr">
              <a:defRPr/>
            </a:pPr>
            <a:r>
              <a:rPr lang="ru-RU" b="1" i="1" dirty="0">
                <a:solidFill>
                  <a:srgbClr val="AF0968"/>
                </a:solidFill>
                <a:latin typeface="Monotype Corsiva" panose="03010101010201010101" pitchFamily="66" charset="0"/>
              </a:rPr>
              <a:t>КОМБИНИРОВАННОГО  ВИДА  КРАСНОСЕЛЬСКОГО Р-НА </a:t>
            </a:r>
            <a:r>
              <a:rPr lang="ru-RU" b="1" i="1" dirty="0" err="1">
                <a:solidFill>
                  <a:srgbClr val="AF0968"/>
                </a:solidFill>
                <a:latin typeface="Monotype Corsiva" panose="03010101010201010101" pitchFamily="66" charset="0"/>
              </a:rPr>
              <a:t>Г.СПб</a:t>
            </a:r>
            <a:endParaRPr lang="ru-RU" b="1" i="1" dirty="0">
              <a:solidFill>
                <a:srgbClr val="AF096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628636"/>
            <a:ext cx="6048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lvl="0"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Формирование экологических начал у детей младшего дошкольного возраста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0232" y="4725144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</a:rPr>
              <a:t>Воспитатель группы №1</a:t>
            </a:r>
          </a:p>
          <a:p>
            <a:r>
              <a:rPr lang="ru-RU" b="1" dirty="0">
                <a:latin typeface="Monotype Corsiva" panose="03010101010201010101" pitchFamily="66" charset="0"/>
              </a:rPr>
              <a:t>Емельянова Т.Р.</a:t>
            </a:r>
          </a:p>
        </p:txBody>
      </p:sp>
      <p:pic>
        <p:nvPicPr>
          <p:cNvPr id="8" name="scott-buckley-childhoo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5793233"/>
            <a:ext cx="609600" cy="6096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803421"/>
      </p:ext>
    </p:extLst>
  </p:cSld>
  <p:clrMapOvr>
    <a:masterClrMapping/>
  </p:clrMapOvr>
  <p:transition spd="slow" advTm="44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3868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708"/>
            <a:ext cx="9167013" cy="6875261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971600" y="0"/>
            <a:ext cx="6552728" cy="1340768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</p:txBody>
      </p:sp>
      <p:pic>
        <p:nvPicPr>
          <p:cNvPr id="4098" name="Picture 2" descr="https://sun9-51.userapi.com/impg/drAT3p3W2wd9Z1Ad2rf9ngAlWZlater5QMNMWA/smOON1y22ts.jpg?size=813x1080&amp;quality=95&amp;sign=fbb278644bd99dff62f3c95ea7a4749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9" y="1147077"/>
            <a:ext cx="1356597" cy="18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3.userapi.com/impg/HnnUramCIyVBFspHRC9e6bQIcSwFFCydKEsNmw/gdQP58NnYag.jpg?size=810x1080&amp;quality=95&amp;sign=314e3579426ff688eea1a88f8f9c695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45" y="1505260"/>
            <a:ext cx="1284216" cy="17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46.userapi.com/impg/CnZNEz3O7VsFqGaYDzJawUYUFHpVPzoffsBr0A/vh7F8QLRCZc.jpg?size=810x1080&amp;quality=95&amp;sign=1fa256895f73a68f91a9cfc6c103f30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48" y="1685514"/>
            <a:ext cx="1224436" cy="159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79.userapi.com/impg/Hdls2ehzduVLdBLUC4wdYYYPs0XvdkMx2DOfgA/76VebFSw2zo.jpg?size=813x1080&amp;quality=95&amp;sign=4ad7ceafd692c3969e8e462e48988ec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25" y="1505260"/>
            <a:ext cx="1228751" cy="15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23.userapi.com/impg/PXEzyGu-xVX4V3VF6LLnl6MOIVIbTmQ1KR12Vw/Fl_a6Q5cBWE.jpg?size=813x1080&amp;quality=95&amp;sign=9aea8acbe054f99d60f73ad31134f30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44" y="1273418"/>
            <a:ext cx="1463497" cy="194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17.userapi.com/impg/pj66zePAuA0tawIJO9VlZtDLFhGcuwtEaPOOyg/Dw0aeLiWiXc.jpg?size=813x1080&amp;quality=95&amp;sign=766db1ff21b0af05964dc7895e1dd616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99758"/>
            <a:ext cx="1726956" cy="22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34.userapi.com/impg/bWgPSQlyY267MOgpP1mWGk4290kXBAB7M-lD0w/2EXEeYxEvdQ.jpg?size=1280x960&amp;quality=95&amp;sign=ce4eea30b9c4b30715c82a1fc09d20ec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49" y="3532487"/>
            <a:ext cx="1995262" cy="16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un9-23.userapi.com/impg/IPPBlw5jVCka_cyJ8ftsZGUk3Xwp3-JNYvLtGQ/mPrDTDHJ48w.jpg?size=1280x960&amp;quality=95&amp;sign=4d9272a21019d21dd12458c25f9c673e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14" y="3441760"/>
            <a:ext cx="2089757" cy="156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sun9-27.userapi.com/impg/MEKo50M3PuyersncpxRltRVFXuGpPo0uBAW9IQ/vdG8I9Bi43s.jpg?size=1280x1280&amp;quality=95&amp;sign=a90544aa36ab66689f5d6df8590e4182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47" y="5233290"/>
            <a:ext cx="1327159" cy="132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sun9-33.userapi.com/impg/rJvSxOnymL3AnU_4Fs4kBZORsNx4xYY8nh2EHg/Q43DwCrliQQ.jpg?size=1280x1280&amp;quality=95&amp;sign=cfbb796debe5238b8658039520b1c23e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86" y="4224781"/>
            <a:ext cx="1757358" cy="175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15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385">
        <p:blinds dir="vert"/>
      </p:transition>
    </mc:Choice>
    <mc:Fallback xmlns="">
      <p:transition spd="slow" advTm="2238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2358"/>
            <a:ext cx="9156700" cy="687070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755576" y="0"/>
            <a:ext cx="7920880" cy="1772816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628800"/>
            <a:ext cx="999326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-</a:t>
            </a:r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проявляют любопытство и активный интерес </a:t>
            </a:r>
          </a:p>
          <a:p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познавательной – исследовательской деятельности,</a:t>
            </a:r>
          </a:p>
          <a:p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объектом и явлением природы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первичное представления об экологических понятиях </a:t>
            </a:r>
          </a:p>
          <a:p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оответственно возраста ( сезонные изменение природы, </a:t>
            </a:r>
          </a:p>
          <a:p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и растительный мир, объекты неживой природы и др.)</a:t>
            </a:r>
          </a:p>
          <a:p>
            <a:endParaRPr lang="ru-RU" sz="2000" b="1" dirty="0" smtClean="0">
              <a:solidFill>
                <a:srgbClr val="2B14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/>
              <a:t> 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родителей в экологическом воспитании детей;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непосредственного участия родителей и </a:t>
            </a:r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и проведении различных экологических мероприятий;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знаний у родителей и детей об экологии </a:t>
            </a:r>
            <a:endParaRPr lang="ru-RU" sz="2000" b="1" dirty="0" smtClean="0">
              <a:solidFill>
                <a:srgbClr val="2B14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 города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охране природы.</a:t>
            </a:r>
          </a:p>
          <a:p>
            <a:endParaRPr lang="ru-RU" sz="2000" b="1" dirty="0">
              <a:solidFill>
                <a:srgbClr val="2B14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7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533">
        <p:blinds dir="vert"/>
      </p:transition>
    </mc:Choice>
    <mc:Fallback xmlns="">
      <p:transition spd="slow" advTm="2153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2358"/>
            <a:ext cx="9156700" cy="6870700"/>
          </a:xfrm>
          <a:prstGeom prst="rect">
            <a:avLst/>
          </a:prstGeom>
          <a:noFill/>
        </p:spPr>
      </p:pic>
      <p:sp>
        <p:nvSpPr>
          <p:cNvPr id="5" name="Облако 4"/>
          <p:cNvSpPr/>
          <p:nvPr/>
        </p:nvSpPr>
        <p:spPr>
          <a:xfrm>
            <a:off x="539552" y="188640"/>
            <a:ext cx="7344816" cy="4824536"/>
          </a:xfrm>
          <a:prstGeom prst="cloud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хорошее в людях - из детства!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истоки добра пробудить?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Прикоснуться к природе всем сердцем: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Удивиться, узнать, полюбить!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хотим, чтоб земля расцветала,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росли, как цветы, малыши,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для них экология стала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наукой, а частью души.</a:t>
            </a:r>
            <a:endParaRPr lang="ru-RU" sz="2000" dirty="0">
              <a:solidFill>
                <a:srgbClr val="0033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6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091">
        <p:blinds dir="vert"/>
      </p:transition>
    </mc:Choice>
    <mc:Fallback xmlns="">
      <p:transition spd="slow" advTm="170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41" y="23339"/>
            <a:ext cx="9156700" cy="687070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738285" y="620688"/>
            <a:ext cx="7632848" cy="5407373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 </a:t>
            </a:r>
          </a:p>
        </p:txBody>
      </p:sp>
    </p:spTree>
    <p:extLst>
      <p:ext uri="{BB962C8B-B14F-4D97-AF65-F5344CB8AC3E}">
        <p14:creationId xmlns:p14="http://schemas.microsoft.com/office/powerpoint/2010/main" val="9320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5" name="Облако 4"/>
          <p:cNvSpPr/>
          <p:nvPr/>
        </p:nvSpPr>
        <p:spPr>
          <a:xfrm>
            <a:off x="539552" y="520971"/>
            <a:ext cx="7344816" cy="3024336"/>
          </a:xfrm>
          <a:prstGeom prst="cloud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Концепция экологического воспитания: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 Знать законы, по которым живёт природа, уметь организовывать свой труд и отдых так, чтобы не нанести вреда природе, и иметь осознанное желание делать это».</a:t>
            </a:r>
          </a:p>
        </p:txBody>
      </p:sp>
      <p:sp>
        <p:nvSpPr>
          <p:cNvPr id="8" name="Облако 7"/>
          <p:cNvSpPr/>
          <p:nvPr/>
        </p:nvSpPr>
        <p:spPr>
          <a:xfrm>
            <a:off x="563038" y="3529671"/>
            <a:ext cx="6889282" cy="3067681"/>
          </a:xfrm>
          <a:prstGeom prst="cloud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Хочется верить, что любовь к природе  останется в сердцах наших воспитанников на долгие годы  и поможет им жить в гармонии с окружающим миром.</a:t>
            </a:r>
          </a:p>
        </p:txBody>
      </p:sp>
    </p:spTree>
    <p:extLst>
      <p:ext uri="{BB962C8B-B14F-4D97-AF65-F5344CB8AC3E}">
        <p14:creationId xmlns:p14="http://schemas.microsoft.com/office/powerpoint/2010/main" val="11262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62358"/>
            <a:ext cx="9156700" cy="687070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611560" y="188640"/>
            <a:ext cx="5040560" cy="1872208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u="sng" spc="50" dirty="0" smtClean="0">
                <a:ln w="11430"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b="1" u="sng" spc="50" dirty="0">
                <a:ln w="11430">
                  <a:solidFill>
                    <a:srgbClr val="0000CC"/>
                  </a:solidFill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spc="50" dirty="0" smtClean="0">
                <a:ln w="11430">
                  <a:solidFill>
                    <a:srgbClr val="0000CC"/>
                  </a:solidFill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u="sng" spc="50" dirty="0" smtClean="0">
                <a:ln w="11430"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детей :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060848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B14D6"/>
                </a:solidFill>
                <a:latin typeface="Times New Roman" pitchFamily="18" charset="0"/>
                <a:cs typeface="Times New Roman" pitchFamily="18" charset="0"/>
              </a:rPr>
              <a:t>Формирование положительного отношения к  природе, воспитывать защитников природы, сформировать экологические знания, научить детей быть милосердными, любить и беречь природу (землю, воду, воздух, флору, фауну), умение бережно распоряжаться её богатствами</a:t>
            </a:r>
            <a:endParaRPr lang="ru-RU" dirty="0">
              <a:solidFill>
                <a:srgbClr val="2B14D6"/>
              </a:solidFill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1043608" y="3389059"/>
            <a:ext cx="5328592" cy="1784200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spc="50" dirty="0" smtClean="0">
                <a:ln w="11430"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для педагога: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797152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особенностей экологического воспитания детей раннего возраста. Продолжать повышать педагогический уровень, профессиональную компетентность. Внедрять в работу новые методы и направления в воспитании и обучении детей. Привлекать родителей в воспитание экологической культуры поведения у детей</a:t>
            </a:r>
            <a:r>
              <a:rPr lang="ru-RU" dirty="0"/>
              <a:t>.   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8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4517">
        <p:blinds dir="vert"/>
      </p:transition>
    </mc:Choice>
    <mc:Fallback xmlns="">
      <p:transition spd="slow" advTm="3451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62358"/>
            <a:ext cx="9156700" cy="687070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971600" y="0"/>
            <a:ext cx="6552728" cy="1340768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для детей 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80727"/>
            <a:ext cx="7272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ru-RU" b="1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Способствовать накоплению ребенком ярких впечатлений о природе; обогащать представления детей  о растениях, животных, человеке, а так же об объектах неживой природы, встречающихся в ближайшем окружении. Учить обращать внимание, рассматривать, обследовать, прислушиваться, называть, что увидел, передавать особенности голосом, в движениях. Узнавать объекты и явления в природе, на картинках, различать их, называть.</a:t>
            </a:r>
            <a:endParaRPr 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Развивать эмоциональную отзывчивость и разнообразие переживаний детей в процессе обращения с природой: доброжелательность, любование красотой природы, любопытство при встрече с объектами, удивление, сопереживание, сочувствие.</a:t>
            </a:r>
            <a:endParaRPr 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Вовлекать детей в элементарную исследовательскую деятельность по изучению качеств и свойств объектов неживой природы.</a:t>
            </a:r>
            <a:endParaRPr 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Привлекать малышей к посильной деятельности по уходу за растениями уголка природы..</a:t>
            </a:r>
            <a:endParaRPr 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9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626">
        <p:blinds dir="vert"/>
      </p:transition>
    </mc:Choice>
    <mc:Fallback xmlns="">
      <p:transition spd="slow" advTm="3962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700" y="-20162"/>
            <a:ext cx="9156700" cy="687070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971600" y="0"/>
            <a:ext cx="6552728" cy="1340768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для педагога 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720840"/>
            <a:ext cx="63184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1.Работа 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темой  самообразования поможет мне:  повысить собственный уровень знаний путём изучения необходимой литературы, </a:t>
            </a:r>
            <a:endParaRPr lang="ru-RU" sz="2000" b="1" dirty="0" smtClean="0">
              <a:solidFill>
                <a:srgbClr val="2B14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развивающую среду группы о формировании экологических начал у детей раннего </a:t>
            </a:r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дошкольного возраста (создание и приобретение новых игр при участии родителей по экологии), </a:t>
            </a:r>
            <a:endParaRPr lang="ru-RU" sz="2000" b="1" dirty="0" smtClean="0">
              <a:solidFill>
                <a:srgbClr val="2B14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000" b="1" dirty="0">
                <a:solidFill>
                  <a:srgbClr val="2B14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по данной теме (подготовка консультаций и родительских собраний по теме самообразования).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2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21">
        <p:blinds dir="vert"/>
      </p:transition>
    </mc:Choice>
    <mc:Fallback xmlns="">
      <p:transition spd="slow" advTm="1582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-20162"/>
            <a:ext cx="9156700" cy="687070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539552" y="0"/>
            <a:ext cx="8208912" cy="1538024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среда-</a:t>
            </a:r>
          </a:p>
        </p:txBody>
      </p:sp>
      <p:pic>
        <p:nvPicPr>
          <p:cNvPr id="4" name="Picture 2" descr="https://sun9-61.userapi.com/impg/M5laUtAEEGav7-H0rkaKyyD_bVgmaQ23B3Mf3w/-fw9lZsrsno.jpg?size=1200x1600&amp;quality=95&amp;sign=94256e3d52ee463771fab3b664c21ab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2" y="1788178"/>
            <a:ext cx="1988051" cy="2650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un9-83.userapi.com/impg/H_lus5OzQtHMccq13a64RLBK_mcLKbvdlt7J-g/BWS1taGubZo.jpg?size=1600x1200&amp;quality=95&amp;sign=24bf8749e8eae965ee1930cb5e01db4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05" y="1641272"/>
            <a:ext cx="3252537" cy="2439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un9-21.userapi.com/impg/RMrwb_ZhcotxDuCJs2jWjjZrs5GeutMCmdS46g/sXiOrA5Z6rI.jpg?size=1200x1600&amp;quality=95&amp;sign=82767d84b85cf4ee1ba662f02c99345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38024"/>
            <a:ext cx="1803243" cy="2404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48.userapi.com/impg/Fm8miX8nBOYHy3uNeWcH38_482lXFBde7csuYA/wnVdnieSPEQ.jpg?size=1559x1017&amp;quality=95&amp;sign=84c81849509421809b00190cb94145b2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68" y="4797152"/>
            <a:ext cx="2734079" cy="1783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88.userapi.com/impg/-HB9kfMeDWVinFB2rRpiNNc7rXZiegbauyk8tg/HCj6oUgFb0U.jpg?size=1600x1200&amp;quality=95&amp;sign=85e132426e4c59f23f542e85d752cbc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69" y="4603942"/>
            <a:ext cx="2591723" cy="1943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74188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971600" y="0"/>
            <a:ext cx="6552728" cy="1340768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</a:p>
        </p:txBody>
      </p:sp>
      <p:pic>
        <p:nvPicPr>
          <p:cNvPr id="2050" name="Picture 2" descr="https://sun9-7.userapi.com/impg/sT386HKaGqTU2UOP6_ETVjgf9oAC7tHNxN6lzg/afbictYYvJo.jpg?size=1280x1280&amp;quality=95&amp;sign=5eb9cccf30f0fe1afd1d5052d8ed1db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0" y="1118389"/>
            <a:ext cx="1955540" cy="19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8.userapi.com/impg/xd-oWSa8wRrcmq15svXhVXN2Rzr1OrAHp3wosA/Z5yzzEiJ0cA.jpg?size=1280x1280&amp;quality=95&amp;sign=d9b2677745f533ca01d690c82e67a43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73" y="1530898"/>
            <a:ext cx="1819983" cy="19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35.userapi.com/impg/5YRorKeELiauBiDl_-6v5PebEfUXrlBUUun6Aw/g4yjWB_s_wU.jpg?size=1280x1280&amp;quality=95&amp;sign=409b8fed709552cb8f23343ddf4444c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31" y="1475749"/>
            <a:ext cx="2034292" cy="20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53.userapi.com/impg/VEeyIH-pklqxLOqT8JJFJGEgzi1EAJlmPp_2xg/2rQWeiKJIuQ.jpg?size=1280x1280&amp;quality=95&amp;sign=10a43f79de5fefe705ab21e7391d403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2" y="398290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15.userapi.com/impg/NlUExpdDEytI2dbAZvqsaAleuq9NjA22oOtZZA/0JZOlDK45Ew.jpg?size=1280x1280&amp;quality=95&amp;sign=8259b13ffd2512f9d1d0d3ac984a476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649" y="4285782"/>
            <a:ext cx="1983222" cy="19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58.userapi.com/impg/cxd4arTNTuBgq5k1bRZEgY53WFKTJHoVrC3N0Q/H5f_MM5l0jE.jpg?size=1280x1280&amp;quality=95&amp;sign=50e8207ccb30a6e9bd7bccebfdde807f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62" y="3925298"/>
            <a:ext cx="1857736" cy="185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69.userapi.com/impg/yYzMLnvhX94YPeQZKYU5zzm6jMk-5SozhKpu5A/Rd9sX5Zapf0.jpg?size=1280x1280&amp;quality=95&amp;sign=51c74b1824cd1393eb4383c7983632ab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62" y="1886435"/>
            <a:ext cx="1853680" cy="18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un9-38.userapi.com/impg/5qMybnM7c8Dz2kgEGDqsvlAGJEO-uz_n9hqtUA/exbh9klYlJU.jpg?size=1280x1280&amp;quality=95&amp;sign=8dc42a9dd7158c7cc4c348e63cd848ab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061" y="4378360"/>
            <a:ext cx="1792409" cy="179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369">
        <p:blinds dir="vert"/>
      </p:transition>
    </mc:Choice>
    <mc:Fallback xmlns="">
      <p:transition spd="slow" advTm="1236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38" y="116632"/>
            <a:ext cx="9146138" cy="8306988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971600" y="0"/>
            <a:ext cx="6552728" cy="1340768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Зима </a:t>
            </a:r>
          </a:p>
        </p:txBody>
      </p:sp>
      <p:pic>
        <p:nvPicPr>
          <p:cNvPr id="1026" name="Picture 2" descr="https://sun9-16.userapi.com/impg/Gzzk0TU-dWrgPJaU5u0uc6Iyy20-OJ6POSnkVw/46rHWHeZ5pQ.jpg?size=1280x1280&amp;quality=95&amp;sign=3de25f56853ee8051b3ec0f78fbe18d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2" y="1196752"/>
            <a:ext cx="2184261" cy="2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8.userapi.com/impg/gpcneCX1J5A31EWq270Wit0rgOwPVpMvAGCIgA/o9QH52P7a-o.jpg?size=1280x1280&amp;quality=95&amp;sign=96bc43906c47bef3ce20eadf3c43ace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51" y="1865044"/>
            <a:ext cx="2087461" cy="20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1.userapi.com/impg/lI3UMjZSTjg6qfEKpW81h6x22WtJeG1Lf1OwWQ/NW2NQXhu6hA.jpg?size=1280x1280&amp;quality=95&amp;sign=410123e37a6fa17f6f5afd715be0df9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6" y="3922426"/>
            <a:ext cx="2110214" cy="211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5.userapi.com/impg/n-zAoaKuUcfTXygJNzawGNoFYSYXGhzb6bcjcQ/9-XSUuHerp4.jpg?size=1280x1280&amp;quality=95&amp;sign=0e57e9a4b9558a5299e2b84ee3dbd02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34" y="4429892"/>
            <a:ext cx="198884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7.userapi.com/impg/lu4TZbqg-F-WmO0P-tV8DF2mf6db4UEu8ayLJA/yLTLKaZeFXE.jpg?size=1280x1280&amp;quality=95&amp;sign=7455df96f335c774a66f302c98df0c3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21" y="1506733"/>
            <a:ext cx="1994276" cy="19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79.userapi.com/impg/-0lScRx2odzj8AN9TP7FwG6gXcrEwGgIFe9WmQ/vYlVN9X-vyY.jpg?size=1280x1280&amp;quality=95&amp;sign=49189962ea880ac8db40559173122d95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89" y="4690812"/>
            <a:ext cx="1978548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43.userapi.com/impg/KH-QJcmJa53380oIaUAcF9G4QuVpbFNf_Hd6hQ/0O9bcbTxAcs.jpg?size=1280x1280&amp;quality=95&amp;sign=f2b23c1e0b61b0002760b1bddb3935da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61" y="1908851"/>
            <a:ext cx="2013575" cy="201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un9-34.userapi.com/impg/woAooe7PmPmunarIB8ZAaUG6VT0HXp-H2ucHAw/WK0Cd0nBaMQ.jpg?size=1280x1280&amp;quality=95&amp;sign=da0a982f181da02d411278d527ce0437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55" y="4149080"/>
            <a:ext cx="2133532" cy="213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03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912">
        <p:blinds dir="vert"/>
      </p:transition>
    </mc:Choice>
    <mc:Fallback xmlns="">
      <p:transition spd="slow" advTm="179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ga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971600" y="0"/>
            <a:ext cx="6552728" cy="1340768"/>
          </a:xfrm>
          <a:prstGeom prst="irregularSeal1">
            <a:avLst/>
          </a:prstGeom>
          <a:solidFill>
            <a:srgbClr val="66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Весна </a:t>
            </a:r>
          </a:p>
        </p:txBody>
      </p:sp>
      <p:pic>
        <p:nvPicPr>
          <p:cNvPr id="3074" name="Picture 2" descr="https://sun9-36.userapi.com/impg/5eRfmGtASATSnd3kFMDn3A2197wg0ykljT__7A/ZQ5o5_snJcg.jpg?size=1280x1280&amp;quality=95&amp;sign=eee4b7cd3fc090b8a0425a8cf49a36b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84480"/>
            <a:ext cx="2038872" cy="203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5.userapi.com/impg/jN-zgZ2oOEv_u4rdTnCpQvIdFbuWDlMs2oWDNQ/QUWgzROiSnA.jpg?size=1280x1280&amp;quality=95&amp;sign=4de5244d93657a5441d6bd3dbbba21e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07" y="1790733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36.userapi.com/impg/AOQjLn3pXD7a1D162OTkzg8Dtnqu3wDUsT6yzA/y6uPzpgv_aU.jpg?size=1280x1280&amp;quality=95&amp;sign=4c94d81d4c69d1c358b2b9402cfb2a1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7" y="3899777"/>
            <a:ext cx="1967336" cy="19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26.userapi.com/impg/fYSkLyZmNeuYuSc3BfA2lWsgHg5wwK3cUnxtRg/IiNJVjYEF1Q.jpg?size=1280x1280&amp;quality=95&amp;sign=71773859d5d16cfd0c5d6a278b0e7a8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3" y="1580619"/>
            <a:ext cx="1871563" cy="18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43.userapi.com/impg/o1YDD61oHYobKUzar1eWVuqE1UYh3mm1GXUs-A/hJgk92R8J50.jpg?size=1280x1280&amp;quality=95&amp;sign=507e59ed28985bc62b21a0ff5d46a09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56" y="4251324"/>
            <a:ext cx="1949744" cy="19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27.userapi.com/impg/ufRX8A1oMZpwOth5gWjXipHRn4w0zUsKW_l_5A/gDnRSZ57dA4.jpg?size=1280x1280&amp;quality=95&amp;sign=0300ae91ee020940261244a40f12a52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66" y="2074872"/>
            <a:ext cx="1824905" cy="18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47.userapi.com/impg/tyP9C5rEN4L7EXgqOcnKlWmRIXI9eVB1HXUDlA/kisFiJ3WjY8.jpg?size=1280x1280&amp;quality=95&amp;sign=779d533685e02c155e465f4fbf0e6ad3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7" y="1603803"/>
            <a:ext cx="1825197" cy="182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73.userapi.com/impg/4-nyoV_Q5drG7HWvH-kVlXR2jekG8i2oR9kZOQ/RgPqR4AQdMY.jpg?size=2560x2560&amp;quality=95&amp;sign=fbeaeba4c78b2d53c3cf70f45b9c3f18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53136"/>
            <a:ext cx="1691680" cy="16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7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56">
        <p:blinds dir="vert"/>
      </p:transition>
    </mc:Choice>
    <mc:Fallback xmlns="">
      <p:transition spd="slow" advTm="1505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3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1.1|1.2|1.3|1.4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2|1.4|1.5|1.3|1.2|1.4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8|1.9|1.9|1.5|1.9|1.6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6|1.2|1.5|1.3|1.4|1.5|1.9|1.6|2.2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453</Words>
  <Application>Microsoft Office PowerPoint</Application>
  <PresentationFormat>Экран (4:3)</PresentationFormat>
  <Paragraphs>51</Paragraphs>
  <Slides>13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Сергеевна</dc:creator>
  <cp:lastModifiedBy>Admin</cp:lastModifiedBy>
  <cp:revision>22</cp:revision>
  <dcterms:created xsi:type="dcterms:W3CDTF">2023-05-04T09:51:09Z</dcterms:created>
  <dcterms:modified xsi:type="dcterms:W3CDTF">2023-05-14T12:51:45Z</dcterms:modified>
</cp:coreProperties>
</file>