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8" r:id="rId4"/>
    <p:sldId id="279" r:id="rId5"/>
    <p:sldId id="262" r:id="rId6"/>
    <p:sldId id="261" r:id="rId7"/>
    <p:sldId id="277" r:id="rId8"/>
    <p:sldId id="263" r:id="rId9"/>
    <p:sldId id="285" r:id="rId10"/>
    <p:sldId id="265" r:id="rId11"/>
    <p:sldId id="266" r:id="rId12"/>
    <p:sldId id="267" r:id="rId13"/>
    <p:sldId id="268" r:id="rId14"/>
    <p:sldId id="280" r:id="rId15"/>
    <p:sldId id="270" r:id="rId16"/>
    <p:sldId id="281" r:id="rId17"/>
    <p:sldId id="282" r:id="rId18"/>
    <p:sldId id="283" r:id="rId19"/>
    <p:sldId id="284" r:id="rId20"/>
    <p:sldId id="289" r:id="rId21"/>
    <p:sldId id="264" r:id="rId22"/>
    <p:sldId id="286" r:id="rId23"/>
    <p:sldId id="287" r:id="rId24"/>
    <p:sldId id="291" r:id="rId25"/>
    <p:sldId id="288" r:id="rId26"/>
    <p:sldId id="292" r:id="rId27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442" autoAdjust="0"/>
    <p:restoredTop sz="94680" autoAdjust="0"/>
  </p:normalViewPr>
  <p:slideViewPr>
    <p:cSldViewPr snapToGrid="0">
      <p:cViewPr varScale="1">
        <p:scale>
          <a:sx n="98" d="100"/>
          <a:sy n="98" d="100"/>
        </p:scale>
        <p:origin x="43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35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3-4B73-8AC9-A9E7639EB7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23-4B73-8AC9-A9E7639EB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733760"/>
        <c:axId val="127735296"/>
        <c:axId val="0"/>
      </c:bar3DChart>
      <c:catAx>
        <c:axId val="127733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735296"/>
        <c:crosses val="autoZero"/>
        <c:auto val="1"/>
        <c:lblAlgn val="ctr"/>
        <c:lblOffset val="100"/>
        <c:noMultiLvlLbl val="0"/>
      </c:catAx>
      <c:valAx>
        <c:axId val="12773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73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1650880596447"/>
          <c:y val="2.2414255109577765E-2"/>
          <c:w val="0.19178338214969506"/>
          <c:h val="0.162014994008739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1-4789-89BA-93A42875F7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1-4789-89BA-93A42875F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745024"/>
        <c:axId val="127763200"/>
        <c:axId val="0"/>
      </c:bar3DChart>
      <c:catAx>
        <c:axId val="12774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763200"/>
        <c:crosses val="autoZero"/>
        <c:auto val="1"/>
        <c:lblAlgn val="ctr"/>
        <c:lblOffset val="100"/>
        <c:noMultiLvlLbl val="0"/>
      </c:catAx>
      <c:valAx>
        <c:axId val="12776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745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1650880596447"/>
          <c:y val="2.2414255109577765E-2"/>
          <c:w val="0.19178338214969506"/>
          <c:h val="0.243022491013109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EA30-D3C2-4222-B3E6-D7D2EBDF97E8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52F20-840C-4F09-825F-ECAB328EF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1B83-E5E4-4957-9EED-AA82BAEEDC8B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3D26-76DC-4E7B-BEE0-A87FC6276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0F1B-75C4-4CC0-AA20-E593DEA08AF8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1E38-49C6-4D69-95E5-4CBCAF3F0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9041-B5C2-4DFB-9B7B-659B20EE12F4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0BB7-1E38-440C-A363-7BD687149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A5CD8-7497-4BB4-8ED2-D1304F2E6EDB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217B-1BFA-47BA-97C5-87634D03D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865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E95E8-95BE-44AB-865C-8789641BD35A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2911-EFA5-4390-943E-C4695DC0E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7976-53F8-4892-9620-425C4D04E7B4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EE45-9DB9-4460-A14D-15647772E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F560-625E-4CFB-865E-98151942EF7D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6EB8-16D9-400C-B158-BBFFDE2FB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593D-82BA-4973-8DEF-539F065CFB31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D1F4-EC85-4253-89C9-961BECC26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B795-A3F1-42E1-9108-FEA169E699D1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51C1-3578-4390-AA60-2F9975C35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19F1-AFD0-4EF7-A026-6B8250AA8621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5040-A2B0-4B7A-BA00-F3D18AB7A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682A-E7CD-46DE-99FB-110E7D7F9D4C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6287-66CB-4562-92CA-104D04E71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5058-2C4E-4587-8F72-F896EBD64A7F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F183-6C31-467D-9BDE-F7EF7037C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B5A4-9913-4AB3-95E8-83C0CFA1B53A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64BE-880C-490E-ADE4-4506F0F94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5B9EB-4546-4066-BD2C-1EE20E799958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B251A-36B2-4E4E-885A-44DD1EA6D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  <p:sldLayoutId id="2147483673" r:id="rId13"/>
    <p:sldLayoutId id="2147483674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88975"/>
            <a:ext cx="6465888" cy="2035175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848350"/>
            <a:ext cx="9144000" cy="847725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98513" y="566738"/>
            <a:ext cx="685165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«Использование мнемотехники в развитии связной речи детей дошкольного возраста»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Воспитатель МБДОУ «ЦРР – детский сад «Марьино» Рыльского района Курской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Затолокина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Инна Александровна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2023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503363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Мнемотехника включает в работу оба полушария головного мозга. Левое, которое отвечает за логическое мышление и развитие речи, и правое, которое отвечает за творческое начало.</a:t>
            </a:r>
          </a:p>
        </p:txBody>
      </p:sp>
      <p:pic>
        <p:nvPicPr>
          <p:cNvPr id="28681" name="Picture 9" descr="rl3du7ZpALQ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8108" y="1948656"/>
            <a:ext cx="7540389" cy="4637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/>
          </p:cNvSpPr>
          <p:nvPr>
            <p:ph type="title"/>
          </p:nvPr>
        </p:nvSpPr>
        <p:spPr>
          <a:xfrm flipV="1">
            <a:off x="628650" y="319406"/>
            <a:ext cx="78867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1747" name="Rectangle 3"/>
          <p:cNvSpPr>
            <a:spLocks noGrp="1"/>
          </p:cNvSpPr>
          <p:nvPr>
            <p:ph type="body" sz="half" idx="1"/>
          </p:nvPr>
        </p:nvSpPr>
        <p:spPr>
          <a:xfrm>
            <a:off x="628650" y="544010"/>
            <a:ext cx="3867150" cy="56329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Начинать знакомство с мнемотехникой можно с 3 лет, познакомить  ребенка с </a:t>
            </a:r>
            <a:r>
              <a:rPr lang="ru-RU" dirty="0" err="1"/>
              <a:t>мнемоквадратом</a:t>
            </a:r>
            <a:r>
              <a:rPr lang="ru-RU" dirty="0"/>
              <a:t>.</a:t>
            </a:r>
          </a:p>
          <a:p>
            <a:pPr>
              <a:lnSpc>
                <a:spcPct val="80000"/>
              </a:lnSpc>
            </a:pPr>
            <a:r>
              <a:rPr lang="ru-RU" dirty="0"/>
              <a:t>В возрасте 4-7лет интересно работать уже с </a:t>
            </a:r>
            <a:r>
              <a:rPr lang="ru-RU" dirty="0" err="1"/>
              <a:t>мнемодорожками</a:t>
            </a:r>
            <a:r>
              <a:rPr lang="ru-RU" dirty="0"/>
              <a:t> и </a:t>
            </a:r>
            <a:r>
              <a:rPr lang="ru-RU" dirty="0" err="1"/>
              <a:t>мнемотаблицами</a:t>
            </a:r>
            <a:r>
              <a:rPr lang="ru-RU" dirty="0"/>
              <a:t>. С их помощью, дети легко запоминают стихи и спокойно составляют рассказы- описания по картинкам.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18" y="312516"/>
            <a:ext cx="3919693" cy="2939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фото\IMG_7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81" y="3646024"/>
            <a:ext cx="3765630" cy="2824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5" name="Picture 9" descr="У меня есть пап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38503" y="520862"/>
            <a:ext cx="4263877" cy="2940452"/>
          </a:xfrm>
        </p:spPr>
      </p:pic>
      <p:pic>
        <p:nvPicPr>
          <p:cNvPr id="34826" name="Picture 10" descr="про-Ягод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95149" y="3612831"/>
            <a:ext cx="4201609" cy="30541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5" y="979483"/>
            <a:ext cx="3762166" cy="5197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94" y="3951483"/>
            <a:ext cx="3358372" cy="2518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20" name="Picture 8" descr="attachment (5)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62113" y="172797"/>
            <a:ext cx="2640797" cy="35206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7" y="178728"/>
            <a:ext cx="2762273" cy="3683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User\Desktop\МНЕМО\attachment (17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1" y="4050820"/>
            <a:ext cx="3303916" cy="2477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3" y="431321"/>
            <a:ext cx="3990197" cy="299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" y="3847381"/>
            <a:ext cx="4028537" cy="2743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23" y="964556"/>
            <a:ext cx="3909305" cy="5212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679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Grp="1"/>
          </p:cNvSpPr>
          <p:nvPr>
            <p:ph type="title"/>
          </p:nvPr>
        </p:nvSpPr>
        <p:spPr>
          <a:xfrm>
            <a:off x="628650" y="416884"/>
            <a:ext cx="7886700" cy="1325563"/>
          </a:xfrm>
        </p:spPr>
        <p:txBody>
          <a:bodyPr/>
          <a:lstStyle/>
          <a:p>
            <a:r>
              <a:rPr lang="ru-RU" sz="2800" b="1" dirty="0">
                <a:latin typeface="Calibri" pitchFamily="34" charset="0"/>
              </a:rPr>
              <a:t>Этапы создания </a:t>
            </a:r>
            <a:r>
              <a:rPr lang="ru-RU" sz="2800" b="1" dirty="0" err="1">
                <a:latin typeface="Calibri" pitchFamily="34" charset="0"/>
              </a:rPr>
              <a:t>мнемотаблицы</a:t>
            </a:r>
            <a:r>
              <a:rPr lang="ru-RU" sz="2800" b="1" dirty="0">
                <a:latin typeface="Calibri" pitchFamily="34" charset="0"/>
              </a:rPr>
              <a:t> самостоятельно.</a:t>
            </a:r>
            <a:br>
              <a:rPr lang="ru-RU" dirty="0"/>
            </a:br>
            <a:endParaRPr lang="ru-RU" dirty="0"/>
          </a:p>
        </p:txBody>
      </p:sp>
      <p:sp>
        <p:nvSpPr>
          <p:cNvPr id="43015" name="Rectangle 7"/>
          <p:cNvSpPr>
            <a:spLocks noGrp="1"/>
          </p:cNvSpPr>
          <p:nvPr>
            <p:ph type="body" sz="half" idx="1"/>
          </p:nvPr>
        </p:nvSpPr>
        <p:spPr>
          <a:xfrm>
            <a:off x="343460" y="1224537"/>
            <a:ext cx="386715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1)  Читаем рассказ или стихотворение, выделяем важные моменты.</a:t>
            </a:r>
          </a:p>
          <a:p>
            <a:pPr marL="0" indent="0">
              <a:buNone/>
            </a:pPr>
            <a:r>
              <a:rPr lang="ru-RU" sz="2000" b="1" dirty="0"/>
              <a:t>2)  Берем лист бумаги и расчерчиваем его на равные квадраты.</a:t>
            </a:r>
          </a:p>
          <a:p>
            <a:pPr marL="0" indent="0">
              <a:buNone/>
            </a:pPr>
            <a:r>
              <a:rPr lang="ru-RU" sz="2000" b="1" dirty="0"/>
              <a:t>3)  В каждом квадрате рисуем картинку, которая, по вашему мнению, ассоциируется со словами этого квадрата.</a:t>
            </a:r>
          </a:p>
          <a:p>
            <a:pPr marL="0" indent="0">
              <a:buNone/>
            </a:pPr>
            <a:r>
              <a:rPr lang="ru-RU" sz="2000" b="1" dirty="0"/>
              <a:t>4)  Подписываем каждый квадрат словами, которые стоит запомнить (при необходимости).</a:t>
            </a:r>
          </a:p>
        </p:txBody>
      </p:sp>
      <p:pic>
        <p:nvPicPr>
          <p:cNvPr id="43020" name="Picture 12" descr="5-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8973" y="1388852"/>
            <a:ext cx="3997383" cy="5046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415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90" y="385233"/>
            <a:ext cx="4385554" cy="6058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1214" y="953219"/>
            <a:ext cx="2949178" cy="3811588"/>
          </a:xfrm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sz="2400" b="1" dirty="0"/>
              <a:t>Например, нам нужно создать </a:t>
            </a:r>
            <a:r>
              <a:rPr lang="ru-RU" sz="2400" b="1" dirty="0" err="1"/>
              <a:t>мнемотаблицу</a:t>
            </a:r>
            <a:r>
              <a:rPr lang="ru-RU" sz="2400" b="1" dirty="0"/>
              <a:t> для стихотворения: </a:t>
            </a:r>
          </a:p>
          <a:p>
            <a:endParaRPr lang="ru-RU" i="1" dirty="0"/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На подносе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У Фроси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Ананас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И абрикосы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3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52" y="173736"/>
            <a:ext cx="7682056" cy="108813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Алгоритм разучивания стихотворения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201168" y="1042416"/>
            <a:ext cx="3547872" cy="381158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sz="1800" b="1" dirty="0"/>
              <a:t>Выразительно прочитать стихотворение.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b="1" dirty="0"/>
              <a:t>Прочитать стихотворение еще раз, показывая изображение в </a:t>
            </a:r>
            <a:r>
              <a:rPr lang="ru-RU" sz="1800" b="1" dirty="0" err="1"/>
              <a:t>мнемотаблице</a:t>
            </a:r>
            <a:r>
              <a:rPr lang="ru-RU" sz="1800" b="1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b="1" dirty="0"/>
              <a:t>Уточнить, все ли слова знакомы малышу. Если что-то непонятно или незнакомо, стоит объяснить в простой и доступной форме.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b="1" dirty="0"/>
              <a:t>Далее надо прочитать по строчке, с опорой на </a:t>
            </a:r>
            <a:r>
              <a:rPr lang="ru-RU" sz="1800" b="1" dirty="0" err="1"/>
              <a:t>мнемотаблицу</a:t>
            </a:r>
            <a:r>
              <a:rPr lang="ru-RU" sz="1800" b="1" dirty="0"/>
              <a:t>, а ребенок должен повторить, смотря на таблицу.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b="1" dirty="0"/>
              <a:t>И последнее, ребенок «читает» </a:t>
            </a:r>
            <a:r>
              <a:rPr lang="ru-RU" sz="1800" b="1" dirty="0" err="1"/>
              <a:t>мнемотаблицу</a:t>
            </a:r>
            <a:r>
              <a:rPr lang="ru-RU" sz="1800" b="1" dirty="0"/>
              <a:t> сам. То есть воспроизводит то, что запомнил.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2435"/>
          <a:stretch>
            <a:fillRect/>
          </a:stretch>
        </p:blipFill>
        <p:spPr>
          <a:xfrm>
            <a:off x="4480560" y="871282"/>
            <a:ext cx="3959352" cy="5749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057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074" y="99949"/>
            <a:ext cx="7886700" cy="960755"/>
          </a:xfrm>
        </p:spPr>
        <p:txBody>
          <a:bodyPr/>
          <a:lstStyle/>
          <a:p>
            <a:pPr algn="ctr"/>
            <a:r>
              <a:rPr lang="ru-RU" sz="3200" b="1" dirty="0">
                <a:latin typeface="+mn-lt"/>
              </a:rPr>
              <a:t>Алгоритмы для  рассказов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018466"/>
            <a:ext cx="3721867" cy="2630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3896324"/>
            <a:ext cx="3693831" cy="281554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3" y="1058622"/>
            <a:ext cx="3509667" cy="2675167"/>
          </a:xfrm>
        </p:spPr>
      </p:pic>
      <p:pic>
        <p:nvPicPr>
          <p:cNvPr id="3074" name="Picture 2" descr="C:\Users\User\Desktop\МНЕМО\про Весн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9" y="4008742"/>
            <a:ext cx="3674259" cy="2597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89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4" y="406021"/>
            <a:ext cx="8204295" cy="6253546"/>
          </a:xfrm>
        </p:spPr>
      </p:pic>
    </p:spTree>
    <p:extLst>
      <p:ext uri="{BB962C8B-B14F-4D97-AF65-F5344CB8AC3E}">
        <p14:creationId xmlns:p14="http://schemas.microsoft.com/office/powerpoint/2010/main" val="31443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" y="828317"/>
            <a:ext cx="8973608" cy="5348646"/>
          </a:xfrm>
        </p:spPr>
      </p:pic>
    </p:spTree>
    <p:extLst>
      <p:ext uri="{BB962C8B-B14F-4D97-AF65-F5344CB8AC3E}">
        <p14:creationId xmlns:p14="http://schemas.microsoft.com/office/powerpoint/2010/main" val="2803427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+mn-lt"/>
              </a:rPr>
              <a:t>Работа с родителями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Анкетирование</a:t>
            </a:r>
          </a:p>
          <a:p>
            <a:r>
              <a:rPr lang="ru-RU" b="1" dirty="0"/>
              <a:t>Индивидуальные беседы и консультации</a:t>
            </a:r>
          </a:p>
          <a:p>
            <a:r>
              <a:rPr lang="ru-RU" b="1" dirty="0"/>
              <a:t>Информация на стенде группы</a:t>
            </a:r>
          </a:p>
          <a:p>
            <a:r>
              <a:rPr lang="ru-RU" b="1" dirty="0"/>
              <a:t>Буклеты</a:t>
            </a:r>
          </a:p>
          <a:p>
            <a:r>
              <a:rPr lang="ru-RU" b="1" dirty="0" err="1"/>
              <a:t>Мессенджер</a:t>
            </a:r>
            <a:r>
              <a:rPr lang="ru-RU" b="1" dirty="0"/>
              <a:t> </a:t>
            </a:r>
            <a:r>
              <a:rPr lang="en-US" b="1" dirty="0" err="1"/>
              <a:t>WhatsApp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203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3918"/>
          </a:xfrm>
        </p:spPr>
        <p:txBody>
          <a:bodyPr/>
          <a:lstStyle/>
          <a:p>
            <a:pPr algn="ctr"/>
            <a:r>
              <a:rPr lang="ru-RU" sz="3200" b="1" dirty="0">
                <a:latin typeface="+mn-lt"/>
              </a:rPr>
              <a:t>Польза от </a:t>
            </a:r>
            <a:r>
              <a:rPr lang="ru-RU" sz="3200" b="1" dirty="0" err="1">
                <a:latin typeface="+mn-lt"/>
              </a:rPr>
              <a:t>мнемотаблиц</a:t>
            </a:r>
            <a:r>
              <a:rPr lang="ru-RU" sz="3200" b="1" dirty="0">
                <a:latin typeface="+mn-lt"/>
              </a:rPr>
              <a:t>  для детей</a:t>
            </a:r>
            <a:r>
              <a:rPr lang="ru-RU" sz="3200" dirty="0">
                <a:latin typeface="+mn-lt"/>
              </a:rPr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28650" y="983848"/>
            <a:ext cx="7886700" cy="5193115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ru-RU" dirty="0"/>
              <a:t>Положительных развивающих моментов для детей от такой методики очень много.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dirty="0"/>
              <a:t>Применяя эту технику в жизни, ребенок:</a:t>
            </a:r>
          </a:p>
          <a:p>
            <a:pPr>
              <a:lnSpc>
                <a:spcPct val="70000"/>
              </a:lnSpc>
            </a:pPr>
            <a:r>
              <a:rPr lang="ru-RU" dirty="0"/>
              <a:t>развивает память;</a:t>
            </a:r>
          </a:p>
          <a:p>
            <a:pPr>
              <a:lnSpc>
                <a:spcPct val="70000"/>
              </a:lnSpc>
            </a:pPr>
            <a:r>
              <a:rPr lang="ru-RU" dirty="0"/>
              <a:t>воображение;</a:t>
            </a:r>
          </a:p>
          <a:p>
            <a:pPr>
              <a:lnSpc>
                <a:spcPct val="70000"/>
              </a:lnSpc>
            </a:pPr>
            <a:r>
              <a:rPr lang="ru-RU" dirty="0"/>
              <a:t>интеллект;</a:t>
            </a:r>
          </a:p>
          <a:p>
            <a:pPr>
              <a:lnSpc>
                <a:spcPct val="70000"/>
              </a:lnSpc>
            </a:pPr>
            <a:r>
              <a:rPr lang="ru-RU" dirty="0"/>
              <a:t>развивает образное мышление;</a:t>
            </a:r>
          </a:p>
          <a:p>
            <a:pPr>
              <a:lnSpc>
                <a:spcPct val="70000"/>
              </a:lnSpc>
            </a:pPr>
            <a:r>
              <a:rPr lang="ru-RU" dirty="0"/>
              <a:t>внимательность;</a:t>
            </a:r>
          </a:p>
          <a:p>
            <a:pPr>
              <a:lnSpc>
                <a:spcPct val="70000"/>
              </a:lnSpc>
            </a:pPr>
            <a:r>
              <a:rPr lang="ru-RU" dirty="0"/>
              <a:t>фантазию;</a:t>
            </a:r>
          </a:p>
          <a:p>
            <a:pPr>
              <a:lnSpc>
                <a:spcPct val="70000"/>
              </a:lnSpc>
            </a:pPr>
            <a:r>
              <a:rPr lang="ru-RU" dirty="0"/>
              <a:t>учится выстраивать логические цепочки;</a:t>
            </a:r>
          </a:p>
          <a:p>
            <a:pPr>
              <a:lnSpc>
                <a:spcPct val="70000"/>
              </a:lnSpc>
            </a:pPr>
            <a:r>
              <a:rPr lang="ru-RU" dirty="0"/>
              <a:t>развивает речь и увеличивает словарный запас;</a:t>
            </a:r>
          </a:p>
          <a:p>
            <a:pPr>
              <a:lnSpc>
                <a:spcPct val="70000"/>
              </a:lnSpc>
            </a:pPr>
            <a:r>
              <a:rPr lang="ru-RU" dirty="0"/>
              <a:t>ребенок сможет с легкостью запоминать информацию.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+mn-lt"/>
              </a:rPr>
              <a:t>Динамика развития связной речи дошкольников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Старшая группа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2020-2021 </a:t>
            </a:r>
            <a:r>
              <a:rPr lang="ru-RU" sz="2800" b="1" dirty="0" err="1">
                <a:latin typeface="+mn-lt"/>
              </a:rPr>
              <a:t>уч.г</a:t>
            </a:r>
            <a:r>
              <a:rPr lang="ru-RU" sz="2800" b="1" dirty="0">
                <a:latin typeface="+mn-lt"/>
              </a:rPr>
              <a:t>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8047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37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+mn-lt"/>
              </a:rPr>
              <a:t>Динамика развития связной речи дошкольников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Подготовительная  группа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2020-2021 </a:t>
            </a:r>
            <a:r>
              <a:rPr lang="ru-RU" sz="2800" b="1" dirty="0" err="1">
                <a:latin typeface="+mn-lt"/>
              </a:rPr>
              <a:t>уч.г</a:t>
            </a:r>
            <a:r>
              <a:rPr lang="ru-RU" sz="2800" b="1" dirty="0">
                <a:latin typeface="+mn-lt"/>
              </a:rPr>
              <a:t>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1679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30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2" y="817102"/>
            <a:ext cx="4321882" cy="5497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98" y="2369844"/>
            <a:ext cx="4325069" cy="3087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3424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109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8" y="50888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 Таким образом, систематическая работа по формированию связной речи у детей с использованием приемов мнемотехники, работа с родителями воспитанников, дает свои результаты: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расширяет представления детей об окружающем мире, развивает психические процессы, формирует связную речь, что в дальнейшем способствует более эффективному обучению в школе.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0983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473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23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4664"/>
          <a:stretch>
            <a:fillRect/>
          </a:stretch>
        </p:blipFill>
        <p:spPr>
          <a:xfrm>
            <a:off x="3887390" y="720762"/>
            <a:ext cx="4882437" cy="5140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87275" y="774551"/>
            <a:ext cx="3191744" cy="5094437"/>
          </a:xfrm>
        </p:spPr>
        <p:txBody>
          <a:bodyPr/>
          <a:lstStyle/>
          <a:p>
            <a:r>
              <a:rPr lang="ru-RU" sz="2800" dirty="0"/>
              <a:t>«Учите ребенка каким- </a:t>
            </a:r>
            <a:r>
              <a:rPr lang="ru-RU" sz="2800" dirty="0" err="1"/>
              <a:t>нибудь</a:t>
            </a:r>
            <a:r>
              <a:rPr lang="ru-RU" sz="2800" dirty="0"/>
              <a:t> неизвестным ему пяти словам – он будет долго и напрасно мучиться, но свяжите двадцать таких слов с картинками, и он их усвоит на лету»</a:t>
            </a:r>
          </a:p>
          <a:p>
            <a:r>
              <a:rPr lang="ru-RU" sz="2800" dirty="0"/>
              <a:t>К. Д. Ушинский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1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39862" cy="997849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«Использование мнемотехники в развитии связной речи детей дошкольного возраста»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703" y="1502184"/>
            <a:ext cx="7886700" cy="4351338"/>
          </a:xfrm>
        </p:spPr>
        <p:txBody>
          <a:bodyPr/>
          <a:lstStyle/>
          <a:p>
            <a:r>
              <a:rPr lang="ru-RU" dirty="0"/>
              <a:t>Слова </a:t>
            </a:r>
            <a:r>
              <a:rPr lang="ru-RU" i="1" dirty="0"/>
              <a:t>«</a:t>
            </a:r>
            <a:r>
              <a:rPr lang="ru-RU" b="1" i="1" dirty="0"/>
              <a:t>мнемотехника</a:t>
            </a:r>
            <a:r>
              <a:rPr lang="ru-RU" i="1" dirty="0"/>
              <a:t>»</a:t>
            </a:r>
            <a:r>
              <a:rPr lang="ru-RU" dirty="0"/>
              <a:t> и </a:t>
            </a:r>
            <a:r>
              <a:rPr lang="ru-RU" i="1" dirty="0"/>
              <a:t>«</a:t>
            </a:r>
            <a:r>
              <a:rPr lang="ru-RU" b="1" i="1" dirty="0"/>
              <a:t>мнемоника</a:t>
            </a:r>
            <a:r>
              <a:rPr lang="ru-RU" i="1" dirty="0"/>
              <a:t>»</a:t>
            </a:r>
            <a:r>
              <a:rPr lang="ru-RU" dirty="0"/>
              <a:t> обозначают одно и тоже – </a:t>
            </a:r>
            <a:r>
              <a:rPr lang="ru-RU" b="1" dirty="0"/>
              <a:t>техника запоминания</a:t>
            </a:r>
            <a:r>
              <a:rPr lang="ru-RU" dirty="0"/>
              <a:t>. Она происходит от греческого </a:t>
            </a:r>
            <a:r>
              <a:rPr lang="ru-RU" i="1" dirty="0"/>
              <a:t>«</a:t>
            </a:r>
            <a:r>
              <a:rPr lang="ru-RU" i="1" dirty="0" err="1"/>
              <a:t>mnemonikon</a:t>
            </a:r>
            <a:r>
              <a:rPr lang="ru-RU" i="1" dirty="0"/>
              <a:t>»</a:t>
            </a:r>
            <a:r>
              <a:rPr lang="ru-RU" dirty="0"/>
              <a:t> по имени древнегреческой богини </a:t>
            </a:r>
            <a:r>
              <a:rPr lang="ru-RU" b="1" dirty="0"/>
              <a:t>Мнемозины</a:t>
            </a:r>
            <a:r>
              <a:rPr lang="ru-RU" dirty="0"/>
              <a:t> – матери девяти муз и обозначает </a:t>
            </a:r>
            <a:r>
              <a:rPr lang="ru-RU" i="1" dirty="0"/>
              <a:t>«искусство запоминания»</a:t>
            </a:r>
            <a:r>
              <a:rPr lang="ru-RU" dirty="0"/>
              <a:t>. Считается, что это слово придумал Пифагор Самосский </a:t>
            </a:r>
            <a:r>
              <a:rPr lang="ru-RU" i="1" dirty="0"/>
              <a:t>(6 век до н. э.)</a:t>
            </a:r>
            <a:r>
              <a:rPr lang="ru-RU" dirty="0"/>
              <a:t> Первые сохранившиеся работы по </a:t>
            </a:r>
            <a:r>
              <a:rPr lang="ru-RU" b="1" dirty="0"/>
              <a:t>мнемотехнике</a:t>
            </a:r>
            <a:r>
              <a:rPr lang="ru-RU" dirty="0"/>
              <a:t> датируются примерно 86-82гг. до н. э., и принадлежат перу Цицерона и </a:t>
            </a:r>
            <a:r>
              <a:rPr lang="ru-RU" dirty="0" err="1"/>
              <a:t>Квинтилиана</a:t>
            </a:r>
            <a:r>
              <a:rPr lang="ru-RU" dirty="0"/>
              <a:t>. Современный энциклопедический словарь дает следующие определения </a:t>
            </a:r>
            <a:r>
              <a:rPr lang="ru-RU" b="1" dirty="0"/>
              <a:t>мнемотехники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65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846531" cy="1325563"/>
          </a:xfrm>
        </p:spPr>
        <p:txBody>
          <a:bodyPr/>
          <a:lstStyle/>
          <a:p>
            <a:r>
              <a:rPr lang="ru-RU" b="1" dirty="0"/>
              <a:t>Мнемотехника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– это система различных приемов и методов, направленных на развитие памяти путем образования ассоциаций, используя для этого визуальные и звуковые примеры.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1" y="574833"/>
            <a:ext cx="4249741" cy="5871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/>
          </p:cNvSpPr>
          <p:nvPr>
            <p:ph type="title"/>
          </p:nvPr>
        </p:nvSpPr>
        <p:spPr>
          <a:xfrm>
            <a:off x="268941" y="365125"/>
            <a:ext cx="8563087" cy="1325563"/>
          </a:xfrm>
        </p:spPr>
        <p:txBody>
          <a:bodyPr/>
          <a:lstStyle/>
          <a:p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3200" dirty="0">
                <a:latin typeface="+mn-lt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8437" name="Rectangle 5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4309110" cy="4351338"/>
          </a:xfrm>
        </p:spPr>
        <p:txBody>
          <a:bodyPr/>
          <a:lstStyle/>
          <a:p>
            <a:pPr marL="3657600" lvl="8" indent="0">
              <a:buNone/>
            </a:pPr>
            <a:endParaRPr lang="ru-RU" sz="2400" dirty="0"/>
          </a:p>
        </p:txBody>
      </p:sp>
      <p:pic>
        <p:nvPicPr>
          <p:cNvPr id="18446" name="Picture 14" descr="каждый-охотн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064" y="1133185"/>
            <a:ext cx="8283388" cy="5218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59003"/>
          </a:xfrm>
        </p:spPr>
        <p:txBody>
          <a:bodyPr/>
          <a:lstStyle/>
          <a:p>
            <a:pPr algn="ctr"/>
            <a:r>
              <a:rPr lang="ru-RU" sz="3600" b="1" dirty="0">
                <a:latin typeface="+mn-lt"/>
                <a:cs typeface="Arial" pitchFamily="34" charset="0"/>
              </a:rPr>
              <a:t>Задачи</a:t>
            </a:r>
            <a:endParaRPr lang="ru-RU" sz="3600" b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1762" y="1313561"/>
            <a:ext cx="7107174" cy="4351338"/>
          </a:xfrm>
        </p:spPr>
        <p:txBody>
          <a:bodyPr/>
          <a:lstStyle/>
          <a:p>
            <a:r>
              <a:rPr lang="ru-RU" sz="2400" b="1" dirty="0">
                <a:cs typeface="Arial" pitchFamily="34" charset="0"/>
              </a:rPr>
              <a:t>развивать у детей с помощью графической аналогии, а так же с помощью заместителей запоминать и рассказывать знакомые сказки по </a:t>
            </a:r>
            <a:r>
              <a:rPr lang="ru-RU" sz="2400" b="1" dirty="0" err="1">
                <a:cs typeface="Arial" pitchFamily="34" charset="0"/>
              </a:rPr>
              <a:t>мнемотаблице</a:t>
            </a:r>
            <a:r>
              <a:rPr lang="ru-RU" sz="2400" b="1" dirty="0">
                <a:cs typeface="Arial" pitchFamily="34" charset="0"/>
              </a:rPr>
              <a:t>.</a:t>
            </a:r>
          </a:p>
          <a:p>
            <a:r>
              <a:rPr lang="ru-RU" sz="2400" b="1" dirty="0">
                <a:cs typeface="Arial" pitchFamily="34" charset="0"/>
              </a:rPr>
              <a:t>развивать у детей психические процессы: мышление, внимание, воображение, память(различные виды).</a:t>
            </a:r>
          </a:p>
          <a:p>
            <a:r>
              <a:rPr lang="ru-RU" sz="2400" b="1" dirty="0">
                <a:cs typeface="Arial" pitchFamily="34" charset="0"/>
              </a:rPr>
              <a:t>развивать у детей умственную активность, сообразительность, наблюдательность, умение сравнивать, выделять существенные признаки.</a:t>
            </a:r>
          </a:p>
          <a:p>
            <a:pPr lvl="0"/>
            <a:r>
              <a:rPr lang="ru-RU" sz="2400" b="1" dirty="0">
                <a:cs typeface="Arial" pitchFamily="34" charset="0"/>
              </a:rPr>
              <a:t>Воспитывать </a:t>
            </a:r>
            <a:r>
              <a:rPr lang="ru-RU" sz="2400" b="1" dirty="0"/>
              <a:t>у детей потребность в речевом общении для лучшей адаптации в современном обществе. </a:t>
            </a:r>
            <a:endParaRPr lang="ru-RU" sz="2400" dirty="0"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15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324091" y="365125"/>
            <a:ext cx="8588415" cy="17319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+mn-lt"/>
              </a:rPr>
              <a:t>Знакомить ребенка с мнемотехникой надо постепенно в игровой форме. Сначала показать ребенку             </a:t>
            </a:r>
            <a:r>
              <a:rPr lang="ru-RU" sz="2400" b="1" dirty="0" err="1">
                <a:latin typeface="+mn-lt"/>
              </a:rPr>
              <a:t>мнемоквадрат</a:t>
            </a:r>
            <a:r>
              <a:rPr lang="ru-RU" sz="2400" b="1" dirty="0">
                <a:latin typeface="+mn-lt"/>
              </a:rPr>
              <a:t>, потом </a:t>
            </a:r>
            <a:r>
              <a:rPr lang="ru-RU" sz="2400" b="1" dirty="0" err="1">
                <a:latin typeface="+mn-lt"/>
              </a:rPr>
              <a:t>мнемодорожку</a:t>
            </a:r>
            <a:r>
              <a:rPr lang="ru-RU" sz="2400" b="1" dirty="0">
                <a:latin typeface="+mn-lt"/>
              </a:rPr>
              <a:t>, а потом </a:t>
            </a:r>
            <a:r>
              <a:rPr lang="ru-RU" sz="2400" b="1" dirty="0" err="1">
                <a:latin typeface="+mn-lt"/>
              </a:rPr>
              <a:t>мнемотаблицы</a:t>
            </a:r>
            <a:r>
              <a:rPr lang="ru-RU" sz="2400" b="1" dirty="0">
                <a:latin typeface="+mn-lt"/>
              </a:rPr>
              <a:t> </a:t>
            </a:r>
          </a:p>
        </p:txBody>
      </p:sp>
      <p:pic>
        <p:nvPicPr>
          <p:cNvPr id="23558" name="Picture 6" descr="таблиц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1" y="2044747"/>
            <a:ext cx="7697164" cy="4475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" y="2066544"/>
            <a:ext cx="4513242" cy="3384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25" y="402337"/>
            <a:ext cx="3964431" cy="2973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9" y="3753610"/>
            <a:ext cx="3870961" cy="2903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6852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d73a559a20da7bd6e4711bd777774856b20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678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«Использование мнемотехники в развитии связной речи детей дошкольного возраста»</vt:lpstr>
      <vt:lpstr>Мнемотехника</vt:lpstr>
      <vt:lpstr>      </vt:lpstr>
      <vt:lpstr>Задачи</vt:lpstr>
      <vt:lpstr>Знакомить ребенка с мнемотехникой надо постепенно в игровой форме. Сначала показать ребенку             мнемоквадрат, потом мнемодорожку, а потом мнемотаблицы </vt:lpstr>
      <vt:lpstr>Презентация PowerPoint</vt:lpstr>
      <vt:lpstr>Мнемотехника включает в работу оба полушария головного мозга. Левое, которое отвечает за логическое мышление и развитие речи, и правое, которое отвечает за творческое начало.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создания мнемотаблицы самостоятельно. </vt:lpstr>
      <vt:lpstr>Презентация PowerPoint</vt:lpstr>
      <vt:lpstr>Алгоритм разучивания стихотворения </vt:lpstr>
      <vt:lpstr>Алгоритмы для  рассказов</vt:lpstr>
      <vt:lpstr>Презентация PowerPoint</vt:lpstr>
      <vt:lpstr>Работа с родителями</vt:lpstr>
      <vt:lpstr>Польза от мнемотаблиц  для детей. </vt:lpstr>
      <vt:lpstr>Динамика развития связной речи дошкольников Старшая группа 2020-2021 уч.г.</vt:lpstr>
      <vt:lpstr>Динамика развития связной речи дошкольников Подготовительная  группа 2020-2021 уч.г.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Инна Затолокина</cp:lastModifiedBy>
  <cp:revision>42</cp:revision>
  <dcterms:created xsi:type="dcterms:W3CDTF">2014-12-18T18:27:43Z</dcterms:created>
  <dcterms:modified xsi:type="dcterms:W3CDTF">2024-02-20T18:27:50Z</dcterms:modified>
</cp:coreProperties>
</file>