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7" r:id="rId6"/>
    <p:sldId id="265" r:id="rId7"/>
    <p:sldId id="269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B1B"/>
    <a:srgbClr val="130E0E"/>
    <a:srgbClr val="5E5A3D"/>
    <a:srgbClr val="668296"/>
    <a:srgbClr val="0C0C0C"/>
    <a:srgbClr val="D7D9D6"/>
    <a:srgbClr val="012265"/>
    <a:srgbClr val="624D30"/>
    <a:srgbClr val="4C392E"/>
    <a:srgbClr val="BF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7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6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15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2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4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4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2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5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4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4D02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94618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103569765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интегрированному занятию по художественно-эстетическому развитию 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подготовительной группы на тему:</a:t>
                      </a:r>
                    </a:p>
                    <a:p>
                      <a:pPr algn="ctr"/>
                      <a:endParaRPr lang="ru-RU" sz="3600" b="1" i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6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«Зимний пейзаж»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308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508518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Иваськив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жанр?»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664975" cy="3099792"/>
          </a:xfrm>
          <a:ln>
            <a:solidFill>
              <a:srgbClr val="724D0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различать жанры изобразительного искусства , закреплять представления о характерных особенностях жанров.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Ð°ÑÑÐ¸Ð½ÐºÐ¸ Ð¿Ð¾ Ð·Ð°Ð¿ÑÐ¾ÑÑ Ð´Ð¾ÑÐºÐ¾Ð»ÑÐ½Ð¸ÐºÐ¸ Ð¿ÐµÐ¹Ð·Ð°Ð¶ Ð·Ð¾Ð»Ð¾ÑÐ°Ñ Ð¾ÑÐµÐ½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648686"/>
            <a:ext cx="1473435" cy="11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8157" y="4757718"/>
            <a:ext cx="384520" cy="11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2" name="Picture 8" descr="ÐÐ°ÑÑÐ¸Ð½ÐºÐ¸ Ð¿Ð¾ Ð·Ð°Ð¿ÑÐ¾ÑÑ Ð¿ÐµÐ¹Ð·Ð°Ð¶ Ð»ÐµÐ²Ð¸ÑÐ°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27" y="5127135"/>
            <a:ext cx="1421091" cy="1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Ð°Ð½ÐºÐ° Ñ Ð²Ð°ÑÐµÐ½ÑÐµÐ¼ Ð¸ ÑÐ±Ð»Ð¾ÐºÐ¸ â ÐÐ³Ð¾ÑÑ ÐÑÐ°Ð±Ð°ÑÑ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3221"/>
          <a:stretch>
            <a:fillRect/>
          </a:stretch>
        </p:blipFill>
        <p:spPr bwMode="auto">
          <a:xfrm>
            <a:off x="5818833" y="550941"/>
            <a:ext cx="1213843" cy="12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ussian7.ru/wp-content/uploads/2015/11/9999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06" y="1928080"/>
            <a:ext cx="1194862" cy="15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ussian7.ru/wp-content/uploads/2015/11/persi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48" y="500576"/>
            <a:ext cx="1061882" cy="11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½Ð°ÑÑÑÐ¼Ð¾ÑÑÑ ÑÑÑÑÐºÐ¸Ñ ÑÑÐ´Ð¾Ð¶Ð½Ð¸ÐºÐ¾Ð² 19 Ð²ÐµÐº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47" y="1822060"/>
            <a:ext cx="961158" cy="1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alitra.co/wp-content/uploads/2013/11/Konchalovsciy_siren_v_korz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3" y="2125064"/>
            <a:ext cx="1304913" cy="10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83924" y="8245950"/>
            <a:ext cx="186417" cy="18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44" name="Picture 20" descr="ÐÐ¸Ð½Ð°Ð¸Ð´Ð° ÐÐ²Ð³ÐµÐ½ÑÐµÐ²Ð½Ð° Ð¡ÐµÑÐµÐ±ÑÑÐºÐ¾Ð²Ð°. ÐÐ°ÑÑÑÐ¼Ð¾ÑÑ Ñ ÑÐ²ÐµÑÐ½Ð¾Ð¹ ÐºÐ°Ð¿ÑÑÑÐ¾Ð¹ Ð¸ Ð¾Ð²Ð¾ÑÐ°Ð¼Ð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22" y="4914878"/>
            <a:ext cx="1445366" cy="11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38261" y="9435106"/>
            <a:ext cx="188128" cy="19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098089" y="9025256"/>
            <a:ext cx="303573" cy="21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48" name="Picture 24" descr="ÐÐ°ÑÑÐ¸Ð½ÐºÐ¸ Ð¿Ð¾ Ð·Ð°Ð¿ÑÐ¾ÑÑ Ð½Ð°ÑÑÑÐ¼Ð¾ÑÑÑ Ð´ÐµÑÑÐºÐ¸Ð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47" y="3360930"/>
            <a:ext cx="1032753" cy="14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Ð°ÑÑÐ¸Ð½ÐºÐ¸ Ð¿Ð¾ Ð·Ð°Ð¿ÑÐ¾ÑÑ Ð¿Ð¾ÑÑÑÐµÑÑ ÑÑÑÑÐºÐ¸Ñ ÑÑÐ´Ð¾Ð¶Ð½Ð¸ÐºÐ¾Ð²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02" y="4830120"/>
            <a:ext cx="1090012" cy="12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ÐÐ°ÑÑÐ¸Ð½ÐºÐ¸ Ð¿Ð¾ Ð·Ð°Ð¿ÑÐ¾ÑÑ Ð¿Ð¾ÑÑÑÐµÑÑ ÑÐ°Ð±Ð¾ÑÑ Ð´Ð¾ÑÐºÐ¾Ð»ÑÐ½Ð¸ÐºÐ¾Ð²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02" y="3373842"/>
            <a:ext cx="916774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ÐÐ°ÑÑÐ¸Ð½ÐºÐ¸ Ð¿Ð¾ Ð·Ð°Ð¿ÑÐ¾ÑÑ Ð»ÐµÐ²Ð¸ÑÐ°Ð½ Ð·Ð¾Ð»Ð¾ÑÐ°Ñ Ð¾ÑÐµÐ½Ñ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61" y="592364"/>
            <a:ext cx="1625823" cy="10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3255491" cy="66754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Цветовой круг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124745"/>
            <a:ext cx="3255491" cy="547260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Все цвета делятся на </a:t>
            </a:r>
            <a:r>
              <a:rPr lang="ru-RU" sz="2400" b="1" i="1" dirty="0" smtClean="0">
                <a:solidFill>
                  <a:srgbClr val="FFC000"/>
                </a:solidFill>
              </a:rPr>
              <a:t>теплые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холодные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 взгляде на теплые, ты  почувствуешь тепло, а на холодные – холод.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Посмотри на цветовой круг и определи, где теплые, а где холодные цвета?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79018" y="457200"/>
            <a:ext cx="5241453" cy="614015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727" y="1412776"/>
            <a:ext cx="4405720" cy="47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91246" y="260648"/>
            <a:ext cx="3601234" cy="619268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 неба падают снежинки».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неба падают снежинки,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сказочной картинке.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ловить руками.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покажем маме.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поднимают руки над головой, кружась «ловят снежинки»)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вокруг лежат сугробы,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Снегом замело дороги.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(Потягиваясь, разводят руки в стороны)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завязнуть в поле чтобы,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поднимаем ноги.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(Шагают на месте, высоко поднимая ноги).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 лисица в поле скачет,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рыжий мягкий мячик.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(Прыгают на месте).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мы идем, идем.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на месте).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себе приходим в дом. 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(Подходят к столам).</a:t>
            </a:r>
          </a:p>
          <a:p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ÑÐ¾ÑÐ¾ Ð·Ð¸Ð¼Ð½ÐµÐ³Ð¾ Ð»ÐµÑÐ° Ñ Ð»Ð¸ÑÐ¾Ð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16905"/>
          <a:stretch>
            <a:fillRect/>
          </a:stretch>
        </p:blipFill>
        <p:spPr bwMode="auto">
          <a:xfrm>
            <a:off x="395288" y="696913"/>
            <a:ext cx="462915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46805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 А.М.</a:t>
            </a:r>
            <a:b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«Зимний сон» </a:t>
            </a:r>
            <a:b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1" y="1844824"/>
            <a:ext cx="259228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Чародейкою Зимою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Околдован, лес стоит,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снежной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бахромою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Неподвижною, немою,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Чудной жизнью он блестит.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 И стоит он, околдован,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мертвец и не живой -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Сном волшебным очарован,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опутан, весь окован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Лёгкой цепью пуховой...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Ф.И. Тютчев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ÐÐ°ÑÑÐ¸Ð½ÐºÐ¸ Ð¿Ð¾ Ð·Ð°Ð¿ÑÐ¾ÑÑ . Ð²Ð°ÑÐ½ÐµÑÐ¾Ð²Ð° &quot;Ð·Ð¸Ð¼Ð½Ð¸Ð¹ Ñ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31" y="1556792"/>
            <a:ext cx="6063870" cy="42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79" y="5999068"/>
            <a:ext cx="504057" cy="463030"/>
          </a:xfrm>
          <a:prstGeom prst="rect">
            <a:avLst/>
          </a:prstGeom>
          <a:solidFill>
            <a:srgbClr val="E8EE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69031" y="6010178"/>
            <a:ext cx="432048" cy="440332"/>
          </a:xfrm>
          <a:prstGeom prst="rect">
            <a:avLst/>
          </a:prstGeom>
          <a:solidFill>
            <a:srgbClr val="788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7663" y="6021766"/>
            <a:ext cx="432048" cy="440332"/>
          </a:xfrm>
          <a:prstGeom prst="rect">
            <a:avLst/>
          </a:prstGeom>
          <a:solidFill>
            <a:srgbClr val="82B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85754" y="836712"/>
            <a:ext cx="2743536" cy="93610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Грабарь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И.Э.</a:t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«Зимний пейзаж»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85754" y="2204864"/>
            <a:ext cx="2739019" cy="38115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Слегка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розоватый снег и блеклые зимние лучи солнца, которые так красиво бросают тень от деревьев,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нам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начале дня. Деревья стоят в зимней спячке, как завороженные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ÐÐ¿Ð¸ÑÐ°Ð½Ð¸Ðµ ÐºÐ°ÑÑÐ¸Ð½Ñ ÐÐ³Ð¾ÑÑ ÐÑÐ°Ð±Ð°ÑÑ Â«ÐÐ¸Ð¼Ð½Ð¸Ð¹ Ð¿ÐµÐ¹Ð·Ð°Ð¶Â»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2836"/>
          <a:stretch>
            <a:fillRect/>
          </a:stretch>
        </p:blipFill>
        <p:spPr bwMode="auto">
          <a:xfrm>
            <a:off x="323527" y="692696"/>
            <a:ext cx="5056701" cy="53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72157" y="4396453"/>
            <a:ext cx="432048" cy="432048"/>
          </a:xfrm>
          <a:prstGeom prst="rect">
            <a:avLst/>
          </a:prstGeom>
          <a:solidFill>
            <a:srgbClr val="BFC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08448" y="4396272"/>
            <a:ext cx="441073" cy="432048"/>
          </a:xfrm>
          <a:prstGeom prst="rect">
            <a:avLst/>
          </a:prstGeom>
          <a:solidFill>
            <a:srgbClr val="7E99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72157" y="5044344"/>
            <a:ext cx="441073" cy="432048"/>
          </a:xfrm>
          <a:prstGeom prst="rect">
            <a:avLst/>
          </a:prstGeom>
          <a:solidFill>
            <a:srgbClr val="211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58709" y="5049299"/>
            <a:ext cx="432048" cy="432048"/>
          </a:xfrm>
          <a:prstGeom prst="rect">
            <a:avLst/>
          </a:prstGeom>
          <a:solidFill>
            <a:srgbClr val="DAB1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51042" y="4396272"/>
            <a:ext cx="439715" cy="432048"/>
          </a:xfrm>
          <a:prstGeom prst="rect">
            <a:avLst/>
          </a:prstGeom>
          <a:solidFill>
            <a:srgbClr val="E6E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29517" y="5044344"/>
            <a:ext cx="420004" cy="432048"/>
          </a:xfrm>
          <a:prstGeom prst="rect">
            <a:avLst/>
          </a:prstGeom>
          <a:solidFill>
            <a:srgbClr val="624D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Кустодиев Б.М.</a:t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  <a:b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зовет нас присоединиться к зимнему веселью: поиграть в снежки, проехаться на санках, улыбаясь кусающему за щеки морозу.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расцвели снежными цветами. Небо розовеет от зари, провожая улетающую стаю птиц. Создается впечатление светлой радости и безмятежного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Ð°ÑÑÐ¸Ð½ÐºÐ¸ Ð¿Ð¾ Ð·Ð°Ð¿ÑÐ¾ÑÑ Ð·Ð¸Ð¼Ð½Ð¸Ðµ Ð¿ÐµÐ¹Ð·Ð°Ð¶Ð¸ ÐºÑÑÑÐ¾Ð´Ð¸ÐµÐ²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8404"/>
          <a:stretch>
            <a:fillRect/>
          </a:stretch>
        </p:blipFill>
        <p:spPr bwMode="auto">
          <a:xfrm>
            <a:off x="3887390" y="819066"/>
            <a:ext cx="4789065" cy="50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6302" y="6081217"/>
            <a:ext cx="432048" cy="440332"/>
          </a:xfrm>
          <a:prstGeom prst="rect">
            <a:avLst/>
          </a:prstGeom>
          <a:solidFill>
            <a:srgbClr val="E1E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5031" y="6081217"/>
            <a:ext cx="432048" cy="440332"/>
          </a:xfrm>
          <a:prstGeom prst="rect">
            <a:avLst/>
          </a:prstGeom>
          <a:solidFill>
            <a:srgbClr val="88A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3760" y="6081217"/>
            <a:ext cx="432048" cy="440332"/>
          </a:xfrm>
          <a:prstGeom prst="rect">
            <a:avLst/>
          </a:prstGeom>
          <a:solidFill>
            <a:srgbClr val="E0A6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29947" y="6099787"/>
            <a:ext cx="432048" cy="440332"/>
          </a:xfrm>
          <a:prstGeom prst="rect">
            <a:avLst/>
          </a:prstGeom>
          <a:solidFill>
            <a:srgbClr val="F8E8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2489" y="6081217"/>
            <a:ext cx="432048" cy="440332"/>
          </a:xfrm>
          <a:prstGeom prst="rect">
            <a:avLst/>
          </a:prstGeom>
          <a:solidFill>
            <a:srgbClr val="B0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41218" y="6099787"/>
            <a:ext cx="432048" cy="440332"/>
          </a:xfrm>
          <a:prstGeom prst="rect">
            <a:avLst/>
          </a:prstGeom>
          <a:solidFill>
            <a:srgbClr val="0122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84101" y="836712"/>
            <a:ext cx="243118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Шишкин И. И.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ÐÐ°ÑÑÐ¸Ð½ÐºÐ¸ Ð¿Ð¾ Ð·Ð°Ð¿ÑÐ¾ÑÑ ÑÐ¸ÑÐºÐ¸Ð½ Ð·Ð¸Ð¼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9088" y="1661523"/>
            <a:ext cx="5461873" cy="33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4101" y="2420888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Массивные тёмные стволы </a:t>
            </a:r>
            <a:r>
              <a:rPr lang="ru-RU" dirty="0" smtClean="0">
                <a:solidFill>
                  <a:schemeClr val="bg1"/>
                </a:solidFill>
              </a:rPr>
              <a:t>вековых деревьев чётко </a:t>
            </a:r>
            <a:r>
              <a:rPr lang="ru-RU" dirty="0">
                <a:solidFill>
                  <a:schemeClr val="bg1"/>
                </a:solidFill>
              </a:rPr>
              <a:t>выделяются на </a:t>
            </a:r>
            <a:r>
              <a:rPr lang="ru-RU" dirty="0" smtClean="0">
                <a:solidFill>
                  <a:schemeClr val="bg1"/>
                </a:solidFill>
              </a:rPr>
              <a:t>фоне воздушного снега. Завораживает </a:t>
            </a:r>
            <a:r>
              <a:rPr lang="ru-RU" dirty="0">
                <a:solidFill>
                  <a:schemeClr val="bg1"/>
                </a:solidFill>
              </a:rPr>
              <a:t>величие спящей </a:t>
            </a:r>
            <a:r>
              <a:rPr lang="ru-RU" dirty="0" smtClean="0">
                <a:solidFill>
                  <a:schemeClr val="bg1"/>
                </a:solidFill>
              </a:rPr>
              <a:t>природы. Небольшой </a:t>
            </a:r>
            <a:r>
              <a:rPr lang="ru-RU" dirty="0">
                <a:solidFill>
                  <a:schemeClr val="bg1"/>
                </a:solidFill>
              </a:rPr>
              <a:t>луч света, проникнув в чащу, </a:t>
            </a:r>
            <a:r>
              <a:rPr lang="ru-RU" dirty="0" smtClean="0">
                <a:solidFill>
                  <a:schemeClr val="bg1"/>
                </a:solidFill>
              </a:rPr>
              <a:t>окрашивает </a:t>
            </a:r>
            <a:r>
              <a:rPr lang="ru-RU" dirty="0">
                <a:solidFill>
                  <a:schemeClr val="bg1"/>
                </a:solidFill>
              </a:rPr>
              <a:t>поляну в золотистый цвет.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9088" y="5308248"/>
            <a:ext cx="504056" cy="504056"/>
          </a:xfrm>
          <a:prstGeom prst="rect">
            <a:avLst/>
          </a:prstGeom>
          <a:solidFill>
            <a:srgbClr val="D7D9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15240" y="5308181"/>
            <a:ext cx="504056" cy="504056"/>
          </a:xfrm>
          <a:prstGeom prst="rect">
            <a:avLst/>
          </a:prstGeom>
          <a:solidFill>
            <a:srgbClr val="0C0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1392" y="5308181"/>
            <a:ext cx="499711" cy="504056"/>
          </a:xfrm>
          <a:prstGeom prst="rect">
            <a:avLst/>
          </a:prstGeom>
          <a:solidFill>
            <a:srgbClr val="668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57917" y="5308181"/>
            <a:ext cx="504056" cy="504056"/>
          </a:xfrm>
          <a:prstGeom prst="rect">
            <a:avLst/>
          </a:prstGeom>
          <a:solidFill>
            <a:srgbClr val="4C2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976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ÐÐ°ÑÑÐ¸Ð½ÐºÐ¸ Ð¿Ð¾ Ð·Ð°Ð¿ÑÐ¾ÑÑ ÑÐ¸ÑÐºÐ¸Ð½ Ð·Ð¸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4246443"/>
            <a:ext cx="3603236" cy="22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·Ð¸Ð¼Ð½Ð¸Ðµ Ð¿ÐµÐ¹Ð·Ð°Ð¶Ð¸ ÐºÑÑÑÐ¾Ð´Ð¸ÐµÐ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8404"/>
          <a:stretch>
            <a:fillRect/>
          </a:stretch>
        </p:blipFill>
        <p:spPr bwMode="auto">
          <a:xfrm>
            <a:off x="1007587" y="1285181"/>
            <a:ext cx="2308508" cy="24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Ð¿Ð¸ÑÐ°Ð½Ð¸Ðµ ÐºÐ°ÑÑÐ¸Ð½Ñ ÐÐ³Ð¾ÑÑ ÐÑÐ°Ð±Ð°ÑÑ Â«ÐÐ¸Ð¼Ð½Ð¸Ð¹ Ð¿ÐµÐ¹Ð·Ð°Ð¶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2836"/>
          <a:stretch>
            <a:fillRect/>
          </a:stretch>
        </p:blipFill>
        <p:spPr bwMode="auto">
          <a:xfrm>
            <a:off x="971600" y="3991128"/>
            <a:ext cx="2337421" cy="24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ÐÐ°ÑÑÐ¸Ð½ÐºÐ¸ Ð¿Ð¾ Ð·Ð°Ð¿ÑÐ¾ÑÑ . Ð²Ð°ÑÐ½ÐµÑÐ¾Ð²Ð° &quot;Ð·Ð¸Ð¼Ð½Ð¸Ð¹ ÑÐ¾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65" y="1305467"/>
            <a:ext cx="3404178" cy="24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896</TotalTime>
  <Words>433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Times New Roman</vt:lpstr>
      <vt:lpstr>Глубина</vt:lpstr>
      <vt:lpstr>Презентация PowerPoint</vt:lpstr>
      <vt:lpstr>Дидактическая игра:  «Назови жанр?» </vt:lpstr>
      <vt:lpstr>Цветовой круг</vt:lpstr>
      <vt:lpstr>ЗИМА</vt:lpstr>
      <vt:lpstr>  Васнецов А.М. «Зимний сон»  </vt:lpstr>
      <vt:lpstr>Грабарь И.Э. «Зимний пейзаж»</vt:lpstr>
      <vt:lpstr> Кустодиев Б.М.  «Зима» </vt:lpstr>
      <vt:lpstr>Шишкин И. И. «Зима»</vt:lpstr>
      <vt:lpstr>Картинная галерея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Ушинский Константин Дмитриевич</dc:title>
  <dc:creator>Келлер</dc:creator>
  <cp:lastModifiedBy>Екатерина Иваськив</cp:lastModifiedBy>
  <cp:revision>73</cp:revision>
  <dcterms:modified xsi:type="dcterms:W3CDTF">2022-10-15T15:57:00Z</dcterms:modified>
</cp:coreProperties>
</file>