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77" r:id="rId2"/>
    <p:sldId id="514" r:id="rId3"/>
    <p:sldId id="511" r:id="rId4"/>
    <p:sldId id="378" r:id="rId5"/>
    <p:sldId id="479" r:id="rId6"/>
    <p:sldId id="509" r:id="rId7"/>
    <p:sldId id="467" r:id="rId8"/>
    <p:sldId id="400" r:id="rId9"/>
    <p:sldId id="508" r:id="rId10"/>
    <p:sldId id="512" r:id="rId11"/>
    <p:sldId id="487" r:id="rId12"/>
    <p:sldId id="492" r:id="rId13"/>
    <p:sldId id="493" r:id="rId14"/>
    <p:sldId id="494" r:id="rId15"/>
    <p:sldId id="513" r:id="rId16"/>
    <p:sldId id="495" r:id="rId17"/>
    <p:sldId id="496" r:id="rId18"/>
    <p:sldId id="497" r:id="rId19"/>
    <p:sldId id="498" r:id="rId20"/>
    <p:sldId id="502" r:id="rId21"/>
    <p:sldId id="501" r:id="rId22"/>
    <p:sldId id="504" r:id="rId23"/>
    <p:sldId id="505" r:id="rId24"/>
    <p:sldId id="486" r:id="rId25"/>
    <p:sldId id="4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17D"/>
    <a:srgbClr val="333399"/>
    <a:srgbClr val="0F02BE"/>
    <a:srgbClr val="09016B"/>
    <a:srgbClr val="000066"/>
    <a:srgbClr val="07014F"/>
    <a:srgbClr val="DAFEFA"/>
    <a:srgbClr val="06BC7F"/>
    <a:srgbClr val="FBFEDA"/>
    <a:srgbClr val="0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3A76-802A-4F52-B981-08299BEE801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C938-F7F6-460F-883F-ED121E21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2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BF2CC4-3132-43B9-9200-58D8393B708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0E53DF-25AD-4CB2-AF03-47E2C6E1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59" y="-171400"/>
            <a:ext cx="91555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25146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3426" y="112474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Здравствуйте!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" y="-140768"/>
            <a:ext cx="9401515" cy="7042234"/>
          </a:xfrm>
          <a:prstGeom prst="rect">
            <a:avLst/>
          </a:prstGeom>
          <a:noFill/>
        </p:spPr>
      </p:pic>
      <p:pic>
        <p:nvPicPr>
          <p:cNvPr id="2050" name="Picture 2" descr="https://m.fishki.net/upload/users/2019/05/14/819669/076637db02b7dace19e94122163e4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32"/>
            <a:ext cx="414847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2591" y="476672"/>
            <a:ext cx="454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это сложное время Валентин Феликсович становится священником.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каждой операцией молился, рисовал йодом крест на теле, и лишь после этого делал первый надрез.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 первый хирург , который делал операции в рясе.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24" y="10061"/>
            <a:ext cx="9155559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" y="10061"/>
            <a:ext cx="5119864" cy="6847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386080"/>
            <a:ext cx="30963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</a:t>
            </a:r>
            <a:r>
              <a:rPr lang="ru-RU" sz="3200" dirty="0">
                <a:solidFill>
                  <a:srgbClr val="0070C0"/>
                </a:solidFill>
              </a:rPr>
              <a:t>1923г состоялся монашеский постриг  под именем Лука</a:t>
            </a:r>
            <a:r>
              <a:rPr lang="ru-RU" sz="3200" dirty="0" smtClean="0">
                <a:solidFill>
                  <a:srgbClr val="0070C0"/>
                </a:solidFill>
              </a:rPr>
              <a:t>. Затем тайно рукоположен в епископы.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А спустя неделю его арестовали.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57025"/>
            <a:ext cx="8316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Отсидев 11 лет в сталинских лагерях он ни одного дня не переставал оперировать людей и служить в церкви.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44408" cy="45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3696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1944 г Архиепископ Лука получил назначение на Тамбовскую кафедру и назначен на должность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епископа Тамбовского и Мичуринского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2540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4656"/>
            <a:ext cx="4559753" cy="33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служения в Тамбове был удостоен следующих наград: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ношения на клобуке бриллиантового креста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доблестный труд в Великой Отечественной Войне»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1946г – получил Сталинскую премию за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новейших хирургических методов лечения.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«Дух, душа и тело», а также дополнил свои знаменитые «Очерки о гнойной хирургии».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9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124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20805" cy="4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380312" cy="5535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877272"/>
            <a:ext cx="7736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Умер архиепископ Лука в 1961г</a:t>
            </a:r>
          </a:p>
        </p:txBody>
      </p:sp>
    </p:spTree>
    <p:extLst>
      <p:ext uri="{BB962C8B-B14F-4D97-AF65-F5344CB8AC3E}">
        <p14:creationId xmlns:p14="http://schemas.microsoft.com/office/powerpoint/2010/main" val="622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5412"/>
            <a:ext cx="7056784" cy="5292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71" y="188639"/>
            <a:ext cx="7922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память о нём всё ещё хранится в Тамбове.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городская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г. Тамбова названа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14" y="4083550"/>
            <a:ext cx="4118158" cy="2745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5" y="1866471"/>
            <a:ext cx="4154506" cy="1948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63" y="1712617"/>
            <a:ext cx="3084329" cy="2056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" y="4136389"/>
            <a:ext cx="4058166" cy="2705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07" y="0"/>
            <a:ext cx="8550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этой же больницы создан музей архиепископа Луки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памятник. В 1995 г была учреждена премия имени архиепископа Луки для врачей.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0" y="0"/>
            <a:ext cx="91555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2514635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Выполнила</a:t>
            </a:r>
          </a:p>
          <a:p>
            <a:r>
              <a:rPr lang="ru-RU" altLang="ru-RU" sz="2400" b="1" dirty="0" err="1" smtClean="0">
                <a:solidFill>
                  <a:srgbClr val="002060"/>
                </a:solidFill>
              </a:rPr>
              <a:t>Смыкова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Дарина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обучающаяся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подготовительной  группы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 6-7 лет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Руководитель: воспитатель – </a:t>
            </a:r>
            <a:r>
              <a:rPr lang="ru-RU" altLang="ru-RU" sz="2400" b="1" dirty="0">
                <a:solidFill>
                  <a:srgbClr val="002060"/>
                </a:solidFill>
              </a:rPr>
              <a:t>М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атвеева Жанна 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сследовательский проект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Архиепископ Лука – герой своего времени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МБДОУ «Детский сад «Золотая  рыбка» г. Уварово</a:t>
            </a:r>
            <a:endParaRPr lang="ru-RU" sz="2400" b="1" dirty="0"/>
          </a:p>
        </p:txBody>
      </p:sp>
      <p:pic>
        <p:nvPicPr>
          <p:cNvPr id="9" name="Рисунок 8" descr="Рыб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38555" cy="1143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5778"/>
            <a:ext cx="3070895" cy="4343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16824" cy="4946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3" y="35907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памятником святого является и поезд с его именем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4666"/>
            <a:ext cx="5112568" cy="6434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496110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2000году причислен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лику  святых</a:t>
            </a:r>
          </a:p>
        </p:txBody>
      </p:sp>
    </p:spTree>
    <p:extLst>
      <p:ext uri="{BB962C8B-B14F-4D97-AF65-F5344CB8AC3E}">
        <p14:creationId xmlns:p14="http://schemas.microsoft.com/office/powerpoint/2010/main" val="38727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48830"/>
            <a:ext cx="6480720" cy="4009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2020 г Указом Президента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В.В. Путиным учреждена  Медаль Луки Крымского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борьбу с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70895" cy="4343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81778" y="375163"/>
            <a:ext cx="5094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нашего исследования мы выяснили, что Святитель Лука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один из самых почитаемых святых 20 века. Совершил множество сложнейших операций, открыл большое  количество храмов и церквей. Большой вклад внес в науку. Всю жизнь был чуток к чужим бедам.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выступление хочу закончить его словами: «Главное в жизни – делать добро. Если не можешь делать для людей добро большое, постарайся совершить хотя-бы малое.» </a:t>
            </a:r>
          </a:p>
        </p:txBody>
      </p:sp>
    </p:spTree>
    <p:extLst>
      <p:ext uri="{BB962C8B-B14F-4D97-AF65-F5344CB8AC3E}">
        <p14:creationId xmlns:p14="http://schemas.microsoft.com/office/powerpoint/2010/main" val="22039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5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Источники информации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293" y="170080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89844"/>
            <a:ext cx="6534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 Святитель-хирург: житие архиепископа Луки (</a:t>
            </a:r>
            <a:r>
              <a:rPr lang="ru-RU" dirty="0" err="1"/>
              <a:t>Войно-Ясенецкого</a:t>
            </a:r>
            <a:r>
              <a:rPr lang="ru-RU" dirty="0"/>
              <a:t>) / протодиакон Василий </a:t>
            </a:r>
            <a:r>
              <a:rPr lang="ru-RU" dirty="0" err="1"/>
              <a:t>Марущак</a:t>
            </a:r>
            <a:r>
              <a:rPr lang="ru-RU" dirty="0"/>
              <a:t> - М.: </a:t>
            </a:r>
            <a:r>
              <a:rPr lang="ru-RU" dirty="0" err="1"/>
              <a:t>Даниловский</a:t>
            </a:r>
            <a:r>
              <a:rPr lang="ru-RU" dirty="0"/>
              <a:t> благовестник, 2007. - 416 с.</a:t>
            </a:r>
          </a:p>
          <a:p>
            <a:r>
              <a:rPr lang="ru-RU" i="1" dirty="0"/>
              <a:t>2. </a:t>
            </a:r>
            <a:r>
              <a:rPr lang="ru-RU" i="1" dirty="0" err="1"/>
              <a:t>Лисичкин</a:t>
            </a:r>
            <a:r>
              <a:rPr lang="ru-RU" i="1" dirty="0"/>
              <a:t> В.А. Военный путь святителя  Луки (</a:t>
            </a:r>
            <a:r>
              <a:rPr lang="ru-RU" i="1" dirty="0" err="1"/>
              <a:t>Войно-Ясенецкого</a:t>
            </a:r>
            <a:r>
              <a:rPr lang="ru-RU" i="1" dirty="0"/>
              <a:t>) М. Изд-во Московской Патриархии Русской Православной Церкви, 2011. С. 73-90.   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Лисюнин</a:t>
            </a:r>
            <a:r>
              <a:rPr lang="ru-RU" dirty="0"/>
              <a:t> В., иерей. Подвиг архипастырского служения на Тамбовской земле святителя-исповедника Луки (</a:t>
            </a:r>
            <a:r>
              <a:rPr lang="ru-RU" dirty="0" err="1"/>
              <a:t>Войно-Ясенецкого</a:t>
            </a:r>
            <a:r>
              <a:rPr lang="ru-RU" dirty="0"/>
              <a:t>) // Тамбовские епархиальные вести. Тамбов, 2008. № 1. С. 34.</a:t>
            </a:r>
          </a:p>
          <a:p>
            <a:r>
              <a:rPr lang="ru-RU" dirty="0"/>
              <a:t>4. Чеботарев С.А. Тамбовская епархия в 40–60-е гг. XX в., Тамбов, 2004. С. 308.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0" y="0"/>
            <a:ext cx="91555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48478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Спасибо за внимание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0" y="0"/>
            <a:ext cx="91555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2514635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Выполнила</a:t>
            </a:r>
          </a:p>
          <a:p>
            <a:r>
              <a:rPr lang="ru-RU" altLang="ru-RU" sz="2400" b="1" dirty="0" err="1" smtClean="0">
                <a:solidFill>
                  <a:srgbClr val="002060"/>
                </a:solidFill>
              </a:rPr>
              <a:t>Смыкова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Дарина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обучающаяся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подготовительной  группы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 6-7 лет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</a:rPr>
              <a:t>Руководитель: воспитатель – </a:t>
            </a:r>
            <a:r>
              <a:rPr lang="ru-RU" altLang="ru-RU" sz="2400" b="1" dirty="0">
                <a:solidFill>
                  <a:srgbClr val="002060"/>
                </a:solidFill>
              </a:rPr>
              <a:t>М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атвеева Жанна 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сследовательский проект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Архиепископ Лука – герой своего времени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МБДОУ «Детский сад «Золотая  рыбка» г. Уварово</a:t>
            </a:r>
            <a:endParaRPr lang="ru-RU" sz="2400" b="1" dirty="0"/>
          </a:p>
        </p:txBody>
      </p:sp>
      <p:pic>
        <p:nvPicPr>
          <p:cNvPr id="9" name="Рисунок 8" descr="Рыб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38555" cy="1143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5778"/>
            <a:ext cx="3070895" cy="43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51" y="0"/>
            <a:ext cx="91555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Цель проекта:</a:t>
            </a:r>
            <a:r>
              <a:rPr lang="ru-RU" sz="2400" b="1" dirty="0" smtClean="0">
                <a:latin typeface="Arial Black" pitchFamily="34" charset="0"/>
              </a:rPr>
              <a:t>  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/>
                <a:ea typeface="Calibri"/>
              </a:rPr>
              <a:t>Определить </a:t>
            </a:r>
            <a:r>
              <a:rPr lang="ru-RU" sz="3600" b="1" dirty="0">
                <a:latin typeface="Times New Roman"/>
                <a:ea typeface="Calibri"/>
              </a:rPr>
              <a:t>роль святого в </a:t>
            </a:r>
            <a:r>
              <a:rPr lang="ru-RU" sz="3600" b="1" dirty="0" smtClean="0">
                <a:latin typeface="Times New Roman"/>
                <a:ea typeface="Calibri"/>
              </a:rPr>
              <a:t>жизни </a:t>
            </a:r>
            <a:r>
              <a:rPr lang="ru-RU" sz="3600" b="1" dirty="0">
                <a:latin typeface="Times New Roman"/>
                <a:ea typeface="Calibri"/>
              </a:rPr>
              <a:t>нашего </a:t>
            </a:r>
            <a:r>
              <a:rPr lang="ru-RU" sz="3600" b="1" dirty="0" smtClean="0">
                <a:latin typeface="Times New Roman"/>
                <a:ea typeface="Calibri"/>
              </a:rPr>
              <a:t>государства </a:t>
            </a:r>
            <a:r>
              <a:rPr lang="ru-RU" sz="3600" b="1" dirty="0">
                <a:latin typeface="Times New Roman"/>
                <a:ea typeface="Calibri"/>
              </a:rPr>
              <a:t>и родного края</a:t>
            </a:r>
            <a:r>
              <a:rPr lang="ru-RU" sz="2400" b="1" dirty="0">
                <a:latin typeface="Times New Roman"/>
                <a:ea typeface="Calibri"/>
              </a:rPr>
              <a:t>.</a:t>
            </a:r>
          </a:p>
          <a:p>
            <a:endParaRPr lang="ru-RU" sz="2400" b="1" dirty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Задачи проекта :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</a:rPr>
              <a:t>Узнать:</a:t>
            </a: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*  </a:t>
            </a:r>
            <a:r>
              <a:rPr lang="ru-RU" sz="3200" dirty="0" smtClean="0">
                <a:latin typeface="Times New Roman"/>
                <a:ea typeface="Calibri"/>
              </a:rPr>
              <a:t>Кто </a:t>
            </a:r>
            <a:r>
              <a:rPr lang="ru-RU" sz="3200" dirty="0">
                <a:latin typeface="Times New Roman"/>
                <a:ea typeface="Calibri"/>
              </a:rPr>
              <a:t>такой Архиепископ Лука?</a:t>
            </a: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*</a:t>
            </a:r>
            <a:r>
              <a:rPr lang="ru-RU" sz="3200" dirty="0" smtClean="0">
                <a:latin typeface="Times New Roman"/>
                <a:ea typeface="Calibri"/>
              </a:rPr>
              <a:t> Какие </a:t>
            </a:r>
            <a:r>
              <a:rPr lang="ru-RU" sz="3200" dirty="0">
                <a:latin typeface="Times New Roman"/>
                <a:ea typeface="Calibri"/>
              </a:rPr>
              <a:t>добрые дела он совершил в своей жизни для нашей </a:t>
            </a:r>
            <a:r>
              <a:rPr lang="ru-RU" sz="3200" dirty="0" smtClean="0">
                <a:latin typeface="Times New Roman"/>
                <a:ea typeface="Calibri"/>
              </a:rPr>
              <a:t>страны?</a:t>
            </a:r>
            <a:endParaRPr lang="ru-RU" sz="32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*</a:t>
            </a:r>
            <a:r>
              <a:rPr lang="ru-RU" sz="3200" dirty="0" smtClean="0">
                <a:latin typeface="Times New Roman"/>
                <a:ea typeface="Calibri"/>
              </a:rPr>
              <a:t> Как </a:t>
            </a:r>
            <a:r>
              <a:rPr lang="ru-RU" sz="3200" dirty="0">
                <a:latin typeface="Times New Roman"/>
                <a:ea typeface="Calibri"/>
              </a:rPr>
              <a:t>связан этот человек с Тамбовским краем?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Сделать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выводы о его роли в истории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0" y="0"/>
            <a:ext cx="91555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Методы: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Подбор и анализ исторической литературы. </a:t>
            </a:r>
            <a:endParaRPr lang="ru-RU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Подбор </a:t>
            </a:r>
            <a:r>
              <a:rPr lang="ru-RU" sz="2800" dirty="0"/>
              <a:t>наглядного материала (иллюстрации, фотографии, </a:t>
            </a:r>
            <a:r>
              <a:rPr lang="ru-RU" sz="2800" dirty="0" err="1"/>
              <a:t>видеослайды</a:t>
            </a:r>
            <a:r>
              <a:rPr lang="ru-RU" sz="2800" dirty="0" smtClean="0"/>
              <a:t>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Опрос, беседа.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130" y="-277348"/>
            <a:ext cx="9721080" cy="72816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</a:p>
          <a:p>
            <a:r>
              <a:rPr lang="ru-RU" sz="2800" b="1" dirty="0"/>
              <a:t> 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5951"/>
            <a:ext cx="3330791" cy="44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9341" y="-75951"/>
            <a:ext cx="50811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мы решили искать </a:t>
            </a:r>
            <a:endParaRPr lang="ru-RU" sz="36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0263" y="1268761"/>
            <a:ext cx="58862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Спросим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Зададим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воспитателю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Пойдем в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Заглянем в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Сходим на экскурсию в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Христорождественский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храм, побеседуем со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священником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59" y="0"/>
            <a:ext cx="915555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0608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326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" y="0"/>
            <a:ext cx="495920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178767"/>
            <a:ext cx="3469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Архиепископ </a:t>
            </a:r>
            <a:r>
              <a:rPr lang="ru-RU" sz="2400" dirty="0" smtClean="0">
                <a:solidFill>
                  <a:srgbClr val="002060"/>
                </a:solidFill>
              </a:rPr>
              <a:t>Крымский и Симферопольский Лука </a:t>
            </a:r>
            <a:r>
              <a:rPr lang="ru-RU" sz="2400" dirty="0">
                <a:solidFill>
                  <a:srgbClr val="002060"/>
                </a:solidFill>
              </a:rPr>
              <a:t>(в миру Валентин Феликсович </a:t>
            </a:r>
            <a:r>
              <a:rPr lang="ru-RU" sz="2400" dirty="0" err="1">
                <a:solidFill>
                  <a:srgbClr val="002060"/>
                </a:solidFill>
              </a:rPr>
              <a:t>Войно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</a:rPr>
              <a:t>Ясенецкий</a:t>
            </a:r>
            <a:r>
              <a:rPr lang="ru-RU" sz="2400" dirty="0">
                <a:solidFill>
                  <a:srgbClr val="002060"/>
                </a:solidFill>
              </a:rPr>
              <a:t>) родился 27 апреля 1877 г в г. Керчи. С детства  мечтал стать художником, но в итоге поступил на </a:t>
            </a:r>
            <a:r>
              <a:rPr lang="ru-RU" sz="2400" dirty="0" smtClean="0">
                <a:solidFill>
                  <a:srgbClr val="002060"/>
                </a:solidFill>
              </a:rPr>
              <a:t>медицинский факультет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закончил </a:t>
            </a:r>
            <a:r>
              <a:rPr lang="ru-RU" sz="2400" dirty="0">
                <a:solidFill>
                  <a:srgbClr val="002060"/>
                </a:solidFill>
              </a:rPr>
              <a:t>его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 отличаем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55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1" y="1765279"/>
            <a:ext cx="8668455" cy="4876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562" y="3326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Работал в Киевском медицинском госпитале Красного креста.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ombob.ru/img/picture/May/04/39b30459d3c3e358e21a618f79701b0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40" y="-21421"/>
            <a:ext cx="915555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38608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cont.ws/uploads/pic/2018/1/%D1%80%D0%B0%D0%B7%D1%80%D1%83%D1%88%D0%B5%D0%BD%D0%B8%D0%B5%20%D0%9F%D1%80%D0%B5%D0%BE%D0%B1%D1%80%D0%B0%D0%B6%D0%B5%D0%BD%D1%81%D0%BA%D0%BE%D0%B3%D0%BE%20%D1%85%D1%80%D0%B0%D0%BC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40" y="22825"/>
            <a:ext cx="4134013" cy="3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.pics.livejournal.com/graf_orlov33/77012866/894593/894593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761"/>
            <a:ext cx="4104456" cy="34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29938"/>
            <a:ext cx="49001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к власти пришли большевики. Люди, которые не верили в Бога. Они закрывали храмы, сбрасывали колокола, срывали со стен иконы и сжигали их на костре. Священникам тогда пришлось очень тяжко.</a:t>
            </a: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4406</TotalTime>
  <Words>535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481</cp:revision>
  <dcterms:created xsi:type="dcterms:W3CDTF">2015-02-05T16:03:36Z</dcterms:created>
  <dcterms:modified xsi:type="dcterms:W3CDTF">2023-03-25T10:14:57Z</dcterms:modified>
</cp:coreProperties>
</file>