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93" r:id="rId4"/>
    <p:sldId id="294" r:id="rId5"/>
    <p:sldId id="259" r:id="rId6"/>
    <p:sldId id="295" r:id="rId7"/>
    <p:sldId id="287" r:id="rId8"/>
    <p:sldId id="296" r:id="rId9"/>
    <p:sldId id="268" r:id="rId10"/>
    <p:sldId id="269" r:id="rId11"/>
    <p:sldId id="270" r:id="rId12"/>
    <p:sldId id="274" r:id="rId13"/>
    <p:sldId id="276" r:id="rId14"/>
    <p:sldId id="277" r:id="rId15"/>
    <p:sldId id="265" r:id="rId16"/>
    <p:sldId id="278" r:id="rId17"/>
    <p:sldId id="280" r:id="rId18"/>
    <p:sldId id="279" r:id="rId19"/>
    <p:sldId id="273" r:id="rId20"/>
    <p:sldId id="281" r:id="rId21"/>
    <p:sldId id="306" r:id="rId22"/>
    <p:sldId id="298" r:id="rId23"/>
    <p:sldId id="267" r:id="rId24"/>
    <p:sldId id="257" r:id="rId25"/>
    <p:sldId id="291" r:id="rId26"/>
    <p:sldId id="289" r:id="rId27"/>
    <p:sldId id="284" r:id="rId28"/>
    <p:sldId id="288" r:id="rId29"/>
    <p:sldId id="271" r:id="rId30"/>
    <p:sldId id="299" r:id="rId31"/>
    <p:sldId id="300" r:id="rId32"/>
    <p:sldId id="301" r:id="rId33"/>
    <p:sldId id="262" r:id="rId34"/>
    <p:sldId id="263" r:id="rId35"/>
    <p:sldId id="264" r:id="rId36"/>
    <p:sldId id="266" r:id="rId37"/>
    <p:sldId id="302" r:id="rId38"/>
    <p:sldId id="303" r:id="rId39"/>
    <p:sldId id="272" r:id="rId40"/>
    <p:sldId id="307" r:id="rId41"/>
    <p:sldId id="308" r:id="rId42"/>
    <p:sldId id="309" r:id="rId43"/>
    <p:sldId id="310" r:id="rId44"/>
    <p:sldId id="311" r:id="rId45"/>
    <p:sldId id="28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6D131D-C017-4747-A395-1FD1D215E0D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5F990A-0BDF-45FF-95E5-4EAB40422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714488"/>
            <a:ext cx="8458200" cy="12223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«Практические методы и приемы активизации родителей»</a:t>
            </a:r>
            <a:endParaRPr lang="ru-RU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00166" y="3857628"/>
            <a:ext cx="7643834" cy="9144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Выполнила : Воспитатель МДОУ «Золотой ключик»</a:t>
            </a:r>
          </a:p>
          <a:p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Дрожжина Мария Владимировна </a:t>
            </a:r>
            <a:endParaRPr lang="ru-RU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.jpg"/>
          <p:cNvPicPr>
            <a:picLocks noGrp="1"/>
          </p:cNvPicPr>
          <p:nvPr>
            <p:ph idx="1"/>
          </p:nvPr>
        </p:nvPicPr>
        <p:blipFill>
          <a:blip r:embed="rId2" cstate="print"/>
          <a:srcRect l="10522" r="22133" b="2139"/>
          <a:stretch>
            <a:fillRect/>
          </a:stretch>
        </p:blipFill>
        <p:spPr>
          <a:xfrm>
            <a:off x="0" y="0"/>
            <a:ext cx="2286016" cy="4429132"/>
          </a:xfrm>
          <a:prstGeom prst="rect">
            <a:avLst/>
          </a:prstGeom>
        </p:spPr>
      </p:pic>
      <p:pic>
        <p:nvPicPr>
          <p:cNvPr id="5" name="Рисунок 4" descr="19.jpg"/>
          <p:cNvPicPr/>
          <p:nvPr/>
        </p:nvPicPr>
        <p:blipFill>
          <a:blip r:embed="rId3" cstate="print"/>
          <a:srcRect l="18501" r="22372"/>
          <a:stretch>
            <a:fillRect/>
          </a:stretch>
        </p:blipFill>
        <p:spPr>
          <a:xfrm>
            <a:off x="2428860" y="1540501"/>
            <a:ext cx="2643206" cy="5317499"/>
          </a:xfrm>
          <a:prstGeom prst="rect">
            <a:avLst/>
          </a:prstGeom>
        </p:spPr>
      </p:pic>
      <p:pic>
        <p:nvPicPr>
          <p:cNvPr id="6" name="Рисунок 5" descr="2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3472" y="0"/>
            <a:ext cx="4000528" cy="496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фотовыставка </a:t>
            </a:r>
            <a:b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"</a:t>
            </a:r>
            <a:r>
              <a:rPr lang="ru-RU" sz="24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Я с папой на рыбалке"</a:t>
            </a:r>
          </a:p>
        </p:txBody>
      </p:sp>
      <p:pic>
        <p:nvPicPr>
          <p:cNvPr id="4" name="Содержимое 3" descr="2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4071966" cy="4525963"/>
          </a:xfrm>
          <a:prstGeom prst="rect">
            <a:avLst/>
          </a:prstGeom>
        </p:spPr>
      </p:pic>
      <p:pic>
        <p:nvPicPr>
          <p:cNvPr id="5" name="Рисунок 4" descr="2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736"/>
            <a:ext cx="4143372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58346" cy="10001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фотовыставка"Готовим </a:t>
            </a:r>
            <a:r>
              <a:rPr lang="ru-RU" sz="24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вместе с папой для мамы"</a:t>
            </a:r>
          </a:p>
        </p:txBody>
      </p:sp>
      <p:pic>
        <p:nvPicPr>
          <p:cNvPr id="4" name="Содержимое 3" descr="8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3071802" cy="4525963"/>
          </a:xfrm>
          <a:prstGeom prst="rect">
            <a:avLst/>
          </a:prstGeom>
        </p:spPr>
      </p:pic>
      <p:pic>
        <p:nvPicPr>
          <p:cNvPr id="5" name="Рисунок 4" descr="9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71802" y="1303307"/>
            <a:ext cx="3429024" cy="5554693"/>
          </a:xfrm>
          <a:prstGeom prst="rect">
            <a:avLst/>
          </a:prstGeom>
        </p:spPr>
      </p:pic>
      <p:pic>
        <p:nvPicPr>
          <p:cNvPr id="6" name="Рисунок 5" descr="1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6597" y="1643025"/>
            <a:ext cx="3327403" cy="521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акция Новогодние окна 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1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5429288"/>
          </a:xfrm>
          <a:prstGeom prst="rect">
            <a:avLst/>
          </a:prstGeom>
        </p:spPr>
      </p:pic>
      <p:pic>
        <p:nvPicPr>
          <p:cNvPr id="5" name="Рисунок 4" descr="1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8926" y="1183310"/>
            <a:ext cx="3214710" cy="5674690"/>
          </a:xfrm>
          <a:prstGeom prst="rect">
            <a:avLst/>
          </a:prstGeom>
        </p:spPr>
      </p:pic>
      <p:pic>
        <p:nvPicPr>
          <p:cNvPr id="6" name="Рисунок 5" descr="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36" y="642918"/>
            <a:ext cx="3000364" cy="5454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4643438" cy="6643710"/>
          </a:xfrm>
          <a:prstGeom prst="rect">
            <a:avLst/>
          </a:prstGeom>
        </p:spPr>
      </p:pic>
      <p:pic>
        <p:nvPicPr>
          <p:cNvPr id="5" name="Рисунок 4" descr="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438" y="214290"/>
            <a:ext cx="4500562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6868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- </a:t>
            </a:r>
            <a:r>
              <a:rPr lang="ru-RU" sz="2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для творческого общения существует такая форма работы с семьей как выставки детско-родительских работ (темы выставок разнообразны:«Осень», «Подарки для любимой мамы», поделки из природного материала, «Край, в котором я живу», фото выставка «Моя семья», «Моя мама рукодельница» и т.д.). Эти выставки предоставляют родителям и детям организовать совместную деятельность. Родители отмечают, что в процессе совместной подготовки материалов к выставке взрослые и дети еще лучше узнают друг друга; в семье появляется еще одна возможность поговорить о ребенке, о его жизни в группе и дома;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 фотовыставка «Моя Семья»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4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5794"/>
            <a:ext cx="4500562" cy="6072206"/>
          </a:xfrm>
          <a:prstGeom prst="rect">
            <a:avLst/>
          </a:prstGeom>
        </p:spPr>
      </p:pic>
      <p:pic>
        <p:nvPicPr>
          <p:cNvPr id="5" name="Рисунок 4" descr="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00562" y="785794"/>
            <a:ext cx="4643438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0"/>
            <a:ext cx="70009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929058" cy="6072206"/>
          </a:xfrm>
          <a:prstGeom prst="rect">
            <a:avLst/>
          </a:prstGeom>
        </p:spPr>
      </p:pic>
      <p:pic>
        <p:nvPicPr>
          <p:cNvPr id="5" name="Рисунок 4" descr="7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857620" y="714356"/>
            <a:ext cx="5286380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9286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выставка  </a:t>
            </a:r>
            <a:b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Моя Мама- рукодельница</a:t>
            </a: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857232"/>
            <a:ext cx="7358114" cy="600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8686800" cy="3722695"/>
          </a:xfrm>
        </p:spPr>
        <p:txBody>
          <a:bodyPr/>
          <a:lstStyle/>
          <a:p>
            <a:pPr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Воспитательный процесс 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 это серьезный ежедневный труд, и для его успешной реализации необходимо стремление, настойчивость и, конечно, любовь к детям</a:t>
            </a:r>
            <a:r>
              <a:rPr lang="ru-RU" sz="2400" dirty="0" smtClean="0"/>
              <a:t>.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Семья и детский сад связаны общими задачами в воспитании ребенка. Поэтому, здесь важен не принцип параллельности, а принцип взаимопроникновения двух социальных институтов: семьи и детского сада.</a:t>
            </a:r>
          </a:p>
          <a:p>
            <a:pPr algn="ctr">
              <a:buNone/>
            </a:pP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конкурс рождественских фетровых миниатюр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11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4572000" cy="3643338"/>
          </a:xfrm>
          <a:prstGeom prst="rect">
            <a:avLst/>
          </a:prstGeom>
        </p:spPr>
      </p:pic>
      <p:pic>
        <p:nvPicPr>
          <p:cNvPr id="5" name="Содержимое 3" descr="13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72016" y="857213"/>
            <a:ext cx="3643339" cy="450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285728"/>
            <a:ext cx="7429552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 родители призываются к участию в методических мероприятиях: изготовление открыток к празднику, игрового материала,  и </a:t>
            </a:r>
            <a:r>
              <a:rPr lang="ru-RU" sz="2400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т.п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; </a:t>
            </a:r>
            <a:endParaRPr lang="ru-RU" sz="2400" b="1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Содержимое 3" descr="77DAm0zVCf--cbKkYrhM-kdYSFNEQJdaeklSk0nxfPYB4NjTUKFBpZAR4728QQvjGTJljp0jITjqWZ16TIj6mmLv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285860"/>
            <a:ext cx="5214974" cy="4500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5857892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изготовление открыток ко Дню пожилого человека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- работа по благоустройству ДОУ (оснащение предметно-развивающей среды, субботники по благоустройству участков группы);</a:t>
            </a:r>
          </a:p>
          <a:p>
            <a:endParaRPr lang="ru-RU" dirty="0"/>
          </a:p>
        </p:txBody>
      </p:sp>
      <p:pic>
        <p:nvPicPr>
          <p:cNvPr id="6" name="Содержимое 6" descr="oNCARon9jkVy1CPMUb0X85q_YjO1g-rlPNG5NXXRHeBFnKihlp7bLnM02HgAY1Mc8hoRwCfLUIHV6zRrJbrmEV4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142984"/>
            <a:ext cx="4000528" cy="4857784"/>
          </a:xfrm>
          <a:prstGeom prst="rect">
            <a:avLst/>
          </a:prstGeom>
        </p:spPr>
      </p:pic>
      <p:pic>
        <p:nvPicPr>
          <p:cNvPr id="7" name="Рисунок 6" descr="bzRy5a9VfnZyLV6xmqZn4YN-TzaT3uIJ6Kc3voEvOb2tmjBBB_q4E0ZLCCLh7mSpZIo2rJZ6aXFFQrJmdjMz3e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000108"/>
            <a:ext cx="4438663" cy="49292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5984" y="6072206"/>
            <a:ext cx="5572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Уголок экспериментирования </a:t>
            </a:r>
            <a:endParaRPr lang="ru-RU" sz="2400" dirty="0">
              <a:latin typeface="PT Astra Serif" pitchFamily="18" charset="-52"/>
              <a:ea typeface="PT Astra Serif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8786874" cy="5786478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1.jpg"/>
          <p:cNvPicPr/>
          <p:nvPr/>
        </p:nvPicPr>
        <p:blipFill>
          <a:blip r:embed="rId2" cstate="print"/>
          <a:srcRect l="4326" t="14712" r="4657"/>
          <a:stretch>
            <a:fillRect/>
          </a:stretch>
        </p:blipFill>
        <p:spPr>
          <a:xfrm>
            <a:off x="0" y="928670"/>
            <a:ext cx="4572000" cy="39290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0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Конкурс стенгазет по экспериментированию детей совместно с родителями в домашних условиях</a:t>
            </a:r>
            <a:endParaRPr lang="ru-RU" sz="2400" b="1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7" name="Содержимое 3" descr="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571744"/>
            <a:ext cx="4572000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 целях духовно-нравственного воспитания Родители и воспитанники группы «Ёлочка» приняли участие в акции «Птичья столовая»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33rlS9LjK0iqFFYqLK8yKJIi0Sgcdedpxr1lZCuej3pjcNts2qz0RfqOZ-Kc5IZJROQRDnDkm-Wb5qCvOfOF4vh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285860"/>
            <a:ext cx="7358113" cy="49610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Тематические досуги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в инновационных формах («Семейный клуб «Рождество»»; «Масленичная ярмарка»).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6" name="Содержимое 3" descr="1.jpg"/>
          <p:cNvPicPr>
            <a:picLocks noGrp="1"/>
          </p:cNvPicPr>
          <p:nvPr>
            <p:ph idx="1"/>
          </p:nvPr>
        </p:nvPicPr>
        <p:blipFill>
          <a:blip r:embed="rId2"/>
          <a:srcRect r="10938" b="1162"/>
          <a:stretch>
            <a:fillRect/>
          </a:stretch>
        </p:blipFill>
        <p:spPr>
          <a:xfrm>
            <a:off x="0" y="1285860"/>
            <a:ext cx="4620528" cy="4525962"/>
          </a:xfrm>
          <a:prstGeom prst="rect">
            <a:avLst/>
          </a:prstGeom>
        </p:spPr>
      </p:pic>
      <p:pic>
        <p:nvPicPr>
          <p:cNvPr id="9" name="Рисунок 8" descr="2.jpg"/>
          <p:cNvPicPr/>
          <p:nvPr/>
        </p:nvPicPr>
        <p:blipFill>
          <a:blip r:embed="rId3"/>
          <a:srcRect l="3175" t="18182"/>
          <a:stretch>
            <a:fillRect/>
          </a:stretch>
        </p:blipFill>
        <p:spPr>
          <a:xfrm>
            <a:off x="5143504" y="1285860"/>
            <a:ext cx="4000496" cy="44291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43174" y="5929330"/>
            <a:ext cx="4234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Семейный клуб «Рождество»</a:t>
            </a:r>
            <a:endParaRPr lang="ru-RU" sz="2400" dirty="0">
              <a:latin typeface="PT Astra Serif" pitchFamily="18" charset="-52"/>
              <a:ea typeface="PT Astra Serif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/>
          </p:cNvPicPr>
          <p:nvPr>
            <p:ph idx="1"/>
          </p:nvPr>
        </p:nvPicPr>
        <p:blipFill>
          <a:blip r:embed="rId2"/>
          <a:srcRect t="19048"/>
          <a:stretch>
            <a:fillRect/>
          </a:stretch>
        </p:blipFill>
        <p:spPr>
          <a:xfrm>
            <a:off x="304800" y="1839355"/>
            <a:ext cx="8686800" cy="3955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плановое заседание семейного клуба «Рождество», посвященное православному празднику Рождество Христово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928802"/>
            <a:ext cx="5048285" cy="3786214"/>
          </a:xfr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1643050"/>
            <a:ext cx="3429024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Масленичная ярмарка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ttps://sun9-west.userapi.com/sun9-6/s/v1/ig2/xmS84okhc5YQMmQAsbQsp3rdgBCYWr2TMkGaHoa3Rfp9H-dDORkTIYRO6mMqnc39Un2tpPazssAELS8ffNgKiZ-b.jpg?size=768x1024&amp;quality=95&amp;type=album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857232"/>
            <a:ext cx="450059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В работе с родителями выделяются следующие приоритетные задачи: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- Повышение педагогической культуры родителей, активизация и обогащение их педагогических знаний и умений.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- Изучение и обобщение лучшего опыта семейного воспитания.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- Приобщение родителей к участию в жизни детского сада через поиск и внедрение наиболее эффективных форм работы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"/>
            <a:ext cx="8686800" cy="4429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Совместное проведение досугов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, где родители выполняют роль участников праздников, а не зрителей («Что такое семья?», «Русские посиделки» и др.).</a:t>
            </a:r>
          </a:p>
          <a:p>
            <a:pPr>
              <a:buNone/>
            </a:pPr>
            <a:endParaRPr lang="ru-RU" sz="24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4" name="Рисунок 3" descr="https://sun9-east.userapi.com/sun9-43/s/v1/ig2/HgWVrtrPLR-XKTRyuEs-hed8M8tIINybMTlsM7qGv5cZR3wgtZg4AWXGq7NUpNx3nA4rqc4CYImZ95Z79fC6qpr0.jpg?size=576x1024&amp;quality=95&amp;type=alb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324326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sun9-west.userapi.com/sun9-15/s/v1/ig2/q_AszG2pR1Gd3rGy-ujHFg4DH1DbvpAMU9r34oy1lipsGKVu-ERA85WD_3kis3XswT7XMfRmkiBEGveWwOBMkuCi.jpg?size=576x1024&amp;quality=9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142984"/>
            <a:ext cx="2411032" cy="4572032"/>
          </a:xfrm>
          <a:prstGeom prst="rect">
            <a:avLst/>
          </a:prstGeom>
          <a:noFill/>
        </p:spPr>
      </p:pic>
      <p:pic>
        <p:nvPicPr>
          <p:cNvPr id="1028" name="Picture 4" descr="https://sun9-west.userapi.com/sun9-10/s/v1/ig2/qtOWrcaU7CiDy4BX-WPfkp3pRcu719SWeBf1Y__cDnrIeezSzgW4byyFR7H8Boe2HEeJ38_vN3tQRAsVzbAqos_g.jpg?size=576x1024&amp;quality=9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357298"/>
            <a:ext cx="3059103" cy="39290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57422" y="5929330"/>
            <a:ext cx="555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PT Astra Serif" pitchFamily="18" charset="-52"/>
                <a:ea typeface="PT Astra Serif" pitchFamily="18" charset="-52"/>
              </a:rPr>
              <a:t>«Многодетные </a:t>
            </a:r>
            <a:r>
              <a:rPr lang="ru-RU" sz="2400" b="1" dirty="0" err="1" smtClean="0">
                <a:latin typeface="PT Astra Serif" pitchFamily="18" charset="-52"/>
                <a:ea typeface="PT Astra Serif" pitchFamily="18" charset="-52"/>
              </a:rPr>
              <a:t>семьи-будущее</a:t>
            </a:r>
            <a:r>
              <a:rPr lang="ru-RU" sz="2400" b="1" dirty="0" smtClean="0">
                <a:latin typeface="PT Astra Serif" pitchFamily="18" charset="-52"/>
                <a:ea typeface="PT Astra Serif" pitchFamily="18" charset="-52"/>
              </a:rPr>
              <a:t> России»</a:t>
            </a:r>
            <a:endParaRPr lang="ru-RU" sz="2400" b="1" dirty="0">
              <a:latin typeface="PT Astra Serif" pitchFamily="18" charset="-52"/>
              <a:ea typeface="PT Astra Serif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</a:t>
            </a: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Игротека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в детском саду с приглашением родителей и других членов семьи. Игротека – это собрание игр, которые направлены на все виды деятельности в развитии ребенка. Цели игротеки: знакомство родителей с условиями, методами использования игр и игровых упражнений, направленных на развитие детей в домашних условиях.</a:t>
            </a:r>
          </a:p>
          <a:p>
            <a:pPr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Оздоровительные праздники</a:t>
            </a:r>
            <a:r>
              <a:rPr lang="ru-RU" sz="2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(например:«Папа, мама, я – дружная семья»).</a:t>
            </a:r>
            <a:endParaRPr lang="ru-RU" sz="26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</a:t>
            </a: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Технология «Семейный театр в детском саду»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, где родители на позиции участников совместной театральной деятельности с детьми (например: участие в  Фестивале семейных любительских театров в номинации «Лучшая афиша к спектаклю» и др.).</a:t>
            </a:r>
            <a:endParaRPr lang="ru-RU" sz="24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Фестиваль  </a:t>
            </a:r>
            <a:r>
              <a:rPr lang="ru-RU" sz="24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национальных семейных театров среди семей</a:t>
            </a:r>
          </a:p>
        </p:txBody>
      </p:sp>
      <p:pic>
        <p:nvPicPr>
          <p:cNvPr id="4" name="Содержимое 3" descr="9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141" y="785794"/>
            <a:ext cx="6453717" cy="5715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5000627" cy="6215106"/>
          </a:xfrm>
          <a:prstGeom prst="rect">
            <a:avLst/>
          </a:prstGeom>
        </p:spPr>
      </p:pic>
      <p:pic>
        <p:nvPicPr>
          <p:cNvPr id="5" name="Рисунок 4" descr="11.jpg"/>
          <p:cNvPicPr/>
          <p:nvPr/>
        </p:nvPicPr>
        <p:blipFill>
          <a:blip r:embed="rId3"/>
          <a:srcRect l="6897" b="6785"/>
          <a:stretch>
            <a:fillRect/>
          </a:stretch>
        </p:blipFill>
        <p:spPr>
          <a:xfrm>
            <a:off x="5000628" y="0"/>
            <a:ext cx="4286248" cy="631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535" cy="6643710"/>
          </a:xfrm>
          <a:prstGeom prst="rect">
            <a:avLst/>
          </a:prstGeom>
        </p:spPr>
      </p:pic>
      <p:pic>
        <p:nvPicPr>
          <p:cNvPr id="3" name="Содержимое 3" descr="13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44" y="0"/>
            <a:ext cx="44291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214290"/>
            <a:ext cx="7786742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Родительские собрания.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При организации родительских собраний использую такие приемы, которые активизируют внимание уставших родителей, способствуют более легкому запоминанию сути бесед, создают особый настрой на доброжелательный разговор. После небольшого вступления следует переход к дискуссии, в качестве примеров используются моменты из жизни группы, включаются практические задания, игры, музыкальное оформление.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54163"/>
            <a:ext cx="8563004" cy="43037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Собрания проводились в различных инновационных формах: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- творческие отчёты о реализации проектов;  («Здоровая семья, здоровый я!»)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- интеллектуальной игры «Здоровье наших детей»;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- использование метода мозгового штурма (на родительском собрании). 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Цель мозгового штурма – организация коллективной мыслительной деятельности по поиску нетрадиционных путей решения проблемы</a:t>
            </a:r>
            <a:r>
              <a:rPr lang="ru-RU" sz="2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64294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мастер –классы по </a:t>
            </a:r>
            <a:r>
              <a:rPr lang="ru-RU" sz="27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изготовлению игровых пособий и театрализованных игр из подручного </a:t>
            </a:r>
            <a:r>
              <a:rPr lang="ru-RU" sz="27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материала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6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214422"/>
            <a:ext cx="6215106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71480"/>
            <a:ext cx="8686800" cy="5508645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 Традиционные формы работы всем известны, это: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- фронтальные и индивидуальные опросы родителей, изучение проблем семей воспитанников;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- информационные стенды для ознакомления родителей с дошкольным учреждением, особенностями его работы, педагогами, другими специалистами, занимающимися воспитанием детей, информацией по обогащению знаний родителей об особенностях развития и воспитания детей дошкольного возраста;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</a:t>
            </a: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Открытые занятия для родителей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 Это способ познакомить родителей с условиями, содержанием, методами и приёмами воспитательно-образовательной работы, направленной на обучение и воспитание ребёнка. Родители с удовольствием приходят в группу, переживают и волнуются, реально видят возможности своего любимца, просят совета, как лучше организовать помощь ребёнку дома, знакомятся с новыми программами.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east.userapi.com/sun9-31/s/v1/ig2/esGN8N2AfatBdb4GE4YI7Nbto561s6Li7ctmlgjtnh4M15E0dM00g9Y_NxNUo6QcrOa4rYytKanGpevGZ4yMkJsh.jpg?size=1156x868&amp;quality=95&amp;type=album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57203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7.userapi.com/sun7-8/s/v1/ig2/6EFAb3JzGL5pkkMW8AY5u0UGgimPtKx3hs4mhi0girHBgvdnFr2_VgKBp-KJS2px71ExPOvWCHjJi_CQ3GxrFIqQ.jpg?size=868x1156&amp;quality=95&amp;type=albu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6465" y="357166"/>
            <a:ext cx="4327535" cy="574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786454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Преимущества данной педагогической концепции взаимодействия педагогов с родителями неоспоримы и многочисленны, поскольку это:</a:t>
            </a:r>
          </a:p>
          <a:p>
            <a:pPr algn="just">
              <a:buNone/>
            </a:pP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положительный эмоциональный настрой педагогов и родителей на совместную работу по воспитанию детей;</a:t>
            </a:r>
          </a:p>
          <a:p>
            <a:pPr algn="just">
              <a:buNone/>
            </a:pP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повышение уровня педагогической и правовой компетентности родителей,</a:t>
            </a:r>
          </a:p>
          <a:p>
            <a:pPr algn="just">
              <a:buNone/>
            </a:pP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рост родительской активности,</a:t>
            </a:r>
          </a:p>
          <a:p>
            <a:pPr algn="just">
              <a:buNone/>
            </a:pP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родители становятся не только первыми помощниками, но и активными участниками образовательного и воспитательного процесса;</a:t>
            </a:r>
          </a:p>
          <a:p>
            <a:pPr algn="just">
              <a:buNone/>
            </a:pP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установление тесного контакта с каждой семьей;</a:t>
            </a:r>
          </a:p>
          <a:p>
            <a:pPr algn="just">
              <a:buNone/>
            </a:pPr>
            <a:r>
              <a:rPr lang="ru-RU" sz="4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учёт индивидуальности ребёнка. Я постоянно поддерживаю контакт с семьёй, знаю особенности, привычки своего воспитанника и учитываю их при работе, что, в свою очередь, ведёт к повышению эффективности педагогического процесса;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686800" cy="4357718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возможность родителям выбирать и формировать то направление в развитии и воспитании ребёнка, которое они считают нужным. Таким образом, родители берут на себя ответственность за воспитание ребёнка;</a:t>
            </a:r>
          </a:p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согласование воспитательного воздействия на ребенка,</a:t>
            </a:r>
          </a:p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обобщение положительного опыта семейного воспитания;</a:t>
            </a:r>
          </a:p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укрепление внутрисемейных связей;</a:t>
            </a:r>
          </a:p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возможность реализации единой программы воспитания и развития ребёнка в ДОУ и семье;</a:t>
            </a:r>
          </a:p>
          <a:p>
            <a:pPr algn="just">
              <a:buNone/>
            </a:pPr>
            <a:r>
              <a:rPr lang="ru-RU" sz="38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- возможность учёта типа семьи и стиля семейных отношений. Я, определив тип семьи воспитанника, могу найти правильный подход для взаимодействия и успешно осуществлять работу с родителями.</a:t>
            </a:r>
          </a:p>
          <a:p>
            <a:r>
              <a:rPr lang="ru-RU" sz="3800" dirty="0" smtClean="0"/>
              <a:t> </a:t>
            </a:r>
            <a:endParaRPr lang="ru-R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44647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Таким образом, ни одна, даже самая лучшая, педагогическая система не может быть в полной мере эффективной, если в ней нет места семье! Ребёнок не может существовать вне семейной системы. Если дошкольное учреждение и семья закрыты друг для друга, ребёнок оказывается между двух не сообщающихся систем. Во избежание этого необходимо, чтобы эти две системы стали открытыми друг для друга, для взаимодействия. Главными в них должна стать атмосфера добра, доверия и взаимопонимания</a:t>
            </a:r>
            <a:r>
              <a:rPr lang="ru-RU" sz="26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стенды с важной информации   для родителей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00109"/>
            <a:ext cx="8286808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 информационные буклеты;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Содержимое 3" descr="6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2857519" cy="4000528"/>
          </a:xfrm>
          <a:prstGeom prst="rect">
            <a:avLst/>
          </a:prstGeom>
        </p:spPr>
      </p:pic>
      <p:pic>
        <p:nvPicPr>
          <p:cNvPr id="5" name="Рисунок 4" descr="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1095" y="714356"/>
            <a:ext cx="3082905" cy="4143404"/>
          </a:xfrm>
          <a:prstGeom prst="rect">
            <a:avLst/>
          </a:prstGeom>
        </p:spPr>
      </p:pic>
      <p:pic>
        <p:nvPicPr>
          <p:cNvPr id="6" name="Содержимое 3" descr="8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1857340"/>
            <a:ext cx="4143404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Анкета о </a:t>
            </a:r>
            <a:r>
              <a:rPr lang="ru-RU" sz="24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повышении ответственности за </a:t>
            </a:r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безопасность</a:t>
            </a:r>
            <a:endParaRPr lang="ru-RU" sz="2400" b="1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pic>
        <p:nvPicPr>
          <p:cNvPr id="4" name="Содержимое 3" descr="1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4572000" cy="5072098"/>
          </a:xfrm>
          <a:prstGeom prst="rect">
            <a:avLst/>
          </a:prstGeom>
        </p:spPr>
      </p:pic>
      <p:pic>
        <p:nvPicPr>
          <p:cNvPr id="5" name="Рисунок 4" descr="1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4876" y="1485231"/>
            <a:ext cx="4429124" cy="5158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- </a:t>
            </a: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тематические консультации групповые, подгруппами (например, для родителей детей левшей), индивидуальные;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       - вовлечение в конкурсы уровня детского сада,  всероссийского, международного уровня (например:«Чудеса с обычной грядки»,  «Новогодние окна», «Я с папой на рыбалке», «Готовим вместе с папой для мамы», «Фестиваль семейных театров» и др.);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144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фотовыставка </a:t>
            </a:r>
            <a:r>
              <a:rPr lang="ru-RU" sz="24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"Чудеса с обычной грядки"</a:t>
            </a:r>
          </a:p>
        </p:txBody>
      </p:sp>
      <p:pic>
        <p:nvPicPr>
          <p:cNvPr id="4" name="Содержимое 3" descr="1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3399426" cy="4525963"/>
          </a:xfrm>
          <a:prstGeom prst="rect">
            <a:avLst/>
          </a:prstGeom>
        </p:spPr>
      </p:pic>
      <p:pic>
        <p:nvPicPr>
          <p:cNvPr id="5" name="Рисунок 4" descr="1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00364" y="2000240"/>
            <a:ext cx="3071834" cy="4857760"/>
          </a:xfrm>
          <a:prstGeom prst="rect">
            <a:avLst/>
          </a:prstGeom>
        </p:spPr>
      </p:pic>
      <p:pic>
        <p:nvPicPr>
          <p:cNvPr id="6" name="Рисунок 5" descr="1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2198" y="1285860"/>
            <a:ext cx="3071802" cy="480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323</TotalTime>
  <Words>1006</Words>
  <Application>Microsoft Office PowerPoint</Application>
  <PresentationFormat>Экран (4:3)</PresentationFormat>
  <Paragraphs>69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Трек</vt:lpstr>
      <vt:lpstr>«Практические методы и приемы активизации родителей»</vt:lpstr>
      <vt:lpstr>Слайд 2</vt:lpstr>
      <vt:lpstr>Слайд 3</vt:lpstr>
      <vt:lpstr>Слайд 4</vt:lpstr>
      <vt:lpstr>стенды с важной информации   для родителей</vt:lpstr>
      <vt:lpstr>Слайд 6</vt:lpstr>
      <vt:lpstr>Анкета о повышении ответственности за безопасность</vt:lpstr>
      <vt:lpstr>Слайд 8</vt:lpstr>
      <vt:lpstr>фотовыставка "Чудеса с обычной грядки"</vt:lpstr>
      <vt:lpstr>Слайд 10</vt:lpstr>
      <vt:lpstr>фотовыставка  "Я с папой на рыбалке"</vt:lpstr>
      <vt:lpstr>фотовыставка"Готовим вместе с папой для мамы"</vt:lpstr>
      <vt:lpstr>акция Новогодние окна </vt:lpstr>
      <vt:lpstr>Слайд 14</vt:lpstr>
      <vt:lpstr>Слайд 15</vt:lpstr>
      <vt:lpstr>в фотовыставка «Моя Семья»</vt:lpstr>
      <vt:lpstr>Слайд 17</vt:lpstr>
      <vt:lpstr>Слайд 18</vt:lpstr>
      <vt:lpstr>выставка   «Моя Мама- рукодельница»</vt:lpstr>
      <vt:lpstr>конкурс рождественских фетровых миниатюр</vt:lpstr>
      <vt:lpstr>Слайд 21</vt:lpstr>
      <vt:lpstr>Слайд 22</vt:lpstr>
      <vt:lpstr>Слайд 23</vt:lpstr>
      <vt:lpstr> </vt:lpstr>
      <vt:lpstr>В целях духовно-нравственного воспитания Родители и воспитанники группы «Ёлочка» приняли участие в акции «Птичья столовая»</vt:lpstr>
      <vt:lpstr>Тематические досуги в инновационных формах («Семейный клуб «Рождество»»; «Масленичная ярмарка»).</vt:lpstr>
      <vt:lpstr>Слайд 27</vt:lpstr>
      <vt:lpstr>плановое заседание семейного клуба «Рождество», посвященное православному празднику Рождество Христово. </vt:lpstr>
      <vt:lpstr>Масленичная ярмарка</vt:lpstr>
      <vt:lpstr>Слайд 30</vt:lpstr>
      <vt:lpstr>Слайд 31</vt:lpstr>
      <vt:lpstr>Слайд 32</vt:lpstr>
      <vt:lpstr>Фестиваль  национальных семейных театров среди семей</vt:lpstr>
      <vt:lpstr>Слайд 34</vt:lpstr>
      <vt:lpstr>Слайд 35</vt:lpstr>
      <vt:lpstr>Слайд 36</vt:lpstr>
      <vt:lpstr>Слайд 37</vt:lpstr>
      <vt:lpstr>Слайд 38</vt:lpstr>
      <vt:lpstr>мастер –классы по изготовлению игровых пособий и театрализованных игр из подручного материала 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«Практические методы и приемы активизации родителей»</dc:title>
  <dc:creator>User</dc:creator>
  <cp:lastModifiedBy>User</cp:lastModifiedBy>
  <cp:revision>37</cp:revision>
  <dcterms:created xsi:type="dcterms:W3CDTF">2023-01-11T10:24:48Z</dcterms:created>
  <dcterms:modified xsi:type="dcterms:W3CDTF">2023-03-06T14:54:48Z</dcterms:modified>
</cp:coreProperties>
</file>