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89" r:id="rId10"/>
    <p:sldId id="265" r:id="rId11"/>
    <p:sldId id="266" r:id="rId12"/>
    <p:sldId id="270" r:id="rId13"/>
    <p:sldId id="271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  <p:sldId id="281" r:id="rId25"/>
    <p:sldId id="282" r:id="rId26"/>
    <p:sldId id="283" r:id="rId27"/>
    <p:sldId id="284" r:id="rId28"/>
    <p:sldId id="288" r:id="rId29"/>
    <p:sldId id="285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1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99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8155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56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78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10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52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1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8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0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5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1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9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6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3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8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25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109210"/>
            <a:ext cx="8791575" cy="640223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935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" y="283336"/>
            <a:ext cx="8336924" cy="625269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551246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37" y="441101"/>
            <a:ext cx="7967729" cy="597579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670957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366" y="451092"/>
            <a:ext cx="6431364" cy="617854"/>
          </a:xfrm>
          <a:solidFill>
            <a:schemeClr val="accent2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Соль нужна для лечения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1" y="1778835"/>
            <a:ext cx="3823509" cy="268613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10" y="3720772"/>
            <a:ext cx="4318749" cy="268613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0539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648" y="321973"/>
            <a:ext cx="7564704" cy="1210283"/>
          </a:xfrm>
          <a:solidFill>
            <a:schemeClr val="accent2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Солью посыпают дороги</a:t>
            </a:r>
            <a:b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во время гололеда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2" y="1841796"/>
            <a:ext cx="8066981" cy="469423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462532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>
                <a:solidFill>
                  <a:schemeClr val="bg1"/>
                </a:solidFill>
                <a:latin typeface="Arial Black" panose="020B0A04020102020204" pitchFamily="34" charset="0"/>
              </a:rPr>
              <a:t>Соль – лизунец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, необходимая для правильного пищеварения животных.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1" y="2110927"/>
            <a:ext cx="3127571" cy="208504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098" name="Picture 2" descr="Коза лижа соль лижет блок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909" y="2107639"/>
            <a:ext cx="3137437" cy="209162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smolnews.ru/img/2f2b7fec25cad0cb9a671a1ad7e027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61" y="4408725"/>
            <a:ext cx="3418778" cy="234926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004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15" y="1434905"/>
            <a:ext cx="8780485" cy="5557530"/>
          </a:xfrm>
          <a:noFill/>
          <a:ln w="38100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Правила поведения в лаборатории. </a:t>
            </a:r>
            <a:br>
              <a:rPr lang="ru-RU" sz="3200" dirty="0">
                <a:solidFill>
                  <a:schemeClr val="bg1"/>
                </a:solidFill>
              </a:rPr>
            </a:b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i="1" dirty="0"/>
              <a:t>Что можно делать в лаборатории, а что нельзя! </a:t>
            </a:r>
            <a:br>
              <a:rPr lang="ru-RU" sz="3200" i="1" dirty="0">
                <a:solidFill>
                  <a:schemeClr val="bg1"/>
                </a:solidFill>
              </a:rPr>
            </a:br>
            <a:br>
              <a:rPr lang="ru-RU" sz="3200" i="1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Нельзя!                                    Можно!</a:t>
            </a:r>
            <a:b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ru-RU" sz="3200" dirty="0"/>
              <a:t>кричать                               помогать друг другу</a:t>
            </a:r>
            <a:br>
              <a:rPr lang="ru-RU" sz="3200" dirty="0"/>
            </a:br>
            <a:r>
              <a:rPr lang="ru-RU" sz="3200" dirty="0"/>
              <a:t>баловаться                        Внимательно слушать  </a:t>
            </a:r>
            <a:br>
              <a:rPr lang="ru-RU" sz="3200" dirty="0"/>
            </a:br>
            <a:r>
              <a:rPr lang="ru-RU" sz="3200" dirty="0"/>
              <a:t>болтать                                 задавать вопросы </a:t>
            </a:r>
            <a:br>
              <a:rPr lang="ru-RU" sz="3200" dirty="0"/>
            </a:br>
            <a:br>
              <a:rPr lang="ru-RU" sz="3200" dirty="0"/>
            </a:br>
            <a:r>
              <a:rPr lang="ru-RU" sz="3200" b="1" i="1" u="sng" dirty="0"/>
              <a:t>! Пробовать, нюхать, трогать!</a:t>
            </a:r>
            <a:r>
              <a:rPr lang="ru-RU" sz="3200" b="1" i="1" dirty="0"/>
              <a:t> </a:t>
            </a:r>
            <a:br>
              <a:rPr lang="ru-RU" sz="3200" b="1" i="1" dirty="0"/>
            </a:br>
            <a:r>
              <a:rPr lang="ru-RU" sz="3200" dirty="0"/>
              <a:t>Не все вещества во время эксперимента можно трогать, нюхать и пробовать!</a:t>
            </a:r>
            <a:br>
              <a:rPr lang="ru-RU" sz="3200" dirty="0"/>
            </a:br>
            <a:r>
              <a:rPr lang="ru-RU" sz="3200" dirty="0"/>
              <a:t>В нашем эксперименте это делать будет необходимо! </a:t>
            </a:r>
            <a:br>
              <a:rPr lang="ru-RU" sz="3200" dirty="0"/>
            </a:br>
            <a:r>
              <a:rPr lang="ru-RU" sz="3200" dirty="0"/>
              <a:t> </a:t>
            </a:r>
            <a:br>
              <a:rPr lang="ru-RU" sz="3200" dirty="0"/>
            </a:b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57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710" y="277248"/>
            <a:ext cx="7930724" cy="1113671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u="sng" dirty="0">
                <a:solidFill>
                  <a:schemeClr val="bg1"/>
                </a:solidFill>
                <a:latin typeface="Arial Black" panose="020B0A04020102020204" pitchFamily="34" charset="0"/>
              </a:rPr>
              <a:t>ОПЫТ №1 «Внешний вид соли»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710" y="2346079"/>
            <a:ext cx="9905999" cy="4511921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Какой цвет имеет соль?</a:t>
            </a:r>
          </a:p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Соль прозрачная или нет?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i="1" u="sng" dirty="0">
                <a:latin typeface="Arial Black" panose="020B0A04020102020204" pitchFamily="34" charset="0"/>
              </a:rPr>
              <a:t>Вывод: соль белого цвета , непрозрачная.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593" y="1712893"/>
            <a:ext cx="3549546" cy="266216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83557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43" y="468943"/>
            <a:ext cx="8973913" cy="1113671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u="sng" dirty="0">
                <a:solidFill>
                  <a:schemeClr val="bg1"/>
                </a:solidFill>
                <a:latin typeface="Arial Black" panose="020B0A04020102020204" pitchFamily="34" charset="0"/>
              </a:rPr>
              <a:t>ОПЫТ №2 «соль сыпучая и хрустит»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712" y="1550996"/>
            <a:ext cx="9214145" cy="4719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Если взять щепотку соли, а затем разжать пальчики, что произойдет с солью?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78" y="3418416"/>
            <a:ext cx="5129643" cy="308079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85903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93" y="257925"/>
            <a:ext cx="8973913" cy="855747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u="sng" dirty="0">
                <a:solidFill>
                  <a:schemeClr val="bg1"/>
                </a:solidFill>
                <a:latin typeface="Arial Black" panose="020B0A04020102020204" pitchFamily="34" charset="0"/>
              </a:rPr>
              <a:t>ОПЫТ №2 «соль сыпучая и хрустит»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1364567"/>
            <a:ext cx="8074856" cy="5050302"/>
          </a:xfrm>
        </p:spPr>
        <p:txBody>
          <a:bodyPr>
            <a:normAutofit fontScale="85000" lnSpcReduction="20000"/>
          </a:bodyPr>
          <a:lstStyle/>
          <a:p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Если надавить ложкой на соль,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что будет происходить с солью?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Слышится хруст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Соль состоит из кристаллов</a:t>
            </a: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600" i="1" u="sng" dirty="0">
                <a:latin typeface="Arial Black" panose="020B0A04020102020204" pitchFamily="34" charset="0"/>
              </a:rPr>
              <a:t>Вывод: соль сыпучая  и хрустит. Она, как и снег, состоит из кристаллов.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50870"/>
            <a:ext cx="3988948" cy="265265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879453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93" y="257925"/>
            <a:ext cx="8973913" cy="855747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u="sng" dirty="0">
                <a:solidFill>
                  <a:schemeClr val="bg1"/>
                </a:solidFill>
                <a:latin typeface="Arial Black" panose="020B0A04020102020204" pitchFamily="34" charset="0"/>
              </a:rPr>
              <a:t>ОПЫТ №3 «Есть ли у соли запах и вкус»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287" y="1913206"/>
            <a:ext cx="10046367" cy="466789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Имеет ли соль запах?</a:t>
            </a:r>
          </a:p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Имеет ли соль вкус?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</a:p>
          <a:p>
            <a:pPr marL="0" indent="0">
              <a:buNone/>
            </a:pPr>
            <a:endParaRPr lang="ru-RU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600" i="1" u="sng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600" i="1" u="sng" dirty="0">
                <a:latin typeface="Arial Black" panose="020B0A04020102020204" pitchFamily="34" charset="0"/>
              </a:rPr>
              <a:t>Вывод: У СОЛИ ЕСТЬ ВКУС, НО НЕТ ЗАПАХА.</a:t>
            </a:r>
          </a:p>
        </p:txBody>
      </p:sp>
      <p:pic>
        <p:nvPicPr>
          <p:cNvPr id="5122" name="Picture 2" descr="https://dentoland.com/wp-content/uploads/2020/02/sa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42" y="3902589"/>
            <a:ext cx="2419431" cy="1611946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63" y="1622658"/>
            <a:ext cx="2152195" cy="210857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6817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59" y="112062"/>
            <a:ext cx="8667481" cy="6495536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21448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192"/>
            <a:ext cx="8973913" cy="855747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u="sng" dirty="0">
                <a:solidFill>
                  <a:schemeClr val="bg1"/>
                </a:solidFill>
                <a:latin typeface="Arial Black" panose="020B0A04020102020204" pitchFamily="34" charset="0"/>
              </a:rPr>
              <a:t>ОПЫТ №4 «Соль растапливает лед»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02783" y="1400653"/>
            <a:ext cx="11011437" cy="5180451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</a:p>
          <a:p>
            <a:pPr marL="0" indent="0">
              <a:buNone/>
            </a:pPr>
            <a:endParaRPr lang="ru-RU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600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600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600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600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1" y="1018000"/>
            <a:ext cx="7725717" cy="578674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7419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516" y="450575"/>
            <a:ext cx="7275442" cy="1060175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Малоподвижная игра </a:t>
            </a:r>
            <a:b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«Солят – не солят»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212" y="1745211"/>
            <a:ext cx="8791575" cy="4439477"/>
          </a:xfrm>
        </p:spPr>
        <p:txBody>
          <a:bodyPr numCol="2"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Варенье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Борщ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Мармелад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Картошка вареная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Мороженое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Чай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Котлеты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Шоколад</a:t>
            </a:r>
          </a:p>
          <a:p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Кисель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Торт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Макароны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Компот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Рис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Рыба жареная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Сгущённое молоко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Винегрет</a:t>
            </a:r>
          </a:p>
          <a:p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12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93" y="257925"/>
            <a:ext cx="8973913" cy="855747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u="sng" dirty="0">
                <a:solidFill>
                  <a:schemeClr val="bg1"/>
                </a:solidFill>
                <a:latin typeface="Arial Black" panose="020B0A04020102020204" pitchFamily="34" charset="0"/>
              </a:rPr>
              <a:t>ОПЫТ №4 «Соль растапливает лед»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614" y="2391508"/>
            <a:ext cx="9886040" cy="4189596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</a:p>
          <a:p>
            <a:pPr marL="0" indent="0">
              <a:buNone/>
            </a:pPr>
            <a:r>
              <a:rPr lang="ru-RU" i="1" u="sng" dirty="0">
                <a:solidFill>
                  <a:schemeClr val="bg1"/>
                </a:solidFill>
                <a:latin typeface="Arial Black" panose="020B0A04020102020204" pitchFamily="34" charset="0"/>
              </a:rPr>
              <a:t>Что произошло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</a:t>
            </a:r>
            <a:r>
              <a:rPr lang="ru-RU" i="1" u="sng" dirty="0">
                <a:solidFill>
                  <a:schemeClr val="bg1"/>
                </a:solidFill>
                <a:latin typeface="Arial Black" panose="020B0A04020102020204" pitchFamily="34" charset="0"/>
              </a:rPr>
              <a:t>со льдом?</a:t>
            </a:r>
          </a:p>
          <a:p>
            <a:pPr marL="0" indent="0">
              <a:buNone/>
            </a:pPr>
            <a:endParaRPr lang="ru-RU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600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600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600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600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614" y="5449294"/>
            <a:ext cx="8820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>
                <a:latin typeface="Arial Black" panose="020B0A04020102020204" pitchFamily="34" charset="0"/>
              </a:rPr>
              <a:t>Вывод: соль помогает льду таять быстрее.</a:t>
            </a:r>
          </a:p>
          <a:p>
            <a:r>
              <a:rPr lang="ru-RU" sz="2400" i="1" u="sng" dirty="0">
                <a:latin typeface="Arial Black" panose="020B0A04020102020204" pitchFamily="34" charset="0"/>
              </a:rPr>
              <a:t>Вот для чего зимой посыпают  дорожки солью.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54" y="2561303"/>
            <a:ext cx="3683198" cy="228300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12290" name="Picture 2" descr="https://st2.depositphotos.com/1241729/7018/i/950/depositphotos_70187447-stock-photo-melting-ice-roc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95" y="1240764"/>
            <a:ext cx="3452232" cy="2301488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74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93" y="257925"/>
            <a:ext cx="8973913" cy="855747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u="sng" dirty="0">
                <a:solidFill>
                  <a:schemeClr val="bg1"/>
                </a:solidFill>
                <a:latin typeface="Arial Black" panose="020B0A04020102020204" pitchFamily="34" charset="0"/>
              </a:rPr>
              <a:t>ОПЫТ №5 «Соль растворяется в воде»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1235749"/>
            <a:ext cx="10025774" cy="5058374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Arial Black" panose="020B0A04020102020204" pitchFamily="34" charset="0"/>
              </a:rPr>
              <a:t>Пробуем воду.</a:t>
            </a:r>
          </a:p>
          <a:p>
            <a:r>
              <a:rPr lang="ru-RU" i="1" dirty="0">
                <a:solidFill>
                  <a:schemeClr val="bg1"/>
                </a:solidFill>
                <a:latin typeface="Arial Black" panose="020B0A04020102020204" pitchFamily="34" charset="0"/>
              </a:rPr>
              <a:t>Добавляем одну ложку соли 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  <a:latin typeface="Arial Black" panose="020B0A04020102020204" pitchFamily="34" charset="0"/>
              </a:rPr>
              <a:t>в стакан с водой и размешиваем.</a:t>
            </a:r>
          </a:p>
          <a:p>
            <a:r>
              <a:rPr lang="ru-RU" i="1" dirty="0">
                <a:solidFill>
                  <a:schemeClr val="bg1"/>
                </a:solidFill>
                <a:latin typeface="Arial Black" panose="020B0A04020102020204" pitchFamily="34" charset="0"/>
              </a:rPr>
              <a:t>Пробуем воду  на вкус.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  <a:latin typeface="Arial Black" panose="020B0A04020102020204" pitchFamily="34" charset="0"/>
              </a:rPr>
              <a:t>Какой стала вода? 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  <a:latin typeface="Arial Black" panose="020B0A04020102020204" pitchFamily="34" charset="0"/>
              </a:rPr>
              <a:t>А какой была изначально?</a:t>
            </a:r>
          </a:p>
          <a:p>
            <a:pPr marL="0" indent="0">
              <a:buNone/>
            </a:pPr>
            <a:endParaRPr lang="ru-RU" sz="2600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600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600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600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293" y="5595598"/>
            <a:ext cx="91826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>
                <a:latin typeface="Arial Black" panose="020B0A04020102020204" pitchFamily="34" charset="0"/>
              </a:rPr>
              <a:t>Вывод: соль растворяется в воде, </a:t>
            </a:r>
          </a:p>
          <a:p>
            <a:r>
              <a:rPr lang="ru-RU" sz="2800" i="1" u="sng" dirty="0">
                <a:latin typeface="Arial Black" panose="020B0A04020102020204" pitchFamily="34" charset="0"/>
              </a:rPr>
              <a:t>делает  воду соленой.</a:t>
            </a:r>
          </a:p>
        </p:txBody>
      </p:sp>
      <p:pic>
        <p:nvPicPr>
          <p:cNvPr id="14338" name="Picture 2" descr="https://pbs.twimg.com/media/EEUTuufUYAE0M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00" y="2885180"/>
            <a:ext cx="3355656" cy="2454836"/>
          </a:xfrm>
          <a:prstGeom prst="rect">
            <a:avLst/>
          </a:prstGeom>
          <a:noFill/>
          <a:ln w="38100">
            <a:solidFill>
              <a:srgbClr val="09244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262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93" y="257925"/>
            <a:ext cx="8973913" cy="855747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u="sng" dirty="0">
                <a:solidFill>
                  <a:schemeClr val="bg1"/>
                </a:solidFill>
                <a:latin typeface="Arial Black" panose="020B0A04020102020204" pitchFamily="34" charset="0"/>
              </a:rPr>
              <a:t>ОПЫТ №6 «соленая вода помогает предметам держаться на поверхности»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380" y="1223889"/>
            <a:ext cx="8969620" cy="50702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Чтобы проверить эту гипотезу, нам понадобится 2 банки с водой и две картофелины средних размеров.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В одну из банок добавляем 7 ложек соли, перемешиваем.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Далее погружаем картофель в банки. </a:t>
            </a:r>
          </a:p>
        </p:txBody>
      </p:sp>
      <p:pic>
        <p:nvPicPr>
          <p:cNvPr id="15366" name="Picture 6" descr="https://cdn.vashurok.ru/ckeditor_assets/pictures/19135/content_potato_in_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35" y="3647343"/>
            <a:ext cx="5815929" cy="295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1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93" y="257925"/>
            <a:ext cx="8973913" cy="855747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u="sng" dirty="0">
                <a:solidFill>
                  <a:schemeClr val="bg1"/>
                </a:solidFill>
                <a:latin typeface="Arial Black" panose="020B0A04020102020204" pitchFamily="34" charset="0"/>
              </a:rPr>
              <a:t>ОПЫТ №6 «соленая вода помогает предметам держаться на поверхности»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02783" y="1113672"/>
            <a:ext cx="11011437" cy="51804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600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600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600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600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2" name="Picture 2" descr="https://i.pinimg.com/originals/73/e4/d2/73e4d2fa9f8e088992b3954c0ee37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06" y="3148134"/>
            <a:ext cx="3882181" cy="2688411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56" y="5738359"/>
            <a:ext cx="9390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>
                <a:latin typeface="Arial Black" panose="020B0A04020102020204" pitchFamily="34" charset="0"/>
              </a:rPr>
              <a:t>Вывод: </a:t>
            </a:r>
            <a:r>
              <a:rPr lang="ru-RU" sz="2400" u="sng" dirty="0">
                <a:latin typeface="Arial Black" panose="020B0A04020102020204" pitchFamily="34" charset="0"/>
              </a:rPr>
              <a:t>соленая вода помогает предметам держаться на поверхности</a:t>
            </a:r>
            <a:r>
              <a:rPr lang="ru-RU" sz="2400" i="1" u="sng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3957" y="1469116"/>
            <a:ext cx="6371739" cy="223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u="sng" dirty="0">
                <a:solidFill>
                  <a:schemeClr val="bg1"/>
                </a:solidFill>
                <a:latin typeface="Arial Black" panose="020B0A04020102020204" pitchFamily="34" charset="0"/>
              </a:rPr>
              <a:t>Что произошло?</a:t>
            </a:r>
          </a:p>
          <a:p>
            <a:pPr>
              <a:lnSpc>
                <a:spcPct val="150000"/>
              </a:lnSpc>
            </a:pPr>
            <a:r>
              <a:rPr lang="ru-RU" sz="2400" u="sng" dirty="0">
                <a:solidFill>
                  <a:schemeClr val="bg1"/>
                </a:solidFill>
                <a:latin typeface="Arial Black" panose="020B0A04020102020204" pitchFamily="34" charset="0"/>
              </a:rPr>
              <a:t>Может картофелина волшебная?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Меняем картофель местами. </a:t>
            </a:r>
          </a:p>
          <a:p>
            <a:pPr>
              <a:lnSpc>
                <a:spcPct val="150000"/>
              </a:lnSpc>
            </a:pPr>
            <a:r>
              <a:rPr lang="ru-RU" sz="2400" u="sng" dirty="0">
                <a:solidFill>
                  <a:schemeClr val="bg1"/>
                </a:solidFill>
                <a:latin typeface="Arial Black" panose="020B0A04020102020204" pitchFamily="34" charset="0"/>
              </a:rPr>
              <a:t>Почему так происходит?</a:t>
            </a:r>
            <a:endParaRPr lang="ru-RU" sz="32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36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774" y="68863"/>
            <a:ext cx="8314008" cy="1695038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В морской воде плавать легче, чем в речной. Морская вода держит нас на плаву.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02783" y="1113672"/>
            <a:ext cx="11011437" cy="51804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600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600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600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600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https://shepherdexpress.com/downloads/26196/download/summerguide_swimming.jpg.jpe?cb=64c3ca535d9f20df798a66bad0a14a99&amp;w=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31" y="1797960"/>
            <a:ext cx="3947287" cy="264029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t2.depositphotos.com/1262258/5919/i/950/depositphotos_59195423-stock-photo-boy-floating-on-the-d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61" y="1803594"/>
            <a:ext cx="3951993" cy="2634663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m0-tub-ru.yandex.net/i?id=398140d1e08b762869dc9894675698a8-l&amp;ref=rim&amp;n=13&amp;w=1300&amp;h=9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34" y="4226554"/>
            <a:ext cx="3947288" cy="2905811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68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3687" y="335022"/>
            <a:ext cx="2781836" cy="579203"/>
          </a:xfr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Загадки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923" y="1266092"/>
            <a:ext cx="8669198" cy="4967284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600" dirty="0">
                <a:latin typeface="Arial Black" panose="020B0A04020102020204" pitchFamily="34" charset="0"/>
              </a:rPr>
              <a:t>Утром рано я проснусь,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600" dirty="0">
                <a:latin typeface="Arial Black" panose="020B0A04020102020204" pitchFamily="34" charset="0"/>
              </a:rPr>
              <a:t>Посмотрю и засмеюсь.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600" dirty="0">
                <a:latin typeface="Arial Black" panose="020B0A04020102020204" pitchFamily="34" charset="0"/>
              </a:rPr>
              <a:t>Ведь в мое оконце,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600" dirty="0">
                <a:latin typeface="Arial Black" panose="020B0A04020102020204" pitchFamily="34" charset="0"/>
              </a:rPr>
              <a:t>Ярко светит…</a:t>
            </a:r>
          </a:p>
          <a:p>
            <a:pPr marL="0" indent="0">
              <a:buNone/>
            </a:pPr>
            <a:endParaRPr lang="ru-RU" sz="2600" i="1" u="sng" dirty="0">
              <a:latin typeface="Arial Black" panose="020B0A040201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dirty="0">
                <a:latin typeface="Arial Black" panose="020B0A04020102020204" pitchFamily="34" charset="0"/>
              </a:rPr>
              <a:t>Мы его слепили ловко.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Глазки есть и нос-морковка.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Чуть тепло — заплачет вмиг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И растает…</a:t>
            </a:r>
            <a:endParaRPr lang="ru-RU" sz="26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6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600" dirty="0">
              <a:latin typeface="Arial Black" panose="020B0A040201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600" dirty="0">
                <a:latin typeface="Arial Black" panose="020B0A04020102020204" pitchFamily="34" charset="0"/>
              </a:rPr>
              <a:t>Что же это за девица: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600" dirty="0">
                <a:latin typeface="Arial Black" panose="020B0A04020102020204" pitchFamily="34" charset="0"/>
              </a:rPr>
              <a:t>Не швея не мастерица,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600" dirty="0">
                <a:latin typeface="Arial Black" panose="020B0A04020102020204" pitchFamily="34" charset="0"/>
              </a:rPr>
              <a:t>Ничего сама не шьет,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600" dirty="0">
                <a:latin typeface="Arial Black" panose="020B0A04020102020204" pitchFamily="34" charset="0"/>
              </a:rPr>
              <a:t>А в иголках круглый год.</a:t>
            </a:r>
            <a:endParaRPr lang="ru-RU" sz="2600" i="1" u="sng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600" i="1" u="sng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600" dirty="0">
                <a:latin typeface="Arial Black" panose="020B0A04020102020204" pitchFamily="34" charset="0"/>
              </a:rPr>
              <a:t>Покружилась звездочка</a:t>
            </a:r>
          </a:p>
          <a:p>
            <a:pPr marL="0" indent="0">
              <a:buNone/>
            </a:pPr>
            <a:r>
              <a:rPr lang="ru-RU" sz="2600" dirty="0">
                <a:latin typeface="Arial Black" panose="020B0A04020102020204" pitchFamily="34" charset="0"/>
              </a:rPr>
              <a:t> В воздухе немножко,</a:t>
            </a:r>
          </a:p>
          <a:p>
            <a:pPr marL="0" indent="0">
              <a:buNone/>
            </a:pPr>
            <a:r>
              <a:rPr lang="ru-RU" sz="2600" dirty="0">
                <a:latin typeface="Arial Black" panose="020B0A04020102020204" pitchFamily="34" charset="0"/>
              </a:rPr>
              <a:t> Села и растаяла </a:t>
            </a:r>
          </a:p>
          <a:p>
            <a:pPr marL="0" indent="0">
              <a:buNone/>
            </a:pPr>
            <a:r>
              <a:rPr lang="ru-RU" sz="2600" dirty="0">
                <a:latin typeface="Arial Black" panose="020B0A04020102020204" pitchFamily="34" charset="0"/>
              </a:rPr>
              <a:t> На моей ладошке.</a:t>
            </a:r>
            <a:br>
              <a:rPr lang="ru-RU" sz="1900" dirty="0"/>
            </a:br>
            <a:br>
              <a:rPr lang="ru-RU" sz="2800" dirty="0"/>
            </a:br>
            <a:endParaRPr lang="ru-RU" sz="2600" i="1" u="sng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86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524" y="469511"/>
            <a:ext cx="7443988" cy="1116457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«Волшебные снежинки»         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                                                                     </a:t>
            </a:r>
          </a:p>
        </p:txBody>
      </p:sp>
      <p:pic>
        <p:nvPicPr>
          <p:cNvPr id="10" name="Рисунок 9" descr="https://ped-kopilka.ru/upload/blogs2/2018/1/45157_62d6f947f3bc4f79205e401360c0ccaa.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95" y="2549755"/>
            <a:ext cx="1932882" cy="157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ped-kopilka.ru/upload/blogs2/2018/1/45157_80db08f3441c63fc1499fb1d9ea8b164.jp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84" y="1281167"/>
            <a:ext cx="1932882" cy="158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ped-kopilka.ru/upload/blogs2/2018/1/45157_024ba986c5e360bffd0b1e363fa22df0.jp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307" y="2073469"/>
            <a:ext cx="1816113" cy="1711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ped-kopilka.ru/upload/blogs2/2018/1/45157_0b4568c198a5977a4fb27e4abd2a5922.jpg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661" y="3331662"/>
            <a:ext cx="1711541" cy="15762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70524" y="4717164"/>
            <a:ext cx="5755525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</a:pPr>
            <a:r>
              <a:rPr lang="ru-RU" sz="24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нетрадиционное рисование</a:t>
            </a:r>
          </a:p>
          <a:p>
            <a:pPr>
              <a:lnSpc>
                <a:spcPts val="1575"/>
              </a:lnSpc>
            </a:pPr>
            <a:r>
              <a:rPr lang="ru-RU" sz="24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с использованием клея и соли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14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5724" y="438230"/>
            <a:ext cx="2781836" cy="57920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Рефлексия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516" y="1017433"/>
            <a:ext cx="11011437" cy="5093946"/>
          </a:xfrm>
        </p:spPr>
        <p:txBody>
          <a:bodyPr numCol="1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Ребята, кем вы сегодня были?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Что исследовали?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Какими свойствами обладает соль? 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 marL="0" indent="0" algn="ctr">
              <a:lnSpc>
                <a:spcPct val="100000"/>
              </a:lnSpc>
              <a:buNone/>
            </a:pPr>
            <a:endParaRPr lang="ru-RU" dirty="0">
              <a:latin typeface="Arial Black" panose="020B0A040201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dirty="0">
              <a:latin typeface="Arial Black" panose="020B0A040201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Arial Black" panose="020B0A04020102020204" pitchFamily="34" charset="0"/>
              </a:rPr>
              <a:t>Теперь можно отправлять письмо ребятам. </a:t>
            </a:r>
          </a:p>
        </p:txBody>
      </p:sp>
      <p:pic>
        <p:nvPicPr>
          <p:cNvPr id="4" name="Рисунок 3" descr="https://files.teacherjournal.ru/images/7998cfd6e09d3b2a9bfb453af16320a622a8669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60" y="3103005"/>
            <a:ext cx="6456680" cy="220027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9961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5312" y="541243"/>
            <a:ext cx="3816953" cy="965584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Загадка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595" y="2030306"/>
            <a:ext cx="8524809" cy="4075072"/>
          </a:xfrm>
          <a:noFill/>
          <a:ln>
            <a:noFill/>
          </a:ln>
        </p:spPr>
        <p:txBody>
          <a:bodyPr>
            <a:normAutofit fontScale="925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ru-RU" sz="2800" dirty="0">
                <a:latin typeface="Arial Black" panose="020B0A04020102020204" pitchFamily="34" charset="0"/>
              </a:rPr>
              <a:t>Без неё, ребята повар просто, как без рук,</a:t>
            </a:r>
            <a:br>
              <a:rPr lang="ru-RU" sz="2800" dirty="0">
                <a:latin typeface="Arial Black" panose="020B0A04020102020204" pitchFamily="34" charset="0"/>
              </a:rPr>
            </a:br>
            <a:r>
              <a:rPr lang="ru-RU" sz="2800" dirty="0">
                <a:latin typeface="Arial Black" panose="020B0A04020102020204" pitchFamily="34" charset="0"/>
              </a:rPr>
              <a:t>И становится вся пища несъедобной вдруг!</a:t>
            </a:r>
            <a:br>
              <a:rPr lang="ru-RU" sz="2800" dirty="0">
                <a:latin typeface="Arial Black" panose="020B0A04020102020204" pitchFamily="34" charset="0"/>
              </a:rPr>
            </a:br>
            <a:r>
              <a:rPr lang="ru-RU" sz="2800" dirty="0">
                <a:latin typeface="Arial Black" panose="020B0A04020102020204" pitchFamily="34" charset="0"/>
              </a:rPr>
              <a:t>Если в ранку попадёт – испытаешь боль</a:t>
            </a:r>
            <a:br>
              <a:rPr lang="ru-RU" sz="2800" dirty="0">
                <a:latin typeface="Arial Black" panose="020B0A04020102020204" pitchFamily="34" charset="0"/>
              </a:rPr>
            </a:br>
            <a:r>
              <a:rPr lang="ru-RU" sz="2800" dirty="0">
                <a:latin typeface="Arial Black" panose="020B0A04020102020204" pitchFamily="34" charset="0"/>
              </a:rPr>
              <a:t>Вы, наверно, догадались,</a:t>
            </a:r>
            <a:br>
              <a:rPr lang="ru-RU" sz="2800" dirty="0">
                <a:latin typeface="Arial Black" panose="020B0A04020102020204" pitchFamily="34" charset="0"/>
              </a:rPr>
            </a:br>
            <a:r>
              <a:rPr lang="ru-RU" sz="2800" dirty="0">
                <a:latin typeface="Arial Black" panose="020B0A04020102020204" pitchFamily="34" charset="0"/>
              </a:rPr>
              <a:t>Ну конечно, это …</a:t>
            </a:r>
          </a:p>
        </p:txBody>
      </p:sp>
    </p:spTree>
    <p:extLst>
      <p:ext uri="{BB962C8B-B14F-4D97-AF65-F5344CB8AC3E}">
        <p14:creationId xmlns:p14="http://schemas.microsoft.com/office/powerpoint/2010/main" val="1639828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48" y="618536"/>
            <a:ext cx="9092485" cy="579203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С вами было приятно работать!</a:t>
            </a:r>
          </a:p>
        </p:txBody>
      </p:sp>
      <p:pic>
        <p:nvPicPr>
          <p:cNvPr id="22532" name="Picture 4" descr="https://fs.znanio.ru/d5af0e/98/40/29be86ebf648f07ba023b4b012df9cd3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62" y="1379720"/>
            <a:ext cx="7804085" cy="5040399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31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7027" y="195202"/>
            <a:ext cx="8117982" cy="636398"/>
          </a:xfrm>
          <a:solidFill>
            <a:schemeClr val="accent2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Для чего нужна соль?</a:t>
            </a:r>
          </a:p>
        </p:txBody>
      </p:sp>
      <p:pic>
        <p:nvPicPr>
          <p:cNvPr id="2050" name="Picture 2" descr="https://ds05.infourok.ru/uploads/ex/11f0/00031f2f-8e1841ed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98" y="1019000"/>
            <a:ext cx="7187439" cy="539058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5699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59" y="112062"/>
            <a:ext cx="8667481" cy="64955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502" y="99184"/>
            <a:ext cx="9753600" cy="668178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6107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Соль – один из важнейших минералов на земле!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66" y="2249488"/>
            <a:ext cx="5897094" cy="3541712"/>
          </a:xfr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7925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571" y="746976"/>
            <a:ext cx="10234411" cy="575685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83874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rfilin.com/wp-content/uploads/1/b/c/1bce6584cb27e5987ca1ab26b0ef17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29" y="296846"/>
            <a:ext cx="8511907" cy="637561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39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CF09A8-2DB9-4518-AE7C-EA77D535243F}"/>
              </a:ext>
            </a:extLst>
          </p:cNvPr>
          <p:cNvSpPr txBox="1"/>
          <p:nvPr/>
        </p:nvSpPr>
        <p:spPr>
          <a:xfrm>
            <a:off x="4751361" y="1757759"/>
            <a:ext cx="439263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Пищевая соль используется для приготовления пищи, а так же для заготовок на зиму.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CD791AA-0809-4596-8029-EBE5815D59C1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7" y="1532245"/>
            <a:ext cx="4360573" cy="484042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AC3A22-4E78-4E2F-B0ED-4EE8995EB99B}"/>
              </a:ext>
            </a:extLst>
          </p:cNvPr>
          <p:cNvSpPr txBox="1"/>
          <p:nvPr/>
        </p:nvSpPr>
        <p:spPr>
          <a:xfrm>
            <a:off x="2750233" y="485335"/>
            <a:ext cx="4684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Пищевая соль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97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371</TotalTime>
  <Words>631</Words>
  <Application>Microsoft Office PowerPoint</Application>
  <PresentationFormat>Экран (4:3)</PresentationFormat>
  <Paragraphs>142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Tw Cen MT</vt:lpstr>
      <vt:lpstr>Wingdings</vt:lpstr>
      <vt:lpstr>Контур</vt:lpstr>
      <vt:lpstr>Презентация PowerPoint</vt:lpstr>
      <vt:lpstr>Презентация PowerPoint</vt:lpstr>
      <vt:lpstr>Загадка</vt:lpstr>
      <vt:lpstr>Для чего нужна соль?</vt:lpstr>
      <vt:lpstr>Презентация PowerPoint</vt:lpstr>
      <vt:lpstr>Соль – один из важнейших минералов на земле!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Соль нужна для лечения</vt:lpstr>
      <vt:lpstr>Солью посыпают дороги  во время гололеда</vt:lpstr>
      <vt:lpstr>Соль – лизунец, необходимая для правильного пищеварения животных.</vt:lpstr>
      <vt:lpstr>Правила поведения в лаборатории.   Что можно делать в лаборатории, а что нельзя!   Нельзя!                                    Можно!   кричать                               помогать друг другу баловаться                        Внимательно слушать   болтать                                 задавать вопросы   ! Пробовать, нюхать, трогать!  Не все вещества во время эксперимента можно трогать, нюхать и пробовать! В нашем эксперименте это делать будет необходимо!    </vt:lpstr>
      <vt:lpstr>ОПЫТ №1 «Внешний вид соли»</vt:lpstr>
      <vt:lpstr>ОПЫТ №2 «соль сыпучая и хрустит»</vt:lpstr>
      <vt:lpstr>ОПЫТ №2 «соль сыпучая и хрустит»</vt:lpstr>
      <vt:lpstr>ОПЫТ №3 «Есть ли у соли запах и вкус»</vt:lpstr>
      <vt:lpstr>ОПЫТ №4 «Соль растапливает лед»</vt:lpstr>
      <vt:lpstr>Малоподвижная игра  «Солят – не солят»</vt:lpstr>
      <vt:lpstr>ОПЫТ №4 «Соль растапливает лед»</vt:lpstr>
      <vt:lpstr>ОПЫТ №5 «Соль растворяется в воде»</vt:lpstr>
      <vt:lpstr>ОПЫТ №6 «соленая вода помогает предметам держаться на поверхности»</vt:lpstr>
      <vt:lpstr>ОПЫТ №6 «соленая вода помогает предметам держаться на поверхности»</vt:lpstr>
      <vt:lpstr>В морской воде плавать легче, чем в речной. Морская вода держит нас на плаву.</vt:lpstr>
      <vt:lpstr>Загадки</vt:lpstr>
      <vt:lpstr>«Волшебные снежинки»                                                                                                            </vt:lpstr>
      <vt:lpstr>Рефлексия</vt:lpstr>
      <vt:lpstr>С вами было приятно работать!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dou119</dc:creator>
  <cp:lastModifiedBy>user</cp:lastModifiedBy>
  <cp:revision>31</cp:revision>
  <dcterms:created xsi:type="dcterms:W3CDTF">2022-01-24T08:33:42Z</dcterms:created>
  <dcterms:modified xsi:type="dcterms:W3CDTF">2022-02-03T09:46:07Z</dcterms:modified>
</cp:coreProperties>
</file>