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8" r:id="rId2"/>
    <p:sldId id="274" r:id="rId3"/>
    <p:sldId id="275" r:id="rId4"/>
    <p:sldId id="279" r:id="rId5"/>
    <p:sldId id="277" r:id="rId6"/>
    <p:sldId id="258" r:id="rId7"/>
    <p:sldId id="260" r:id="rId8"/>
    <p:sldId id="261" r:id="rId9"/>
    <p:sldId id="263" r:id="rId10"/>
    <p:sldId id="264" r:id="rId11"/>
    <p:sldId id="267" r:id="rId12"/>
    <p:sldId id="268" r:id="rId13"/>
    <p:sldId id="27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9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9933FF"/>
    <a:srgbClr val="FF0066"/>
    <a:srgbClr val="000066"/>
    <a:srgbClr val="0000CC"/>
    <a:srgbClr val="008000"/>
    <a:srgbClr val="FF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96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85532-B3FC-4A64-9B50-BEBDFEA5A9E7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F831A-4906-4D47-AF17-B79382F92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74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ECA92-C3E0-4C7D-8EF3-FEA4B7B7A8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B9A90-E41A-49E1-9363-91A734E81B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72C12-90A3-480D-9FCE-3C1191204E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57A12E7-3593-4A18-9A32-5DBE396F90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7851013-524A-4E57-9448-DF960CD147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B709E88-1DE9-4523-AFFE-58F32DBBA3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C108D48-250B-4B40-9610-2C3F1413EF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B3AD855-7598-4EB0-A780-3B8992D720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0ED52-3B67-448C-BEB0-639F2EF834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539FD-477E-43AC-AED4-121822AF5A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EEB67-731A-45D8-AC09-1E1F2EFDD5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E11B6-CF62-4E67-8911-D429FCC165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80F35-0818-47D4-8B27-E255EB5182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F3478-4A62-4A36-BFEB-E1A9FEF3EC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72595-3E73-4DC0-954F-58A258CD0B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F65A9-E8F8-49DA-9539-9D94334256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B5CBE5-49A9-4652-BC31-32AE68B4399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>
    <p:split orient="vert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63961"/>
            <a:ext cx="6962221" cy="10051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a196.phobos.apple.com/us/r30/Purple2/v4/dd/19/35/dd1935eb-b5c2-b321-addd-28d2e619ac78/mzl.ugretwl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0374"/>
            <a:ext cx="7702624" cy="645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52025"/>
      </p:ext>
    </p:extLst>
  </p:cSld>
  <p:clrMapOvr>
    <a:masterClrMapping/>
  </p:clrMapOvr>
  <p:transition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975" cy="1425575"/>
          </a:xfrm>
        </p:spPr>
        <p:txBody>
          <a:bodyPr/>
          <a:lstStyle/>
          <a:p>
            <a:r>
              <a:rPr lang="ru-RU" sz="3200" b="1">
                <a:solidFill>
                  <a:srgbClr val="660066"/>
                </a:solidFill>
              </a:rPr>
              <a:t/>
            </a:r>
            <a:br>
              <a:rPr lang="ru-RU" sz="3200" b="1">
                <a:solidFill>
                  <a:srgbClr val="660066"/>
                </a:solidFill>
              </a:rPr>
            </a:br>
            <a:r>
              <a:rPr lang="ru-RU" sz="3200" b="1">
                <a:solidFill>
                  <a:srgbClr val="660066"/>
                </a:solidFill>
              </a:rPr>
              <a:t/>
            </a:r>
            <a:br>
              <a:rPr lang="ru-RU" sz="3200" b="1">
                <a:solidFill>
                  <a:srgbClr val="660066"/>
                </a:solidFill>
              </a:rPr>
            </a:br>
            <a:r>
              <a:rPr lang="ru-RU" sz="2800" b="1">
                <a:solidFill>
                  <a:srgbClr val="FF0000"/>
                </a:solidFill>
              </a:rPr>
              <a:t>Отгадайте загадку!</a:t>
            </a:r>
            <a:r>
              <a:rPr lang="ru-RU" sz="2800" b="1">
                <a:solidFill>
                  <a:srgbClr val="660066"/>
                </a:solidFill>
              </a:rPr>
              <a:t/>
            </a:r>
            <a:br>
              <a:rPr lang="ru-RU" sz="2800" b="1">
                <a:solidFill>
                  <a:srgbClr val="660066"/>
                </a:solidFill>
              </a:rPr>
            </a:br>
            <a:r>
              <a:rPr lang="ru-RU" sz="2800" b="1" i="1">
                <a:solidFill>
                  <a:srgbClr val="660066"/>
                </a:solidFill>
              </a:rPr>
              <a:t>Между двух светил</a:t>
            </a:r>
            <a:br>
              <a:rPr lang="ru-RU" sz="2800" b="1" i="1">
                <a:solidFill>
                  <a:srgbClr val="660066"/>
                </a:solidFill>
              </a:rPr>
            </a:br>
            <a:r>
              <a:rPr lang="ru-RU" sz="2800" b="1" i="1">
                <a:solidFill>
                  <a:srgbClr val="660066"/>
                </a:solidFill>
              </a:rPr>
              <a:t>В середине я один.</a:t>
            </a:r>
            <a:r>
              <a:rPr lang="ru-RU" sz="2800" b="1" i="1"/>
              <a:t/>
            </a:r>
            <a:br>
              <a:rPr lang="ru-RU" sz="2800" b="1" i="1"/>
            </a:br>
            <a:r>
              <a:rPr lang="ru-RU" sz="2800"/>
              <a:t/>
            </a:r>
            <a:br>
              <a:rPr lang="ru-RU" sz="2800"/>
            </a:br>
            <a:endParaRPr lang="ru-RU" sz="2800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39552" y="1773238"/>
            <a:ext cx="7993062" cy="46799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8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b="1" i="1" dirty="0">
                <a:solidFill>
                  <a:srgbClr val="FF0066"/>
                </a:solidFill>
              </a:rPr>
              <a:t>  </a:t>
            </a:r>
            <a:r>
              <a:rPr lang="ru-RU" sz="2000" b="1" i="1" dirty="0">
                <a:solidFill>
                  <a:srgbClr val="FF0066"/>
                </a:solidFill>
              </a:rPr>
              <a:t>Нос </a:t>
            </a:r>
            <a:r>
              <a:rPr lang="ru-RU" sz="2000" b="1" i="1" dirty="0">
                <a:solidFill>
                  <a:srgbClr val="000066"/>
                </a:solidFill>
              </a:rPr>
              <a:t>– это орган обоняния.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b="1" i="1" dirty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2000" b="1" dirty="0">
                <a:solidFill>
                  <a:srgbClr val="FF0000"/>
                </a:solidFill>
              </a:rPr>
              <a:t>Обоняние </a:t>
            </a:r>
            <a:r>
              <a:rPr lang="ru-RU" sz="2000" b="1" dirty="0">
                <a:solidFill>
                  <a:srgbClr val="000066"/>
                </a:solidFill>
              </a:rPr>
              <a:t>– это способность организма чувствовать запахи.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b="1" dirty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solidFill>
                  <a:srgbClr val="000066"/>
                </a:solidFill>
              </a:rPr>
              <a:t/>
            </a:r>
            <a:br>
              <a:rPr lang="ru-RU" sz="2000" b="1" dirty="0">
                <a:solidFill>
                  <a:srgbClr val="000066"/>
                </a:solidFill>
              </a:rPr>
            </a:br>
            <a:r>
              <a:rPr lang="ru-RU" sz="2000" b="1" dirty="0">
                <a:solidFill>
                  <a:srgbClr val="000066"/>
                </a:solidFill>
              </a:rPr>
              <a:t/>
            </a:r>
            <a:br>
              <a:rPr lang="ru-RU" sz="2000" b="1" dirty="0">
                <a:solidFill>
                  <a:srgbClr val="000066"/>
                </a:solidFill>
              </a:rPr>
            </a:br>
            <a:r>
              <a:rPr lang="ru-RU" sz="2000" b="1" dirty="0">
                <a:solidFill>
                  <a:srgbClr val="000066"/>
                </a:solidFill>
              </a:rPr>
              <a:t/>
            </a:r>
            <a:br>
              <a:rPr lang="ru-RU" sz="2000" b="1" dirty="0">
                <a:solidFill>
                  <a:srgbClr val="000066"/>
                </a:solidFill>
              </a:rPr>
            </a:br>
            <a:r>
              <a:rPr lang="ru-RU" sz="900" b="1" dirty="0">
                <a:solidFill>
                  <a:srgbClr val="000066"/>
                </a:solidFill>
              </a:rPr>
              <a:t/>
            </a:r>
            <a:br>
              <a:rPr lang="ru-RU" sz="900" b="1" dirty="0">
                <a:solidFill>
                  <a:srgbClr val="000066"/>
                </a:solidFill>
              </a:rPr>
            </a:br>
            <a:endParaRPr lang="ru-RU" sz="900" b="1" dirty="0">
              <a:solidFill>
                <a:srgbClr val="000066"/>
              </a:solidFill>
            </a:endParaRPr>
          </a:p>
        </p:txBody>
      </p:sp>
      <p:pic>
        <p:nvPicPr>
          <p:cNvPr id="16396" name="Picture 12" descr="нос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915816" y="3049270"/>
            <a:ext cx="2880320" cy="3476943"/>
          </a:xfrm>
          <a:noFill/>
          <a:ln/>
        </p:spPr>
      </p:pic>
    </p:spTree>
    <p:custDataLst>
      <p:tags r:id="rId1"/>
    </p:custDataLst>
  </p:cSld>
  <p:clrMapOvr>
    <a:masterClrMapping/>
  </p:clrMapOvr>
  <p:transition advTm="20470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2160587"/>
          </a:xfrm>
        </p:spPr>
        <p:txBody>
          <a:bodyPr/>
          <a:lstStyle/>
          <a:p>
            <a:r>
              <a:rPr lang="ru-RU" sz="4000" i="1"/>
              <a:t/>
            </a:r>
            <a:br>
              <a:rPr lang="ru-RU" sz="4000" i="1"/>
            </a:br>
            <a:r>
              <a:rPr lang="ru-RU" sz="3200" b="1">
                <a:solidFill>
                  <a:srgbClr val="FF0000"/>
                </a:solidFill>
              </a:rPr>
              <a:t>Отгадайте загадку!</a:t>
            </a:r>
            <a:br>
              <a:rPr lang="ru-RU" sz="3200" b="1">
                <a:solidFill>
                  <a:srgbClr val="FF0000"/>
                </a:solidFill>
              </a:rPr>
            </a:br>
            <a:r>
              <a:rPr lang="ru-RU" sz="3200" b="1" i="1">
                <a:solidFill>
                  <a:srgbClr val="660066"/>
                </a:solidFill>
              </a:rPr>
              <a:t>Всегда во рту,</a:t>
            </a:r>
            <a:br>
              <a:rPr lang="ru-RU" sz="3200" b="1" i="1">
                <a:solidFill>
                  <a:srgbClr val="660066"/>
                </a:solidFill>
              </a:rPr>
            </a:br>
            <a:r>
              <a:rPr lang="ru-RU" sz="3200" b="1" i="1">
                <a:solidFill>
                  <a:srgbClr val="660066"/>
                </a:solidFill>
              </a:rPr>
              <a:t>А не проглотишь.</a:t>
            </a:r>
            <a:br>
              <a:rPr lang="ru-RU" sz="3200" b="1" i="1">
                <a:solidFill>
                  <a:srgbClr val="660066"/>
                </a:solidFill>
              </a:rPr>
            </a:br>
            <a:r>
              <a:rPr lang="ru-RU" sz="3200" b="1">
                <a:solidFill>
                  <a:srgbClr val="FF0000"/>
                </a:solidFill>
              </a:rPr>
              <a:t/>
            </a:r>
            <a:br>
              <a:rPr lang="ru-RU" sz="3200" b="1">
                <a:solidFill>
                  <a:srgbClr val="FF0000"/>
                </a:solidFill>
              </a:rPr>
            </a:b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348038" y="2060575"/>
            <a:ext cx="5543550" cy="43211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400" b="1" dirty="0">
                <a:solidFill>
                  <a:srgbClr val="FF0000"/>
                </a:solidFill>
              </a:rPr>
              <a:t>    </a:t>
            </a:r>
            <a:r>
              <a:rPr lang="ru-RU" sz="2400" b="1" i="1" dirty="0">
                <a:solidFill>
                  <a:srgbClr val="FF0000"/>
                </a:solidFill>
              </a:rPr>
              <a:t>Язык</a:t>
            </a:r>
            <a:r>
              <a:rPr lang="ru-RU" sz="2400" b="1" i="1" dirty="0"/>
              <a:t> </a:t>
            </a:r>
            <a:r>
              <a:rPr lang="ru-RU" sz="2400" b="1" i="1" dirty="0">
                <a:solidFill>
                  <a:srgbClr val="000066"/>
                </a:solidFill>
              </a:rPr>
              <a:t>– орган вкуса.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 dirty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 dirty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solidFill>
                  <a:srgbClr val="000066"/>
                </a:solidFill>
              </a:rPr>
              <a:t/>
            </a:r>
            <a:br>
              <a:rPr lang="ru-RU" sz="2000" b="1" dirty="0">
                <a:solidFill>
                  <a:srgbClr val="000066"/>
                </a:solidFill>
              </a:rPr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pic>
        <p:nvPicPr>
          <p:cNvPr id="27655" name="Picture 7" descr="язык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123728" y="2875455"/>
            <a:ext cx="3960440" cy="3506295"/>
          </a:xfrm>
          <a:noFill/>
          <a:ln/>
        </p:spPr>
      </p:pic>
    </p:spTree>
    <p:custDataLst>
      <p:tags r:id="rId1"/>
    </p:custDataLst>
  </p:cSld>
  <p:clrMapOvr>
    <a:masterClrMapping/>
  </p:clrMapOvr>
  <p:transition advTm="21426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 flipH="1" flipV="1">
            <a:off x="8686800" y="228919"/>
            <a:ext cx="133672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549275"/>
            <a:ext cx="4787900" cy="54006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>
                <a:solidFill>
                  <a:schemeClr val="accent2"/>
                </a:solidFill>
              </a:rPr>
              <a:t>   Снаружи язык покрыт бесчисленны множеством сосочков. В них заложены окончания нервов, умеющих ощущать, что попало в рот.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>
                <a:solidFill>
                  <a:schemeClr val="accent2"/>
                </a:solidFill>
              </a:rPr>
              <a:t>   Сладкое и солёное язык ощущает своим кончиком, кислое – боками, а горькое – корнем.</a:t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endParaRPr lang="ru-RU" sz="2400" b="1" dirty="0">
              <a:solidFill>
                <a:schemeClr val="accent2"/>
              </a:solidFill>
            </a:endParaRPr>
          </a:p>
        </p:txBody>
      </p:sp>
      <p:pic>
        <p:nvPicPr>
          <p:cNvPr id="28679" name="Picture 7" descr="вкус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3438" y="692697"/>
            <a:ext cx="4321175" cy="4680992"/>
          </a:xfrm>
          <a:noFill/>
          <a:ln/>
        </p:spPr>
      </p:pic>
    </p:spTree>
    <p:custDataLst>
      <p:tags r:id="rId1"/>
    </p:custDataLst>
  </p:cSld>
  <p:clrMapOvr>
    <a:masterClrMapping/>
  </p:clrMapOvr>
  <p:transition advTm="16609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solidFill>
                  <a:schemeClr val="accent2"/>
                </a:solidFill>
              </a:rPr>
              <a:t>Твои помощники, взгляни,</a:t>
            </a:r>
            <a:br>
              <a:rPr lang="ru-RU" sz="2000" dirty="0">
                <a:solidFill>
                  <a:schemeClr val="accent2"/>
                </a:solidFill>
              </a:rPr>
            </a:br>
            <a:r>
              <a:rPr lang="ru-RU" sz="2000" dirty="0">
                <a:solidFill>
                  <a:schemeClr val="accent2"/>
                </a:solidFill>
              </a:rPr>
              <a:t>Десяток дружных братцев.</a:t>
            </a:r>
            <a:br>
              <a:rPr lang="ru-RU" sz="2000" dirty="0">
                <a:solidFill>
                  <a:schemeClr val="accent2"/>
                </a:solidFill>
              </a:rPr>
            </a:br>
            <a:r>
              <a:rPr lang="ru-RU" sz="2000" dirty="0">
                <a:solidFill>
                  <a:schemeClr val="accent2"/>
                </a:solidFill>
              </a:rPr>
              <a:t>Как славно жить, когда они</a:t>
            </a:r>
            <a:br>
              <a:rPr lang="ru-RU" sz="2000" dirty="0">
                <a:solidFill>
                  <a:schemeClr val="accent2"/>
                </a:solidFill>
              </a:rPr>
            </a:br>
            <a:r>
              <a:rPr lang="ru-RU" sz="2000" dirty="0">
                <a:solidFill>
                  <a:schemeClr val="accent2"/>
                </a:solidFill>
              </a:rPr>
              <a:t>Работы не боятся. </a:t>
            </a:r>
            <a:r>
              <a:rPr lang="ru-RU" sz="2000" i="1" dirty="0">
                <a:solidFill>
                  <a:schemeClr val="accent2"/>
                </a:solidFill>
              </a:rPr>
              <a:t>(Пальцы)</a:t>
            </a:r>
            <a:endParaRPr lang="ru-RU" sz="2000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ds04.infourok.ru/uploads/ex/08cd/00079664-3817c101/640/img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51203"/>
            <a:ext cx="8568952" cy="514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70549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000240"/>
          </a:xfrm>
        </p:spPr>
        <p:txBody>
          <a:bodyPr/>
          <a:lstStyle/>
          <a:p>
            <a:r>
              <a:rPr lang="ru-RU" sz="4000" b="1" i="1" dirty="0" smtClean="0">
                <a:solidFill>
                  <a:srgbClr val="660066"/>
                </a:solidFill>
              </a:rPr>
              <a:t>Медицинский центр.</a:t>
            </a:r>
            <a:endParaRPr lang="ru-RU" sz="4000" b="1" i="1" dirty="0">
              <a:solidFill>
                <a:srgbClr val="660066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www.press.lv/wp-content/uploads/2018/07/detskoe-otdelenie-v-bolnit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46"/>
            <a:ext cx="8281055" cy="5517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advTm="7064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1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Мозг человека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Ð§ÐµÐ»Ð¾Ð²ÐµÑÐµÑÐºÐ¸Ð¹ Ð¼Ð¾Ð·Ð³ ÑÐ²ÐµÑÑÑÐ¸Ð¹ÑÑ Ð²Ð¸Ð´ ÑÐ±Ð¾ÐºÑ â Ð¡ÑÐ¾ÐºÐ¾Ð²Ð¾Ðµ ÑÐ¾ÑÐ¾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08720"/>
            <a:ext cx="6480720" cy="5842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19914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99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Грецкий орех и мозг человека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2" descr="https://pp.userapi.com/c622122/u193612379/video/y_fa9ac27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7670"/>
            <a:ext cx="7920880" cy="532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097574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dizzwizz.ru/wp-content/uploads/2015/12/Kak-berech-organy-chuvstv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0390"/>
            <a:ext cx="8229600" cy="585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58843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9144000" cy="2001837"/>
          </a:xfrm>
        </p:spPr>
        <p:txBody>
          <a:bodyPr/>
          <a:lstStyle/>
          <a:p>
            <a:r>
              <a:rPr lang="ru-RU" sz="3000" b="1" dirty="0">
                <a:solidFill>
                  <a:srgbClr val="FF0000"/>
                </a:solidFill>
              </a:rPr>
              <a:t/>
            </a:r>
            <a:br>
              <a:rPr lang="ru-RU" sz="3000" b="1" dirty="0">
                <a:solidFill>
                  <a:srgbClr val="FF0000"/>
                </a:solidFill>
              </a:rPr>
            </a:br>
            <a:r>
              <a:rPr lang="ru-RU" sz="3000" b="1" dirty="0" smtClean="0">
                <a:solidFill>
                  <a:srgbClr val="FF0000"/>
                </a:solidFill>
              </a:rPr>
              <a:t>  </a:t>
            </a:r>
            <a:r>
              <a:rPr lang="ru-RU" sz="2800" b="1" dirty="0" smtClean="0">
                <a:solidFill>
                  <a:srgbClr val="FF0000"/>
                </a:solidFill>
              </a:rPr>
              <a:t>Отгадайте! </a:t>
            </a:r>
            <a:r>
              <a:rPr lang="ru-RU" sz="2800" b="1" dirty="0" smtClean="0">
                <a:solidFill>
                  <a:schemeClr val="accent2"/>
                </a:solidFill>
              </a:rPr>
              <a:t>На </a:t>
            </a:r>
            <a:r>
              <a:rPr lang="ru-RU" sz="2800" b="1" dirty="0">
                <a:solidFill>
                  <a:schemeClr val="accent2"/>
                </a:solidFill>
              </a:rPr>
              <a:t>ночь два оконца</a:t>
            </a:r>
            <a:br>
              <a:rPr lang="ru-RU" sz="2800" b="1" dirty="0">
                <a:solidFill>
                  <a:schemeClr val="accent2"/>
                </a:solidFill>
              </a:rPr>
            </a:br>
            <a:r>
              <a:rPr lang="ru-RU" sz="2800" b="1" dirty="0">
                <a:solidFill>
                  <a:schemeClr val="accent2"/>
                </a:solidFill>
              </a:rPr>
              <a:t>Сами закрываются,</a:t>
            </a:r>
            <a:br>
              <a:rPr lang="ru-RU" sz="2800" b="1" dirty="0">
                <a:solidFill>
                  <a:schemeClr val="accent2"/>
                </a:solidFill>
              </a:rPr>
            </a:br>
            <a:r>
              <a:rPr lang="ru-RU" sz="2800" b="1" dirty="0">
                <a:solidFill>
                  <a:schemeClr val="accent2"/>
                </a:solidFill>
              </a:rPr>
              <a:t>А с восходом солнца</a:t>
            </a:r>
            <a:br>
              <a:rPr lang="ru-RU" sz="2800" b="1" dirty="0">
                <a:solidFill>
                  <a:schemeClr val="accent2"/>
                </a:solidFill>
              </a:rPr>
            </a:br>
            <a:r>
              <a:rPr lang="ru-RU" sz="2800" b="1" dirty="0">
                <a:solidFill>
                  <a:schemeClr val="accent2"/>
                </a:solidFill>
              </a:rPr>
              <a:t>Сами открываются</a:t>
            </a:r>
            <a:r>
              <a:rPr lang="ru-RU" sz="2800" b="1" dirty="0" smtClean="0">
                <a:solidFill>
                  <a:schemeClr val="accent2"/>
                </a:solidFill>
              </a:rPr>
              <a:t>           </a:t>
            </a:r>
            <a:r>
              <a:rPr lang="ru-RU" sz="2800" b="1" i="1" dirty="0">
                <a:solidFill>
                  <a:srgbClr val="CC00CC"/>
                </a:solidFill>
              </a:rPr>
              <a:t/>
            </a:r>
            <a:br>
              <a:rPr lang="ru-RU" sz="2800" b="1" i="1" dirty="0">
                <a:solidFill>
                  <a:srgbClr val="CC00CC"/>
                </a:solidFill>
              </a:rPr>
            </a:br>
            <a:r>
              <a:rPr lang="ru-RU" sz="2800" b="1" dirty="0">
                <a:solidFill>
                  <a:srgbClr val="660066"/>
                </a:solidFill>
              </a:rPr>
              <a:t/>
            </a:r>
            <a:br>
              <a:rPr lang="ru-RU" sz="2800" b="1" dirty="0">
                <a:solidFill>
                  <a:srgbClr val="660066"/>
                </a:solidFill>
              </a:rPr>
            </a:br>
            <a:endParaRPr lang="ru-RU" sz="2800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9138"/>
            <a:ext cx="9144000" cy="4868862"/>
          </a:xfrm>
        </p:spPr>
        <p:txBody>
          <a:bodyPr/>
          <a:lstStyle/>
          <a:p>
            <a:pPr>
              <a:buFontTx/>
              <a:buNone/>
            </a:pPr>
            <a:endParaRPr lang="ru-RU" sz="2800"/>
          </a:p>
          <a:p>
            <a:pPr>
              <a:buFontTx/>
              <a:buNone/>
            </a:pPr>
            <a:endParaRPr lang="ru-RU" sz="2800"/>
          </a:p>
          <a:p>
            <a:pPr>
              <a:buFontTx/>
              <a:buNone/>
            </a:pPr>
            <a:r>
              <a:rPr lang="ru-RU" b="1">
                <a:solidFill>
                  <a:srgbClr val="0000CC"/>
                </a:solidFill>
              </a:rPr>
              <a:t>           			</a:t>
            </a:r>
            <a:r>
              <a:rPr lang="ru-RU" b="1" i="1">
                <a:solidFill>
                  <a:srgbClr val="FF0066"/>
                </a:solidFill>
              </a:rPr>
              <a:t>	        Глаза</a:t>
            </a:r>
            <a:r>
              <a:rPr lang="ru-RU" b="1">
                <a:solidFill>
                  <a:srgbClr val="000066"/>
                </a:solidFill>
              </a:rPr>
              <a:t> – </a:t>
            </a:r>
          </a:p>
          <a:p>
            <a:pPr>
              <a:buFontTx/>
              <a:buNone/>
            </a:pPr>
            <a:r>
              <a:rPr lang="ru-RU" b="1">
                <a:solidFill>
                  <a:srgbClr val="000066"/>
                </a:solidFill>
              </a:rPr>
              <a:t>            					    </a:t>
            </a:r>
            <a:r>
              <a:rPr lang="ru-RU" b="1" i="1">
                <a:solidFill>
                  <a:srgbClr val="000066"/>
                </a:solidFill>
              </a:rPr>
              <a:t>орган зрения.</a:t>
            </a:r>
          </a:p>
          <a:p>
            <a:pPr>
              <a:buFontTx/>
              <a:buNone/>
            </a:pPr>
            <a:endParaRPr lang="ru-RU" b="1" i="1">
              <a:solidFill>
                <a:srgbClr val="000066"/>
              </a:solidFill>
            </a:endParaRPr>
          </a:p>
          <a:p>
            <a:pPr>
              <a:buFontTx/>
              <a:buNone/>
            </a:pPr>
            <a:endParaRPr lang="ru-RU" sz="2000">
              <a:solidFill>
                <a:srgbClr val="000066"/>
              </a:solidFill>
            </a:endParaRPr>
          </a:p>
          <a:p>
            <a:pPr>
              <a:buFontTx/>
              <a:buNone/>
            </a:pPr>
            <a:endParaRPr lang="ru-RU" sz="2000">
              <a:solidFill>
                <a:srgbClr val="000066"/>
              </a:solidFill>
            </a:endParaRPr>
          </a:p>
          <a:p>
            <a:pPr>
              <a:buFontTx/>
              <a:buNone/>
            </a:pPr>
            <a:endParaRPr lang="ru-RU" sz="2000">
              <a:solidFill>
                <a:srgbClr val="000066"/>
              </a:solidFill>
            </a:endParaRPr>
          </a:p>
          <a:p>
            <a:pPr>
              <a:buFontTx/>
              <a:buNone/>
            </a:pPr>
            <a:r>
              <a:rPr lang="ru-RU" sz="2000">
                <a:solidFill>
                  <a:srgbClr val="000066"/>
                </a:solidFill>
              </a:rPr>
              <a:t>           </a:t>
            </a:r>
            <a:r>
              <a:rPr lang="ru-RU" sz="2400" b="1">
                <a:solidFill>
                  <a:srgbClr val="000066"/>
                </a:solidFill>
              </a:rPr>
              <a:t>Большую часть (80%) информации об окружающем     	мире человек узнаёт через глаза.</a:t>
            </a:r>
          </a:p>
          <a:p>
            <a:pPr>
              <a:buFontTx/>
              <a:buNone/>
            </a:pPr>
            <a:endParaRPr lang="ru-RU" sz="2400" b="1">
              <a:solidFill>
                <a:srgbClr val="000066"/>
              </a:solidFill>
            </a:endParaRPr>
          </a:p>
        </p:txBody>
      </p:sp>
      <p:pic>
        <p:nvPicPr>
          <p:cNvPr id="7175" name="Picture 7" descr="глаз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1188" y="2060575"/>
            <a:ext cx="4470400" cy="3352800"/>
          </a:xfrm>
          <a:noFill/>
          <a:ln/>
        </p:spPr>
      </p:pic>
    </p:spTree>
    <p:custDataLst>
      <p:tags r:id="rId1"/>
    </p:custDataLst>
  </p:cSld>
  <p:clrMapOvr>
    <a:masterClrMapping/>
  </p:clrMapOvr>
  <p:transition advTm="16924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660066"/>
                </a:solidFill>
              </a:rPr>
              <a:t/>
            </a:r>
            <a:br>
              <a:rPr lang="ru-RU" sz="3200" b="1" dirty="0">
                <a:solidFill>
                  <a:srgbClr val="660066"/>
                </a:solidFill>
              </a:rPr>
            </a:br>
            <a:endParaRPr lang="ru-RU" sz="4000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81075"/>
            <a:ext cx="9144000" cy="1008063"/>
          </a:xfrm>
        </p:spPr>
        <p:txBody>
          <a:bodyPr/>
          <a:lstStyle/>
          <a:p>
            <a:pPr>
              <a:buFontTx/>
              <a:buNone/>
            </a:pPr>
            <a:r>
              <a:rPr lang="ru-RU" sz="3200" b="1" dirty="0">
                <a:solidFill>
                  <a:srgbClr val="FF0000"/>
                </a:solidFill>
              </a:rPr>
              <a:t> 		</a:t>
            </a:r>
            <a:r>
              <a:rPr lang="ru-RU" sz="3200" b="1" i="1" dirty="0">
                <a:solidFill>
                  <a:srgbClr val="FF0000"/>
                </a:solidFill>
              </a:rPr>
              <a:t>Берегите зрение!</a:t>
            </a:r>
            <a:br>
              <a:rPr lang="ru-RU" sz="3200" b="1" i="1" dirty="0">
                <a:solidFill>
                  <a:srgbClr val="FF0000"/>
                </a:solidFill>
              </a:rPr>
            </a:b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700213"/>
            <a:ext cx="9144000" cy="54737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400" dirty="0"/>
              <a:t>      </a:t>
            </a:r>
            <a:r>
              <a:rPr lang="ru-RU" sz="2000" b="1" dirty="0">
                <a:solidFill>
                  <a:srgbClr val="000066"/>
                </a:solidFill>
              </a:rPr>
              <a:t>1.Читай, пиши только при хорошем освещении, но помни, что яркий свет не должен попадать в глаза.</a:t>
            </a:r>
            <a:br>
              <a:rPr lang="ru-RU" sz="2000" b="1" dirty="0">
                <a:solidFill>
                  <a:srgbClr val="000066"/>
                </a:solidFill>
              </a:rPr>
            </a:br>
            <a:r>
              <a:rPr lang="ru-RU" sz="2000" b="1" dirty="0">
                <a:solidFill>
                  <a:srgbClr val="000066"/>
                </a:solidFill>
              </a:rPr>
              <a:t/>
            </a:r>
            <a:br>
              <a:rPr lang="ru-RU" sz="2000" b="1" dirty="0">
                <a:solidFill>
                  <a:srgbClr val="000066"/>
                </a:solidFill>
              </a:rPr>
            </a:br>
            <a:r>
              <a:rPr lang="ru-RU" sz="2000" b="1" dirty="0">
                <a:solidFill>
                  <a:srgbClr val="000066"/>
                </a:solidFill>
              </a:rPr>
              <a:t>2.Следи за тем, чтобы книга или тетрадь были на расстоянии 30 – 35 сантиметров от глаз. Свет должен падать слева.</a:t>
            </a:r>
            <a:br>
              <a:rPr lang="ru-RU" sz="2000" b="1" dirty="0">
                <a:solidFill>
                  <a:srgbClr val="000066"/>
                </a:solidFill>
              </a:rPr>
            </a:br>
            <a:r>
              <a:rPr lang="ru-RU" sz="2000" b="1" dirty="0">
                <a:solidFill>
                  <a:srgbClr val="000066"/>
                </a:solidFill>
              </a:rPr>
              <a:t/>
            </a:r>
            <a:br>
              <a:rPr lang="ru-RU" sz="2000" b="1" dirty="0">
                <a:solidFill>
                  <a:srgbClr val="000066"/>
                </a:solidFill>
              </a:rPr>
            </a:br>
            <a:r>
              <a:rPr lang="ru-RU" sz="2000" b="1" dirty="0">
                <a:solidFill>
                  <a:srgbClr val="000066"/>
                </a:solidFill>
              </a:rPr>
              <a:t>3.Не читай лёжа.</a:t>
            </a:r>
            <a:br>
              <a:rPr lang="ru-RU" sz="2000" b="1" dirty="0">
                <a:solidFill>
                  <a:srgbClr val="000066"/>
                </a:solidFill>
              </a:rPr>
            </a:br>
            <a:r>
              <a:rPr lang="ru-RU" sz="2000" b="1" dirty="0">
                <a:solidFill>
                  <a:srgbClr val="000066"/>
                </a:solidFill>
              </a:rPr>
              <a:t/>
            </a:r>
            <a:br>
              <a:rPr lang="ru-RU" sz="2000" b="1" dirty="0">
                <a:solidFill>
                  <a:srgbClr val="000066"/>
                </a:solidFill>
              </a:rPr>
            </a:br>
            <a:r>
              <a:rPr lang="ru-RU" sz="2000" b="1" dirty="0" smtClean="0">
                <a:solidFill>
                  <a:srgbClr val="000066"/>
                </a:solidFill>
              </a:rPr>
              <a:t>4.Берегите глаза от острых ,колющих и режущих предметов</a:t>
            </a:r>
            <a:r>
              <a:rPr lang="ru-RU" sz="2000" b="1" dirty="0">
                <a:solidFill>
                  <a:srgbClr val="000066"/>
                </a:solidFill>
              </a:rPr>
              <a:t/>
            </a:r>
            <a:br>
              <a:rPr lang="ru-RU" sz="2000" b="1" dirty="0">
                <a:solidFill>
                  <a:srgbClr val="000066"/>
                </a:solidFill>
              </a:rPr>
            </a:br>
            <a:r>
              <a:rPr lang="ru-RU" sz="2000" b="1" dirty="0">
                <a:solidFill>
                  <a:srgbClr val="000066"/>
                </a:solidFill>
              </a:rPr>
              <a:t/>
            </a:r>
            <a:br>
              <a:rPr lang="ru-RU" sz="2000" b="1" dirty="0">
                <a:solidFill>
                  <a:srgbClr val="000066"/>
                </a:solidFill>
              </a:rPr>
            </a:br>
            <a:r>
              <a:rPr lang="ru-RU" sz="2000" b="1" dirty="0">
                <a:solidFill>
                  <a:srgbClr val="000066"/>
                </a:solidFill>
              </a:rPr>
              <a:t/>
            </a:r>
            <a:br>
              <a:rPr lang="ru-RU" sz="2000" b="1" dirty="0">
                <a:solidFill>
                  <a:srgbClr val="000066"/>
                </a:solidFill>
              </a:rPr>
            </a:br>
            <a:r>
              <a:rPr lang="ru-RU" sz="2000" b="1" dirty="0" smtClean="0">
                <a:solidFill>
                  <a:srgbClr val="000066"/>
                </a:solidFill>
              </a:rPr>
              <a:t>5.Вредно </a:t>
            </a:r>
            <a:r>
              <a:rPr lang="ru-RU" sz="2000" b="1" dirty="0">
                <a:solidFill>
                  <a:srgbClr val="000066"/>
                </a:solidFill>
              </a:rPr>
              <a:t>для глаз долго смотреть телевизор</a:t>
            </a:r>
            <a:r>
              <a:rPr lang="ru-RU" sz="2000" b="1" dirty="0" smtClean="0">
                <a:solidFill>
                  <a:srgbClr val="000066"/>
                </a:solidFill>
              </a:rPr>
              <a:t>, сидеть за  компьютером.</a:t>
            </a:r>
            <a:r>
              <a:rPr lang="ru-RU" sz="2000" b="1" dirty="0">
                <a:solidFill>
                  <a:srgbClr val="000066"/>
                </a:solidFill>
              </a:rPr>
              <a:t/>
            </a:r>
            <a:br>
              <a:rPr lang="ru-RU" sz="2000" b="1" dirty="0">
                <a:solidFill>
                  <a:srgbClr val="000066"/>
                </a:solidFill>
              </a:rPr>
            </a:br>
            <a:r>
              <a:rPr lang="ru-RU" sz="2000" b="1" dirty="0">
                <a:solidFill>
                  <a:srgbClr val="000066"/>
                </a:solidFill>
              </a:rPr>
              <a:t/>
            </a:r>
            <a:br>
              <a:rPr lang="ru-RU" sz="2000" b="1" dirty="0">
                <a:solidFill>
                  <a:srgbClr val="000066"/>
                </a:solidFill>
              </a:rPr>
            </a:br>
            <a:r>
              <a:rPr lang="ru-RU" sz="2000" b="1" dirty="0" smtClean="0">
                <a:solidFill>
                  <a:srgbClr val="000066"/>
                </a:solidFill>
              </a:rPr>
              <a:t>6.Не </a:t>
            </a:r>
            <a:r>
              <a:rPr lang="ru-RU" sz="2000" b="1" dirty="0">
                <a:solidFill>
                  <a:srgbClr val="000066"/>
                </a:solidFill>
              </a:rPr>
              <a:t>три глаза руками – так можно занести соринку или опасные бактерии</a:t>
            </a:r>
            <a:r>
              <a:rPr lang="ru-RU" sz="2000" b="1" dirty="0" smtClean="0">
                <a:solidFill>
                  <a:srgbClr val="000066"/>
                </a:solidFill>
              </a:rPr>
              <a:t>.</a:t>
            </a:r>
            <a:r>
              <a:rPr lang="ru-RU" sz="2000" b="1" dirty="0">
                <a:solidFill>
                  <a:srgbClr val="000066"/>
                </a:solidFill>
              </a:rPr>
              <a:t/>
            </a:r>
            <a:br>
              <a:rPr lang="ru-RU" sz="2000" b="1" dirty="0">
                <a:solidFill>
                  <a:srgbClr val="000066"/>
                </a:solidFill>
              </a:rPr>
            </a:br>
            <a:r>
              <a:rPr lang="ru-RU" sz="2000" b="1" dirty="0">
                <a:solidFill>
                  <a:srgbClr val="000066"/>
                </a:solidFill>
              </a:rPr>
              <a:t/>
            </a:r>
            <a:br>
              <a:rPr lang="ru-RU" sz="2000" b="1" dirty="0">
                <a:solidFill>
                  <a:srgbClr val="000066"/>
                </a:solidFill>
              </a:rPr>
            </a:br>
            <a:r>
              <a:rPr lang="ru-RU" sz="2000" b="1" dirty="0" smtClean="0">
                <a:solidFill>
                  <a:srgbClr val="000066"/>
                </a:solidFill>
              </a:rPr>
              <a:t>7.Не </a:t>
            </a:r>
            <a:r>
              <a:rPr lang="ru-RU" sz="2000" b="1" dirty="0">
                <a:solidFill>
                  <a:srgbClr val="000066"/>
                </a:solidFill>
              </a:rPr>
              <a:t>стесняйся </a:t>
            </a:r>
            <a:r>
              <a:rPr lang="ru-RU" sz="2000" b="1" dirty="0" smtClean="0">
                <a:solidFill>
                  <a:srgbClr val="000066"/>
                </a:solidFill>
              </a:rPr>
              <a:t>носить очки.</a:t>
            </a:r>
            <a:r>
              <a:rPr lang="ru-RU" sz="2000" b="1" dirty="0">
                <a:solidFill>
                  <a:srgbClr val="000066"/>
                </a:solidFill>
              </a:rPr>
              <a:t/>
            </a:r>
            <a:br>
              <a:rPr lang="ru-RU" sz="2000" b="1" dirty="0">
                <a:solidFill>
                  <a:srgbClr val="000066"/>
                </a:solidFill>
              </a:rPr>
            </a:br>
            <a:r>
              <a:rPr lang="ru-RU" sz="2000" b="1" dirty="0">
                <a:solidFill>
                  <a:srgbClr val="000066"/>
                </a:solidFill>
              </a:rPr>
              <a:t/>
            </a:r>
            <a:br>
              <a:rPr lang="ru-RU" sz="2000" b="1" dirty="0">
                <a:solidFill>
                  <a:srgbClr val="000066"/>
                </a:solidFill>
              </a:rPr>
            </a:br>
            <a:endParaRPr lang="ru-RU" sz="2000" b="1" dirty="0">
              <a:solidFill>
                <a:srgbClr val="000066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0812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Rectangle 10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569325" cy="2781300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</a:rPr>
              <a:t/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Отгадайте загадку</a:t>
            </a:r>
            <a:r>
              <a:rPr lang="ru-RU" sz="2800" b="1" dirty="0" smtClean="0">
                <a:solidFill>
                  <a:srgbClr val="FF0000"/>
                </a:solidFill>
              </a:rPr>
              <a:t>!   </a:t>
            </a:r>
            <a:r>
              <a:rPr lang="ru-RU" sz="3200" dirty="0" smtClean="0"/>
              <a:t> </a:t>
            </a:r>
            <a:r>
              <a:rPr lang="ru-RU" sz="2000" b="1" dirty="0">
                <a:solidFill>
                  <a:schemeClr val="accent2"/>
                </a:solidFill>
              </a:rPr>
              <a:t>Маша слушает в лесу, как </a:t>
            </a:r>
            <a:r>
              <a:rPr lang="ru-RU" sz="2000" b="1" dirty="0" smtClean="0">
                <a:solidFill>
                  <a:schemeClr val="accent2"/>
                </a:solidFill>
              </a:rPr>
              <a:t>кричат кукушки</a:t>
            </a:r>
            <a:r>
              <a:rPr lang="ru-RU" sz="2000" b="1" dirty="0">
                <a:solidFill>
                  <a:schemeClr val="accent2"/>
                </a:solidFill>
              </a:rPr>
              <a:t>,</a:t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>А для этого нужны нашей Маше:</a:t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/>
              <a:t/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844675"/>
            <a:ext cx="8964613" cy="52562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800" dirty="0"/>
              <a:t>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/>
              <a:t>                                                                            </a:t>
            </a:r>
            <a:r>
              <a:rPr lang="ru-RU" sz="2800" b="1" i="1" dirty="0">
                <a:solidFill>
                  <a:srgbClr val="FF0066"/>
                </a:solidFill>
              </a:rPr>
              <a:t>Уши –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i="1" dirty="0">
                <a:solidFill>
                  <a:srgbClr val="FF0066"/>
                </a:solidFill>
              </a:rPr>
              <a:t>                                                        </a:t>
            </a:r>
            <a:r>
              <a:rPr lang="ru-RU" sz="2800" b="1" i="1" dirty="0">
                <a:solidFill>
                  <a:srgbClr val="000066"/>
                </a:solidFill>
              </a:rPr>
              <a:t>орган слуха.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800" b="1" i="1" dirty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800" b="1" dirty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dirty="0"/>
              <a:t>     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800" b="1" dirty="0"/>
          </a:p>
          <a:p>
            <a:pPr>
              <a:lnSpc>
                <a:spcPct val="80000"/>
              </a:lnSpc>
              <a:buFontTx/>
              <a:buNone/>
            </a:pPr>
            <a:endParaRPr lang="ru-RU" sz="1800" b="1" dirty="0"/>
          </a:p>
          <a:p>
            <a:pPr>
              <a:lnSpc>
                <a:spcPct val="80000"/>
              </a:lnSpc>
              <a:buFontTx/>
              <a:buNone/>
            </a:pPr>
            <a:endParaRPr lang="ru-RU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dirty="0"/>
              <a:t>     </a:t>
            </a:r>
            <a:endParaRPr lang="ru-RU" sz="2400" b="1" dirty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400" b="1" dirty="0">
              <a:solidFill>
                <a:srgbClr val="000066"/>
              </a:solidFill>
            </a:endParaRPr>
          </a:p>
        </p:txBody>
      </p:sp>
      <p:pic>
        <p:nvPicPr>
          <p:cNvPr id="13325" name="Picture 13" descr="уши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55576" y="2737512"/>
            <a:ext cx="3528392" cy="3715824"/>
          </a:xfrm>
          <a:noFill/>
          <a:ln/>
        </p:spPr>
      </p:pic>
    </p:spTree>
    <p:custDataLst>
      <p:tags r:id="rId1"/>
    </p:custDataLst>
  </p:cSld>
  <p:clrMapOvr>
    <a:masterClrMapping/>
  </p:clrMapOvr>
  <p:transition advTm="9310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3240088"/>
          </a:xfrm>
        </p:spPr>
        <p:txBody>
          <a:bodyPr/>
          <a:lstStyle/>
          <a:p>
            <a:r>
              <a:rPr lang="ru-RU" sz="2800" b="1" dirty="0">
                <a:solidFill>
                  <a:srgbClr val="000066"/>
                </a:solidFill>
              </a:rPr>
              <a:t>Слух тесно связан с речью. Ребёнок сначала слышит и понимает речь, а затем уже учится говорить. Отсутствие слуха значительно обедняет мир человека, лишает его возможности общения.</a:t>
            </a:r>
            <a:r>
              <a:rPr lang="ru-RU" sz="4000" b="1" dirty="0">
                <a:solidFill>
                  <a:srgbClr val="000000"/>
                </a:solidFill>
              </a:rPr>
              <a:t> </a:t>
            </a: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>
                <a:solidFill>
                  <a:srgbClr val="000000"/>
                </a:solidFill>
              </a:rPr>
              <a:t/>
            </a:r>
            <a:br>
              <a:rPr lang="ru-RU" sz="4000" b="1" dirty="0">
                <a:solidFill>
                  <a:srgbClr val="000000"/>
                </a:solidFill>
              </a:rPr>
            </a:br>
            <a:endParaRPr lang="ru-RU" sz="4000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331913" y="2492375"/>
            <a:ext cx="5832475" cy="7921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800" dirty="0"/>
              <a:t>                             </a:t>
            </a:r>
            <a:r>
              <a:rPr lang="ru-RU" b="1" i="1" dirty="0">
                <a:solidFill>
                  <a:srgbClr val="FF0000"/>
                </a:solidFill>
              </a:rPr>
              <a:t>Берегите уши!</a:t>
            </a:r>
            <a:br>
              <a:rPr lang="ru-RU" b="1" i="1" dirty="0">
                <a:solidFill>
                  <a:srgbClr val="FF0000"/>
                </a:solidFill>
              </a:rPr>
            </a:b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2910321"/>
            <a:ext cx="9144000" cy="4319836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800" dirty="0"/>
              <a:t> </a:t>
            </a:r>
            <a:r>
              <a:rPr lang="ru-RU" sz="2400" b="1" dirty="0">
                <a:solidFill>
                  <a:srgbClr val="000066"/>
                </a:solidFill>
              </a:rPr>
              <a:t>1.Надо регулярно мыть уши с мылом и чистить туго скрученной ваткой.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>
                <a:solidFill>
                  <a:srgbClr val="000066"/>
                </a:solidFill>
              </a:rPr>
              <a:t> 2.Никогда не ковыряйте в ушах спичками, булавками и другими предметами. Можете повредить барабанную перепонку и потерять слух.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>
                <a:solidFill>
                  <a:srgbClr val="000066"/>
                </a:solidFill>
              </a:rPr>
              <a:t> 3.Сильный шум, резкие звуки, громкая музыка портят слух.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>
                <a:solidFill>
                  <a:srgbClr val="000066"/>
                </a:solidFill>
              </a:rPr>
              <a:t> 4. Чаще отдыхайте в  тишине.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>
                <a:solidFill>
                  <a:srgbClr val="000066"/>
                </a:solidFill>
              </a:rPr>
              <a:t> 5.Если почувствуете боль в ухе, сразу обращайтесь к врачу.</a:t>
            </a:r>
            <a:br>
              <a:rPr lang="ru-RU" sz="2400" b="1" dirty="0">
                <a:solidFill>
                  <a:srgbClr val="000066"/>
                </a:solidFill>
              </a:rPr>
            </a:br>
            <a:r>
              <a:rPr lang="ru-RU" sz="2400" b="1" dirty="0">
                <a:solidFill>
                  <a:srgbClr val="000066"/>
                </a:solidFill>
              </a:rPr>
              <a:t/>
            </a:r>
            <a:br>
              <a:rPr lang="ru-RU" sz="2400" b="1" dirty="0">
                <a:solidFill>
                  <a:srgbClr val="000066"/>
                </a:solidFill>
              </a:rPr>
            </a:br>
            <a:r>
              <a:rPr lang="ru-RU" sz="2400" b="1" dirty="0">
                <a:solidFill>
                  <a:srgbClr val="000066"/>
                </a:solidFill>
              </a:rPr>
              <a:t/>
            </a:r>
            <a:br>
              <a:rPr lang="ru-RU" sz="2400" b="1" dirty="0">
                <a:solidFill>
                  <a:srgbClr val="000066"/>
                </a:solidFill>
              </a:rPr>
            </a:br>
            <a:endParaRPr lang="ru-RU" sz="2400" b="1" dirty="0">
              <a:solidFill>
                <a:srgbClr val="000066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642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.2|1.6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4.3|2.6|3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.7|1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7|1|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3.6|1.2|1.9|2|1.6|1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5|1.5|1.6|1.5|1.3|1.5|1.3|1.4|1.6|1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3|1.8|2.7|2|1.5|1.5|1.6|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4.7|5.3"/>
</p:tagLst>
</file>

<file path=ppt/theme/theme1.xml><?xml version="1.0" encoding="utf-8"?>
<a:theme xmlns:a="http://schemas.openxmlformats.org/drawingml/2006/main" name="default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81</TotalTime>
  <Words>212</Words>
  <Application>Microsoft Office PowerPoint</Application>
  <PresentationFormat>Экран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default</vt:lpstr>
      <vt:lpstr>Презентация PowerPoint</vt:lpstr>
      <vt:lpstr>Медицинский центр.</vt:lpstr>
      <vt:lpstr>Мозг человека</vt:lpstr>
      <vt:lpstr>Грецкий орех и мозг человека</vt:lpstr>
      <vt:lpstr>Презентация PowerPoint</vt:lpstr>
      <vt:lpstr>   Отгадайте! На ночь два оконца Сами закрываются, А с восходом солнца Сами открываются             </vt:lpstr>
      <vt:lpstr> </vt:lpstr>
      <vt:lpstr> Отгадайте загадку!    Маша слушает в лесу, как кричат кукушки, А для этого нужны нашей Маше:  </vt:lpstr>
      <vt:lpstr>Слух тесно связан с речью. Ребёнок сначала слышит и понимает речь, а затем уже учится говорить. Отсутствие слуха значительно обедняет мир человека, лишает его возможности общения.   </vt:lpstr>
      <vt:lpstr>  Отгадайте загадку! Между двух светил В середине я один.  </vt:lpstr>
      <vt:lpstr> Отгадайте загадку! Всегда во рту, А не проглотишь.   </vt:lpstr>
      <vt:lpstr>Презентация PowerPoint</vt:lpstr>
      <vt:lpstr>Твои помощники, взгляни, Десяток дружных братцев. Как славно жить, когда они Работы не боятся. (Пальцы)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окружающего мира  по теме « Органы чувств »,  2 класс.</dc:title>
  <dc:creator>viki</dc:creator>
  <cp:lastModifiedBy>techno567</cp:lastModifiedBy>
  <cp:revision>20</cp:revision>
  <dcterms:created xsi:type="dcterms:W3CDTF">2012-10-28T17:04:59Z</dcterms:created>
  <dcterms:modified xsi:type="dcterms:W3CDTF">2022-03-20T14:43:27Z</dcterms:modified>
</cp:coreProperties>
</file>