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7" r:id="rId7"/>
    <p:sldId id="261" r:id="rId8"/>
    <p:sldId id="263" r:id="rId9"/>
    <p:sldId id="264" r:id="rId10"/>
    <p:sldId id="265" r:id="rId11"/>
    <p:sldId id="269" r:id="rId12"/>
    <p:sldId id="279" r:id="rId13"/>
    <p:sldId id="266" r:id="rId14"/>
    <p:sldId id="268" r:id="rId15"/>
    <p:sldId id="270" r:id="rId16"/>
    <p:sldId id="271" r:id="rId17"/>
    <p:sldId id="281" r:id="rId18"/>
    <p:sldId id="273" r:id="rId19"/>
    <p:sldId id="274" r:id="rId20"/>
    <p:sldId id="276" r:id="rId21"/>
    <p:sldId id="277" r:id="rId22"/>
    <p:sldId id="280" r:id="rId23"/>
    <p:sldId id="282" r:id="rId24"/>
    <p:sldId id="283" r:id="rId25"/>
    <p:sldId id="284" r:id="rId26"/>
    <p:sldId id="285" r:id="rId27"/>
    <p:sldId id="278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66CC"/>
    <a:srgbClr val="422C16"/>
    <a:srgbClr val="0C788E"/>
    <a:srgbClr val="006666"/>
    <a:srgbClr val="0099CC"/>
    <a:srgbClr val="660033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86" d="100"/>
          <a:sy n="86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857224" y="5429264"/>
            <a:ext cx="7572428" cy="647700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Садертинова</a:t>
            </a:r>
            <a:r>
              <a:rPr lang="ru-RU" sz="2400" b="1" dirty="0" smtClean="0">
                <a:solidFill>
                  <a:srgbClr val="002060"/>
                </a:solidFill>
              </a:rPr>
              <a:t> Любовь Владимировна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МБДОУ «Центр развития ребенка – детский №16 «Золотой ключик» г.Кольчугино</a:t>
            </a:r>
            <a:endParaRPr lang="es-ES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71480"/>
            <a:ext cx="7358113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ДЕТСКИЙ МИР – 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система повышения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профессиональной компетентности педагогов ДОО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Повышение профессиональной компетентности  педагогических  кадров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9"/>
            <a:ext cx="8715436" cy="4071966"/>
          </a:xfrm>
        </p:spPr>
        <p:txBody>
          <a:bodyPr/>
          <a:lstStyle/>
          <a:p>
            <a:pPr algn="ctr">
              <a:buNone/>
            </a:pPr>
            <a:r>
              <a:rPr lang="en-US" sz="2000" b="1" dirty="0" err="1" smtClean="0">
                <a:solidFill>
                  <a:srgbClr val="003399"/>
                </a:solidFill>
              </a:rPr>
              <a:t>Педагогические</a:t>
            </a:r>
            <a:r>
              <a:rPr lang="en-US" sz="2000" b="1" dirty="0" smtClean="0">
                <a:solidFill>
                  <a:srgbClr val="003399"/>
                </a:solidFill>
              </a:rPr>
              <a:t>  </a:t>
            </a:r>
            <a:r>
              <a:rPr lang="en-US" sz="2000" b="1" dirty="0" err="1" smtClean="0">
                <a:solidFill>
                  <a:srgbClr val="003399"/>
                </a:solidFill>
              </a:rPr>
              <a:t>советы</a:t>
            </a:r>
            <a:endParaRPr lang="en-US" sz="2000" b="1" dirty="0" smtClean="0">
              <a:solidFill>
                <a:srgbClr val="003399"/>
              </a:solidFill>
            </a:endParaRPr>
          </a:p>
          <a:p>
            <a:r>
              <a:rPr lang="ru-RU" sz="1800" b="1" dirty="0" smtClean="0">
                <a:solidFill>
                  <a:srgbClr val="003399"/>
                </a:solidFill>
              </a:rPr>
              <a:t>Развитие познавательной активности дошкольников через проектную деятельность </a:t>
            </a:r>
          </a:p>
          <a:p>
            <a:pPr lvl="0"/>
            <a:r>
              <a:rPr lang="ru-RU" sz="1800" b="1" dirty="0" smtClean="0">
                <a:solidFill>
                  <a:srgbClr val="003399"/>
                </a:solidFill>
              </a:rPr>
              <a:t>Самореализация субъектов педагогического процесса  в  проектной деятельности</a:t>
            </a:r>
          </a:p>
          <a:p>
            <a:pPr lvl="0"/>
            <a:r>
              <a:rPr lang="ru-RU" sz="1800" b="1" dirty="0" smtClean="0">
                <a:solidFill>
                  <a:srgbClr val="003399"/>
                </a:solidFill>
              </a:rPr>
              <a:t>Пути и средства эффективного взаимодействия ДОУ с семьёй по реализации ООП ДОУ  </a:t>
            </a:r>
          </a:p>
          <a:p>
            <a:pPr lvl="0"/>
            <a:r>
              <a:rPr lang="ru-RU" sz="1800" b="1" dirty="0" smtClean="0">
                <a:solidFill>
                  <a:srgbClr val="003399"/>
                </a:solidFill>
              </a:rPr>
              <a:t>Проектная деятельность как средство интеграции в организации образовательной деятельности в ДОУ</a:t>
            </a:r>
          </a:p>
          <a:p>
            <a:r>
              <a:rPr lang="ru-RU" sz="1800" b="1" dirty="0" smtClean="0">
                <a:solidFill>
                  <a:srgbClr val="003399"/>
                </a:solidFill>
              </a:rPr>
              <a:t>Взаимодействие педагогов с детьми в соответствии с возрастными и индивидуальными особенностями и ФГОС и т.д.</a:t>
            </a:r>
            <a:endParaRPr lang="ru-RU" sz="18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Повышение профессиональной компетентности  педагогических  кадров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3399"/>
                </a:solidFill>
              </a:rPr>
              <a:t>    Творческие группы</a:t>
            </a:r>
            <a:endParaRPr lang="ru-RU" sz="2400" dirty="0" smtClean="0">
              <a:solidFill>
                <a:srgbClr val="003399"/>
              </a:solidFill>
            </a:endParaRPr>
          </a:p>
          <a:p>
            <a:r>
              <a:rPr lang="ru-RU" sz="2400" b="1" dirty="0" smtClean="0">
                <a:solidFill>
                  <a:srgbClr val="003399"/>
                </a:solidFill>
              </a:rPr>
              <a:t>Дизайн - проект «Ключик к познанию красоты»</a:t>
            </a:r>
          </a:p>
          <a:p>
            <a:r>
              <a:rPr lang="ru-RU" sz="2400" b="1" dirty="0" smtClean="0">
                <a:solidFill>
                  <a:srgbClr val="003399"/>
                </a:solidFill>
              </a:rPr>
              <a:t>ООП ДОО</a:t>
            </a:r>
          </a:p>
          <a:p>
            <a:r>
              <a:rPr lang="ru-RU" sz="2400" b="1" dirty="0" smtClean="0">
                <a:solidFill>
                  <a:srgbClr val="003399"/>
                </a:solidFill>
              </a:rPr>
              <a:t>Система сотрудничества с семьями воспитанников по реализации ООП ДОО</a:t>
            </a:r>
          </a:p>
          <a:p>
            <a:r>
              <a:rPr lang="ru-RU" sz="2400" b="1" dirty="0" smtClean="0">
                <a:solidFill>
                  <a:srgbClr val="003399"/>
                </a:solidFill>
              </a:rPr>
              <a:t>Разработка проектов, материалов на конкурсы</a:t>
            </a:r>
          </a:p>
          <a:p>
            <a:endParaRPr lang="ru-RU" sz="2400" dirty="0" smtClean="0">
              <a:solidFill>
                <a:srgbClr val="3366CC"/>
              </a:solidFill>
            </a:endParaRPr>
          </a:p>
          <a:p>
            <a:endParaRPr lang="ru-RU" sz="2400" dirty="0" smtClean="0">
              <a:solidFill>
                <a:srgbClr val="3366CC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3399"/>
                </a:solidFill>
              </a:rPr>
              <a:t>Повышение профессиональной компетентности  педагогических  кадров,</a:t>
            </a:r>
            <a:br>
              <a:rPr lang="ru-RU" sz="2800" b="1" dirty="0" smtClean="0">
                <a:solidFill>
                  <a:srgbClr val="003399"/>
                </a:solidFill>
              </a:rPr>
            </a:br>
            <a:r>
              <a:rPr lang="ru-RU" sz="2800" b="1" dirty="0" smtClean="0">
                <a:solidFill>
                  <a:srgbClr val="003399"/>
                </a:solidFill>
              </a:rPr>
              <a:t>создание условий для самореализации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3366CC"/>
                </a:solidFill>
              </a:rPr>
              <a:t>Районная  Неделя творчества педагогов ДОУ, участников и победителей конкурсов</a:t>
            </a:r>
            <a:r>
              <a:rPr lang="ru-RU" sz="2400" dirty="0" smtClean="0">
                <a:solidFill>
                  <a:srgbClr val="3366CC"/>
                </a:solidFill>
              </a:rPr>
              <a:t> </a:t>
            </a:r>
            <a:r>
              <a:rPr lang="en-US" sz="2400" b="1" i="1" dirty="0" err="1" smtClean="0">
                <a:solidFill>
                  <a:srgbClr val="3366CC"/>
                </a:solidFill>
              </a:rPr>
              <a:t>различного</a:t>
            </a:r>
            <a:r>
              <a:rPr lang="en-US" sz="2400" b="1" i="1" dirty="0" smtClean="0">
                <a:solidFill>
                  <a:srgbClr val="3366CC"/>
                </a:solidFill>
              </a:rPr>
              <a:t> </a:t>
            </a:r>
            <a:r>
              <a:rPr lang="en-US" sz="2400" b="1" i="1" dirty="0" err="1" smtClean="0">
                <a:solidFill>
                  <a:srgbClr val="3366CC"/>
                </a:solidFill>
              </a:rPr>
              <a:t>уровня</a:t>
            </a:r>
            <a:endParaRPr lang="ru-RU" sz="2400" dirty="0" smtClean="0">
              <a:solidFill>
                <a:srgbClr val="3366CC"/>
              </a:solidFill>
            </a:endParaRPr>
          </a:p>
          <a:p>
            <a:r>
              <a:rPr lang="en-US" sz="2400" b="1" i="1" dirty="0" err="1" smtClean="0">
                <a:solidFill>
                  <a:srgbClr val="3366CC"/>
                </a:solidFill>
              </a:rPr>
              <a:t>Методически</a:t>
            </a:r>
            <a:r>
              <a:rPr lang="ru-RU" sz="2400" b="1" i="1" dirty="0" smtClean="0">
                <a:solidFill>
                  <a:srgbClr val="3366CC"/>
                </a:solidFill>
              </a:rPr>
              <a:t>е</a:t>
            </a:r>
            <a:r>
              <a:rPr lang="en-US" sz="2400" b="1" i="1" dirty="0" smtClean="0">
                <a:solidFill>
                  <a:srgbClr val="3366CC"/>
                </a:solidFill>
              </a:rPr>
              <a:t> </a:t>
            </a:r>
            <a:r>
              <a:rPr lang="en-US" sz="2400" b="1" i="1" dirty="0" err="1" smtClean="0">
                <a:solidFill>
                  <a:srgbClr val="3366CC"/>
                </a:solidFill>
              </a:rPr>
              <a:t>фестивал</a:t>
            </a:r>
            <a:r>
              <a:rPr lang="ru-RU" sz="2400" b="1" i="1" dirty="0" smtClean="0">
                <a:solidFill>
                  <a:srgbClr val="3366CC"/>
                </a:solidFill>
              </a:rPr>
              <a:t>и</a:t>
            </a:r>
          </a:p>
          <a:p>
            <a:r>
              <a:rPr lang="ru-RU" sz="2400" b="1" i="1" dirty="0" smtClean="0">
                <a:solidFill>
                  <a:srgbClr val="3366CC"/>
                </a:solidFill>
              </a:rPr>
              <a:t>Аукционы педагогических идей</a:t>
            </a:r>
          </a:p>
          <a:p>
            <a:pPr lvl="0"/>
            <a:r>
              <a:rPr lang="ru-RU" sz="2400" b="1" i="1" dirty="0" smtClean="0">
                <a:solidFill>
                  <a:srgbClr val="3366CC"/>
                </a:solidFill>
              </a:rPr>
              <a:t>Смотры – конкурсы (</a:t>
            </a:r>
            <a:r>
              <a:rPr lang="en-US" sz="2400" dirty="0" err="1" smtClean="0">
                <a:solidFill>
                  <a:srgbClr val="3366CC"/>
                </a:solidFill>
              </a:rPr>
              <a:t>на</a:t>
            </a:r>
            <a:r>
              <a:rPr lang="en-US" sz="2400" dirty="0" smtClean="0">
                <a:solidFill>
                  <a:srgbClr val="3366CC"/>
                </a:solidFill>
              </a:rPr>
              <a:t> </a:t>
            </a:r>
            <a:r>
              <a:rPr lang="en-US" sz="2400" dirty="0" err="1" smtClean="0">
                <a:solidFill>
                  <a:srgbClr val="3366CC"/>
                </a:solidFill>
              </a:rPr>
              <a:t>лучший</a:t>
            </a:r>
            <a:r>
              <a:rPr lang="en-US" sz="2400" dirty="0" smtClean="0">
                <a:solidFill>
                  <a:srgbClr val="3366CC"/>
                </a:solidFill>
              </a:rPr>
              <a:t> </a:t>
            </a:r>
            <a:r>
              <a:rPr lang="en-US" sz="2400" dirty="0" err="1" smtClean="0">
                <a:solidFill>
                  <a:srgbClr val="3366CC"/>
                </a:solidFill>
              </a:rPr>
              <a:t>родительский</a:t>
            </a:r>
            <a:r>
              <a:rPr lang="en-US" sz="2400" dirty="0" smtClean="0">
                <a:solidFill>
                  <a:srgbClr val="3366CC"/>
                </a:solidFill>
              </a:rPr>
              <a:t> </a:t>
            </a:r>
            <a:r>
              <a:rPr lang="en-US" sz="2400" dirty="0" err="1" smtClean="0">
                <a:solidFill>
                  <a:srgbClr val="3366CC"/>
                </a:solidFill>
              </a:rPr>
              <a:t>уголок</a:t>
            </a:r>
            <a:r>
              <a:rPr lang="ru-RU" sz="2400" dirty="0" smtClean="0">
                <a:solidFill>
                  <a:srgbClr val="3366CC"/>
                </a:solidFill>
              </a:rPr>
              <a:t>, </a:t>
            </a:r>
            <a:r>
              <a:rPr lang="en-US" sz="2400" dirty="0" err="1" smtClean="0">
                <a:solidFill>
                  <a:srgbClr val="3366CC"/>
                </a:solidFill>
              </a:rPr>
              <a:t>центр</a:t>
            </a:r>
            <a:r>
              <a:rPr lang="ru-RU" sz="2400" dirty="0" err="1" smtClean="0">
                <a:solidFill>
                  <a:srgbClr val="3366CC"/>
                </a:solidFill>
              </a:rPr>
              <a:t>ов</a:t>
            </a:r>
            <a:r>
              <a:rPr lang="ru-RU" sz="2400" dirty="0" smtClean="0">
                <a:solidFill>
                  <a:srgbClr val="3366CC"/>
                </a:solidFill>
              </a:rPr>
              <a:t> </a:t>
            </a:r>
            <a:r>
              <a:rPr lang="en-US" sz="2400" dirty="0" err="1" smtClean="0">
                <a:solidFill>
                  <a:srgbClr val="3366CC"/>
                </a:solidFill>
              </a:rPr>
              <a:t>творчества</a:t>
            </a:r>
            <a:r>
              <a:rPr lang="ru-RU" sz="2400" dirty="0" smtClean="0">
                <a:solidFill>
                  <a:srgbClr val="3366CC"/>
                </a:solidFill>
              </a:rPr>
              <a:t>, </a:t>
            </a:r>
            <a:r>
              <a:rPr lang="en-US" sz="2400" dirty="0" err="1" smtClean="0">
                <a:solidFill>
                  <a:srgbClr val="3366CC"/>
                </a:solidFill>
              </a:rPr>
              <a:t>экспериментирования</a:t>
            </a:r>
            <a:r>
              <a:rPr lang="ru-RU" sz="2400" dirty="0" smtClean="0">
                <a:solidFill>
                  <a:srgbClr val="3366CC"/>
                </a:solidFill>
              </a:rPr>
              <a:t>, 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3366CC"/>
                </a:solidFill>
              </a:rPr>
              <a:t>    </a:t>
            </a:r>
            <a:r>
              <a:rPr lang="en-US" sz="2400" dirty="0" err="1" smtClean="0">
                <a:solidFill>
                  <a:srgbClr val="3366CC"/>
                </a:solidFill>
              </a:rPr>
              <a:t>игровых</a:t>
            </a:r>
            <a:r>
              <a:rPr lang="en-US" sz="2400" dirty="0" smtClean="0">
                <a:solidFill>
                  <a:srgbClr val="3366CC"/>
                </a:solidFill>
              </a:rPr>
              <a:t> </a:t>
            </a:r>
            <a:r>
              <a:rPr lang="en-US" sz="2400" dirty="0" err="1" smtClean="0">
                <a:solidFill>
                  <a:srgbClr val="3366CC"/>
                </a:solidFill>
              </a:rPr>
              <a:t>центров</a:t>
            </a:r>
            <a:r>
              <a:rPr lang="ru-RU" sz="2400" dirty="0" smtClean="0">
                <a:solidFill>
                  <a:srgbClr val="3366CC"/>
                </a:solidFill>
              </a:rPr>
              <a:t>, </a:t>
            </a:r>
            <a:r>
              <a:rPr lang="en-US" sz="2400" dirty="0" err="1" smtClean="0">
                <a:solidFill>
                  <a:srgbClr val="3366CC"/>
                </a:solidFill>
              </a:rPr>
              <a:t>игр</a:t>
            </a:r>
            <a:r>
              <a:rPr lang="en-US" sz="2400" dirty="0" smtClean="0">
                <a:solidFill>
                  <a:srgbClr val="3366CC"/>
                </a:solidFill>
              </a:rPr>
              <a:t> и </a:t>
            </a:r>
            <a:r>
              <a:rPr lang="en-US" sz="2400" dirty="0" err="1" smtClean="0">
                <a:solidFill>
                  <a:srgbClr val="3366CC"/>
                </a:solidFill>
              </a:rPr>
              <a:t>игрушек</a:t>
            </a:r>
            <a:r>
              <a:rPr lang="en-US" sz="2400" dirty="0" smtClean="0">
                <a:solidFill>
                  <a:srgbClr val="3366CC"/>
                </a:solidFill>
              </a:rPr>
              <a:t> </a:t>
            </a:r>
            <a:r>
              <a:rPr lang="en-US" sz="2400" dirty="0" err="1" smtClean="0">
                <a:solidFill>
                  <a:srgbClr val="3366CC"/>
                </a:solidFill>
              </a:rPr>
              <a:t>своими</a:t>
            </a:r>
            <a:r>
              <a:rPr lang="en-US" sz="2400" dirty="0" smtClean="0">
                <a:solidFill>
                  <a:srgbClr val="3366CC"/>
                </a:solidFill>
              </a:rPr>
              <a:t> </a:t>
            </a:r>
            <a:r>
              <a:rPr lang="en-US" sz="2400" dirty="0" err="1" smtClean="0">
                <a:solidFill>
                  <a:srgbClr val="3366CC"/>
                </a:solidFill>
              </a:rPr>
              <a:t>руками</a:t>
            </a:r>
            <a:r>
              <a:rPr lang="ru-RU" sz="2400" dirty="0" smtClean="0">
                <a:solidFill>
                  <a:srgbClr val="3366CC"/>
                </a:solidFill>
              </a:rPr>
              <a:t>, </a:t>
            </a:r>
            <a:r>
              <a:rPr lang="en-US" sz="2400" dirty="0" err="1" smtClean="0">
                <a:solidFill>
                  <a:srgbClr val="3366CC"/>
                </a:solidFill>
              </a:rPr>
              <a:t>книжек</a:t>
            </a:r>
            <a:r>
              <a:rPr lang="en-US" sz="2400" dirty="0" smtClean="0">
                <a:solidFill>
                  <a:srgbClr val="3366CC"/>
                </a:solidFill>
              </a:rPr>
              <a:t> – </a:t>
            </a:r>
            <a:r>
              <a:rPr lang="en-US" sz="2400" dirty="0" err="1" smtClean="0">
                <a:solidFill>
                  <a:srgbClr val="3366CC"/>
                </a:solidFill>
              </a:rPr>
              <a:t>самоделок</a:t>
            </a:r>
            <a:r>
              <a:rPr lang="en-US" sz="2400" dirty="0" smtClean="0">
                <a:solidFill>
                  <a:srgbClr val="3366CC"/>
                </a:solidFill>
              </a:rPr>
              <a:t> </a:t>
            </a:r>
            <a:r>
              <a:rPr lang="ru-RU" sz="2400" dirty="0" smtClean="0">
                <a:solidFill>
                  <a:srgbClr val="3366CC"/>
                </a:solidFill>
              </a:rPr>
              <a:t> и т.д.)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Выставка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«Мир увлечений педагогов детского сада»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>
                <a:solidFill>
                  <a:srgbClr val="003399"/>
                </a:solidFill>
              </a:rPr>
              <a:t>Дары леса</a:t>
            </a:r>
          </a:p>
          <a:p>
            <a:pPr lvl="0"/>
            <a:r>
              <a:rPr lang="ru-RU" sz="2800" dirty="0" smtClean="0">
                <a:solidFill>
                  <a:srgbClr val="003399"/>
                </a:solidFill>
              </a:rPr>
              <a:t>Мир путешествий </a:t>
            </a:r>
          </a:p>
          <a:p>
            <a:pPr lvl="0"/>
            <a:r>
              <a:rPr lang="ru-RU" sz="2800" dirty="0" smtClean="0">
                <a:solidFill>
                  <a:srgbClr val="003399"/>
                </a:solidFill>
              </a:rPr>
              <a:t>Коллекция ангелочков, кукол</a:t>
            </a:r>
          </a:p>
          <a:p>
            <a:pPr lvl="0"/>
            <a:r>
              <a:rPr lang="ru-RU" sz="2800" dirty="0" smtClean="0">
                <a:solidFill>
                  <a:srgbClr val="003399"/>
                </a:solidFill>
              </a:rPr>
              <a:t>Красота цветов</a:t>
            </a:r>
          </a:p>
          <a:p>
            <a:r>
              <a:rPr lang="ru-RU" sz="2800" dirty="0" smtClean="0">
                <a:solidFill>
                  <a:srgbClr val="003399"/>
                </a:solidFill>
              </a:rPr>
              <a:t>Поэтический альбом (стихи и песни о городе, детском садике)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99"/>
                </a:solidFill>
              </a:rPr>
              <a:t>Выставка «Мир увлечений педагогов детского сада»</a:t>
            </a:r>
            <a:endParaRPr lang="ru-RU" dirty="0">
              <a:solidFill>
                <a:srgbClr val="003399"/>
              </a:solidFill>
            </a:endParaRPr>
          </a:p>
        </p:txBody>
      </p:sp>
      <p:pic>
        <p:nvPicPr>
          <p:cNvPr id="6" name="Содержимое 5" descr="IMG_2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3927"/>
          <a:stretch>
            <a:fillRect/>
          </a:stretch>
        </p:blipFill>
        <p:spPr>
          <a:xfrm>
            <a:off x="1285852" y="2285992"/>
            <a:ext cx="6643734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3399"/>
                </a:solidFill>
              </a:rPr>
              <a:t>Коллекция кукол и ангелочков</a:t>
            </a:r>
            <a:endParaRPr lang="ru-RU" b="1" dirty="0">
              <a:solidFill>
                <a:srgbClr val="003399"/>
              </a:solidFill>
            </a:endParaRPr>
          </a:p>
        </p:txBody>
      </p:sp>
      <p:pic>
        <p:nvPicPr>
          <p:cNvPr id="4" name="Содержимое 3" descr="IMG_20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00200"/>
            <a:ext cx="6500857" cy="4972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99"/>
                </a:solidFill>
              </a:rPr>
              <a:t>Красота цветов </a:t>
            </a:r>
            <a:endParaRPr lang="ru-RU" b="1" dirty="0">
              <a:solidFill>
                <a:srgbClr val="003399"/>
              </a:solidFill>
            </a:endParaRPr>
          </a:p>
        </p:txBody>
      </p:sp>
      <p:pic>
        <p:nvPicPr>
          <p:cNvPr id="4" name="Содержимое 3" descr="IMG_2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00200"/>
            <a:ext cx="6643733" cy="4972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99"/>
                </a:solidFill>
              </a:rPr>
              <a:t>Красота </a:t>
            </a:r>
            <a:r>
              <a:rPr lang="ru-RU" b="1" dirty="0" err="1" smtClean="0">
                <a:solidFill>
                  <a:srgbClr val="003399"/>
                </a:solidFill>
              </a:rPr>
              <a:t>канзаши</a:t>
            </a:r>
            <a:endParaRPr lang="ru-RU" b="1" dirty="0">
              <a:solidFill>
                <a:srgbClr val="003399"/>
              </a:solidFill>
            </a:endParaRPr>
          </a:p>
        </p:txBody>
      </p:sp>
      <p:pic>
        <p:nvPicPr>
          <p:cNvPr id="4" name="Содержимое 3" descr="IMG_2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00200"/>
            <a:ext cx="6643733" cy="4972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99"/>
                </a:solidFill>
              </a:rPr>
              <a:t>Коллекция салфеток</a:t>
            </a:r>
            <a:endParaRPr lang="ru-RU" b="1" dirty="0">
              <a:solidFill>
                <a:srgbClr val="003399"/>
              </a:solidFill>
            </a:endParaRPr>
          </a:p>
        </p:txBody>
      </p:sp>
      <p:pic>
        <p:nvPicPr>
          <p:cNvPr id="4" name="Содержимое 3" descr="IMG_20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5" y="1600200"/>
            <a:ext cx="6572296" cy="5043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99"/>
                </a:solidFill>
              </a:rPr>
              <a:t>Мир путешествий</a:t>
            </a:r>
            <a:endParaRPr lang="ru-RU" b="1" dirty="0">
              <a:solidFill>
                <a:srgbClr val="003399"/>
              </a:solidFill>
            </a:endParaRPr>
          </a:p>
        </p:txBody>
      </p:sp>
      <p:pic>
        <p:nvPicPr>
          <p:cNvPr id="4" name="Содержимое 3" descr="IMG_20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00200"/>
            <a:ext cx="6500857" cy="51149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Детский мир – это система, планета детства, на которой  царят дружба, общность занимательных дел и интересов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99"/>
                </a:solidFill>
              </a:rPr>
              <a:t>Коллекция париков</a:t>
            </a:r>
            <a:endParaRPr lang="ru-RU" b="1" dirty="0">
              <a:solidFill>
                <a:srgbClr val="003399"/>
              </a:solidFill>
            </a:endParaRPr>
          </a:p>
        </p:txBody>
      </p:sp>
      <p:pic>
        <p:nvPicPr>
          <p:cNvPr id="4" name="Содержимое 3" descr="IMG_2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600200"/>
            <a:ext cx="6715171" cy="4972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99"/>
                </a:solidFill>
              </a:rPr>
              <a:t>Увлечение вязанием</a:t>
            </a:r>
            <a:endParaRPr lang="ru-RU" b="1" dirty="0">
              <a:solidFill>
                <a:srgbClr val="003399"/>
              </a:solidFill>
            </a:endParaRPr>
          </a:p>
        </p:txBody>
      </p:sp>
      <p:pic>
        <p:nvPicPr>
          <p:cNvPr id="4" name="Содержимое 3" descr="IMG_2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600200"/>
            <a:ext cx="6786609" cy="4972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Контроль, анализ и корректировка педагогической деятельности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3399"/>
                </a:solidFill>
              </a:rPr>
              <a:t>Изучение документации, перспективных планов, конспектов образовательной деятельности </a:t>
            </a:r>
          </a:p>
          <a:p>
            <a:r>
              <a:rPr lang="ru-RU" sz="2800" dirty="0" smtClean="0">
                <a:solidFill>
                  <a:srgbClr val="003399"/>
                </a:solidFill>
              </a:rPr>
              <a:t>Тематический и оперативный контроль</a:t>
            </a:r>
          </a:p>
          <a:p>
            <a:r>
              <a:rPr lang="ru-RU" sz="2800" b="1" dirty="0" smtClean="0">
                <a:solidFill>
                  <a:srgbClr val="003399"/>
                </a:solidFill>
              </a:rPr>
              <a:t>Взаимоконтроль</a:t>
            </a:r>
          </a:p>
          <a:p>
            <a:r>
              <a:rPr lang="ru-RU" sz="2800" dirty="0" smtClean="0">
                <a:solidFill>
                  <a:srgbClr val="003399"/>
                </a:solidFill>
              </a:rPr>
              <a:t>Самоанализ воспитателей</a:t>
            </a:r>
          </a:p>
          <a:p>
            <a:r>
              <a:rPr lang="ru-RU" sz="2800" b="1" dirty="0" smtClean="0">
                <a:solidFill>
                  <a:srgbClr val="003399"/>
                </a:solidFill>
              </a:rPr>
              <a:t>Самоконтроль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3399"/>
                </a:solidFill>
              </a:rPr>
              <a:t>Взаимодействие с семьями воспитанников</a:t>
            </a:r>
            <a:endParaRPr lang="ru-RU" sz="3600" dirty="0">
              <a:solidFill>
                <a:srgbClr val="00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/>
          <a:lstStyle/>
          <a:p>
            <a:r>
              <a:rPr lang="ru-RU" sz="2400" dirty="0" smtClean="0">
                <a:solidFill>
                  <a:srgbClr val="0033CC"/>
                </a:solidFill>
              </a:rPr>
              <a:t>«</a:t>
            </a:r>
            <a:r>
              <a:rPr lang="ru-RU" sz="2400" dirty="0" smtClean="0">
                <a:solidFill>
                  <a:srgbClr val="0033CC"/>
                </a:solidFill>
                <a:latin typeface="Bookman Old Style" pitchFamily="18" charset="0"/>
              </a:rPr>
              <a:t>Встречи с интересными людьми» - знакомство с профессиями, увлечениями</a:t>
            </a:r>
          </a:p>
          <a:p>
            <a:r>
              <a:rPr lang="ru-RU" sz="2400" dirty="0" smtClean="0">
                <a:solidFill>
                  <a:srgbClr val="0033CC"/>
                </a:solidFill>
                <a:latin typeface="Bookman Old Style" pitchFamily="18" charset="0"/>
              </a:rPr>
              <a:t>Совместные проекты «Познаём вместе!»</a:t>
            </a:r>
          </a:p>
          <a:p>
            <a:r>
              <a:rPr lang="ru-RU" sz="2400" dirty="0" smtClean="0">
                <a:solidFill>
                  <a:srgbClr val="0033CC"/>
                </a:solidFill>
                <a:latin typeface="Bookman Old Style" pitchFamily="18" charset="0"/>
              </a:rPr>
              <a:t>Создание альбомов «Моя семья», семейных презентаций </a:t>
            </a:r>
          </a:p>
          <a:p>
            <a:r>
              <a:rPr lang="ru-RU" sz="2400" dirty="0" smtClean="0">
                <a:solidFill>
                  <a:srgbClr val="0033CC"/>
                </a:solidFill>
                <a:latin typeface="Bookman Old Style" pitchFamily="18" charset="0"/>
              </a:rPr>
              <a:t>Помощь в организации выставок, коллекций</a:t>
            </a:r>
          </a:p>
          <a:p>
            <a:r>
              <a:rPr lang="ru-RU" sz="2400" dirty="0" smtClean="0">
                <a:solidFill>
                  <a:srgbClr val="0033CC"/>
                </a:solidFill>
                <a:latin typeface="Bookman Old Style" pitchFamily="18" charset="0"/>
              </a:rPr>
              <a:t>Подготовка совместных номеров на концерты</a:t>
            </a:r>
          </a:p>
          <a:p>
            <a:r>
              <a:rPr lang="ru-RU" sz="2400" dirty="0" smtClean="0">
                <a:solidFill>
                  <a:srgbClr val="0033CC"/>
                </a:solidFill>
                <a:latin typeface="Bookman Old Style" pitchFamily="18" charset="0"/>
              </a:rPr>
              <a:t>Изготовление макетов, игр, костюмов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99"/>
                </a:solidFill>
              </a:rPr>
              <a:t>Взаимодействие со школой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 smtClean="0">
                <a:solidFill>
                  <a:srgbClr val="003399"/>
                </a:solidFill>
              </a:rPr>
              <a:t>Совместные проекты с детьми 1 – 4 классов</a:t>
            </a:r>
            <a:endParaRPr lang="ru-RU" sz="2400" dirty="0" smtClean="0">
              <a:solidFill>
                <a:srgbClr val="003399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3399"/>
                </a:solidFill>
              </a:rPr>
              <a:t>«Мы играем и растем – скоро в школу мы пойдем!»</a:t>
            </a:r>
          </a:p>
          <a:p>
            <a:pPr>
              <a:buNone/>
            </a:pPr>
            <a:r>
              <a:rPr lang="ru-RU" sz="2400" dirty="0" smtClean="0">
                <a:solidFill>
                  <a:srgbClr val="003399"/>
                </a:solidFill>
              </a:rPr>
              <a:t>«Я здоровье берегу – сам себе я помогу!»</a:t>
            </a:r>
          </a:p>
          <a:p>
            <a:pPr>
              <a:buNone/>
            </a:pPr>
            <a:r>
              <a:rPr lang="ru-RU" sz="2400" dirty="0" smtClean="0">
                <a:solidFill>
                  <a:srgbClr val="003399"/>
                </a:solidFill>
              </a:rPr>
              <a:t>«Красоту мы замечаем – всё вокруг преображаем!» и т.д.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</a:t>
            </a:r>
            <a:r>
              <a:rPr lang="ru-RU" sz="2400" i="1" dirty="0" smtClean="0">
                <a:solidFill>
                  <a:srgbClr val="003399"/>
                </a:solidFill>
              </a:rPr>
              <a:t>Совместные мероприятия с педагогами   школы: педсоветы, семинары, родительские собрания</a:t>
            </a:r>
            <a:endParaRPr lang="ru-RU" sz="2400" dirty="0" smtClean="0">
              <a:solidFill>
                <a:srgbClr val="003399"/>
              </a:solidFill>
            </a:endParaRPr>
          </a:p>
          <a:p>
            <a:endParaRPr lang="ru-RU" dirty="0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3399"/>
                </a:solidFill>
              </a:rPr>
              <a:t>Взаимодействие с социальными партнерами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/>
          <a:lstStyle/>
          <a:p>
            <a:pPr algn="ctr">
              <a:buNone/>
            </a:pPr>
            <a:r>
              <a:rPr lang="en-US" sz="2000" b="1" dirty="0" err="1" smtClean="0">
                <a:solidFill>
                  <a:srgbClr val="003399"/>
                </a:solidFill>
              </a:rPr>
              <a:t>Владимирский</a:t>
            </a:r>
            <a:r>
              <a:rPr lang="en-US" sz="2000" b="1" dirty="0" smtClean="0">
                <a:solidFill>
                  <a:srgbClr val="003399"/>
                </a:solidFill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</a:rPr>
              <a:t>институт</a:t>
            </a:r>
            <a:r>
              <a:rPr lang="en-US" sz="2000" b="1" dirty="0" smtClean="0">
                <a:solidFill>
                  <a:srgbClr val="003399"/>
                </a:solidFill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</a:rPr>
              <a:t>развития</a:t>
            </a:r>
            <a:r>
              <a:rPr lang="en-US" sz="2000" b="1" dirty="0" smtClean="0">
                <a:solidFill>
                  <a:srgbClr val="003399"/>
                </a:solidFill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</a:rPr>
              <a:t>образования</a:t>
            </a:r>
            <a:endParaRPr lang="ru-RU" sz="2000" b="1" dirty="0" smtClean="0">
              <a:solidFill>
                <a:srgbClr val="003399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3399"/>
                </a:solidFill>
              </a:rPr>
              <a:t>Методический центр управления образования </a:t>
            </a:r>
            <a:r>
              <a:rPr lang="ru-RU" sz="2000" b="1" dirty="0" err="1" smtClean="0">
                <a:solidFill>
                  <a:srgbClr val="003399"/>
                </a:solidFill>
              </a:rPr>
              <a:t>Кольчугинского</a:t>
            </a:r>
            <a:r>
              <a:rPr lang="ru-RU" sz="2000" b="1" dirty="0" smtClean="0">
                <a:solidFill>
                  <a:srgbClr val="003399"/>
                </a:solidFill>
              </a:rPr>
              <a:t> района</a:t>
            </a:r>
            <a:r>
              <a:rPr lang="ru-RU" sz="2000" dirty="0" smtClean="0">
                <a:solidFill>
                  <a:srgbClr val="003399"/>
                </a:solidFill>
              </a:rPr>
              <a:t>:</a:t>
            </a:r>
          </a:p>
          <a:p>
            <a:pPr lvl="0"/>
            <a:r>
              <a:rPr lang="ru-RU" sz="2000" dirty="0" smtClean="0">
                <a:solidFill>
                  <a:srgbClr val="003399"/>
                </a:solidFill>
              </a:rPr>
              <a:t>ежегодное участие педагогов в семинарах, конференциях, конкурсах</a:t>
            </a:r>
          </a:p>
          <a:p>
            <a:pPr lvl="0"/>
            <a:r>
              <a:rPr lang="ru-RU" sz="2000" dirty="0" smtClean="0">
                <a:solidFill>
                  <a:srgbClr val="003399"/>
                </a:solidFill>
              </a:rPr>
              <a:t>выступления на курсах повышения квалификации</a:t>
            </a:r>
          </a:p>
          <a:p>
            <a:pPr lvl="0"/>
            <a:r>
              <a:rPr lang="ru-RU" sz="2000" dirty="0" smtClean="0">
                <a:solidFill>
                  <a:srgbClr val="003399"/>
                </a:solidFill>
              </a:rPr>
              <a:t>участие в  методических объединениях для разных категорий педагогических работников</a:t>
            </a:r>
          </a:p>
          <a:p>
            <a:pPr lvl="0"/>
            <a:r>
              <a:rPr lang="ru-RU" sz="2000" dirty="0" smtClean="0">
                <a:solidFill>
                  <a:srgbClr val="003399"/>
                </a:solidFill>
              </a:rPr>
              <a:t>выпуск статей из опыта работы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Книга Садертин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779" t="2118" r="3389" b="2712"/>
          <a:stretch>
            <a:fillRect/>
          </a:stretch>
        </p:blipFill>
        <p:spPr bwMode="auto">
          <a:xfrm>
            <a:off x="2915816" y="980728"/>
            <a:ext cx="3115304" cy="440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3399"/>
                </a:solidFill>
              </a:rPr>
              <a:t>ПРИГЛАШАЕМ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3399"/>
                </a:solidFill>
              </a:rPr>
              <a:t> К   СОТРУДНИЧЕСТВУ</a:t>
            </a:r>
          </a:p>
          <a:p>
            <a:pPr algn="ctr">
              <a:buNone/>
            </a:pPr>
            <a:endParaRPr lang="ru-RU" b="1" dirty="0" smtClean="0">
              <a:solidFill>
                <a:srgbClr val="003399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3399"/>
                </a:solidFill>
              </a:rPr>
              <a:t>г.Кольчугино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3399"/>
                </a:solidFill>
              </a:rPr>
              <a:t>ул. 3 Интернационала д.47  </a:t>
            </a:r>
          </a:p>
          <a:p>
            <a:pPr algn="ctr">
              <a:buNone/>
            </a:pPr>
            <a:endParaRPr lang="ru-RU" b="1" dirty="0" smtClean="0">
              <a:solidFill>
                <a:srgbClr val="003399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3214686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buratino_kolch@mail.ru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255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Цель:  формирование готовности педагогов ДОУ  к реализации ФГОС ДО, 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активной  профессиональной позиции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rgbClr val="3366CC"/>
                </a:solidFill>
              </a:rPr>
              <a:t>систематизация и обобщение целенаправленной работы методической  службы ДОУ по формированию активной профессиональной позиции педагога;</a:t>
            </a:r>
          </a:p>
          <a:p>
            <a:pPr lvl="0"/>
            <a:r>
              <a:rPr lang="ru-RU" sz="2400" dirty="0" smtClean="0">
                <a:solidFill>
                  <a:srgbClr val="3366CC"/>
                </a:solidFill>
              </a:rPr>
              <a:t>повышение уровня </a:t>
            </a:r>
            <a:r>
              <a:rPr lang="ru-RU" sz="2400" dirty="0" err="1" smtClean="0">
                <a:solidFill>
                  <a:srgbClr val="3366CC"/>
                </a:solidFill>
              </a:rPr>
              <a:t>самооценочной</a:t>
            </a:r>
            <a:r>
              <a:rPr lang="ru-RU" sz="2400" dirty="0" smtClean="0">
                <a:solidFill>
                  <a:srgbClr val="3366CC"/>
                </a:solidFill>
              </a:rPr>
              <a:t>, аналитической, рефлексивной культуры педагогов;</a:t>
            </a:r>
          </a:p>
          <a:p>
            <a:pPr lvl="0"/>
            <a:r>
              <a:rPr lang="ru-RU" sz="2400" dirty="0" smtClean="0">
                <a:solidFill>
                  <a:srgbClr val="3366CC"/>
                </a:solidFill>
              </a:rPr>
              <a:t>достижение необходимого уровня сотрудничества между педагогами детского сада</a:t>
            </a:r>
          </a:p>
          <a:p>
            <a:pPr lvl="0"/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003399"/>
                </a:solidFill>
              </a:rPr>
              <a:t>Принципы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929411"/>
          </a:xfrm>
        </p:spPr>
        <p:txBody>
          <a:bodyPr/>
          <a:lstStyle/>
          <a:p>
            <a:pPr lvl="0"/>
            <a:r>
              <a:rPr lang="ru-RU" sz="1800" b="1" dirty="0" smtClean="0">
                <a:solidFill>
                  <a:srgbClr val="3366CC"/>
                </a:solidFill>
              </a:rPr>
              <a:t>Принцип деятельности </a:t>
            </a:r>
            <a:r>
              <a:rPr lang="ru-RU" sz="1800" dirty="0" smtClean="0">
                <a:solidFill>
                  <a:srgbClr val="3366CC"/>
                </a:solidFill>
              </a:rPr>
              <a:t>– становление и развитие профессиональной компетентности педагогов  в процессе субъект – субъектного взаимодействия с использованием активных методов обучения.</a:t>
            </a:r>
          </a:p>
          <a:p>
            <a:pPr lvl="0"/>
            <a:r>
              <a:rPr lang="ru-RU" sz="1800" b="1" dirty="0" smtClean="0">
                <a:solidFill>
                  <a:srgbClr val="3366CC"/>
                </a:solidFill>
              </a:rPr>
              <a:t>Принцип психологической комфортности </a:t>
            </a:r>
            <a:r>
              <a:rPr lang="ru-RU" sz="1800" dirty="0" smtClean="0">
                <a:solidFill>
                  <a:srgbClr val="3366CC"/>
                </a:solidFill>
              </a:rPr>
              <a:t>– снятие </a:t>
            </a:r>
            <a:r>
              <a:rPr lang="ru-RU" sz="1800" dirty="0" err="1" smtClean="0">
                <a:solidFill>
                  <a:srgbClr val="3366CC"/>
                </a:solidFill>
              </a:rPr>
              <a:t>стрессобразующих</a:t>
            </a:r>
            <a:r>
              <a:rPr lang="ru-RU" sz="1800" dirty="0" smtClean="0">
                <a:solidFill>
                  <a:srgbClr val="3366CC"/>
                </a:solidFill>
              </a:rPr>
              <a:t> факторов, создание в дошкольной организации доброжелательной атмосферы, ориентированной на реализацию идей гуманной педагогики.</a:t>
            </a:r>
          </a:p>
          <a:p>
            <a:pPr lvl="0"/>
            <a:r>
              <a:rPr lang="ru-RU" sz="1800" b="1" dirty="0" smtClean="0">
                <a:solidFill>
                  <a:srgbClr val="3366CC"/>
                </a:solidFill>
              </a:rPr>
              <a:t>Принцип  вариативности  </a:t>
            </a:r>
            <a:r>
              <a:rPr lang="ru-RU" sz="1800" dirty="0" smtClean="0">
                <a:solidFill>
                  <a:srgbClr val="3366CC"/>
                </a:solidFill>
              </a:rPr>
              <a:t>– формирование способности к систематическому выбору оптимального  варианта.</a:t>
            </a:r>
          </a:p>
          <a:p>
            <a:pPr lvl="0"/>
            <a:r>
              <a:rPr lang="ru-RU" sz="1800" b="1" dirty="0" smtClean="0">
                <a:solidFill>
                  <a:srgbClr val="3366CC"/>
                </a:solidFill>
              </a:rPr>
              <a:t>Принцип минимакса </a:t>
            </a:r>
            <a:r>
              <a:rPr lang="ru-RU" sz="1800" dirty="0" smtClean="0">
                <a:solidFill>
                  <a:srgbClr val="3366CC"/>
                </a:solidFill>
              </a:rPr>
              <a:t>–  педагогу  предлагается  на  максимальном творческом уровне содержание методической работы, а усвоение теоретического материала и его практическое применение обеспечивается на уровне социально безопасного минимума в зависимости от индивидуальных особенностей.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003399"/>
                </a:solidFill>
              </a:rPr>
              <a:t>Принципы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5073427"/>
          </a:xfrm>
        </p:spPr>
        <p:txBody>
          <a:bodyPr/>
          <a:lstStyle/>
          <a:p>
            <a:pPr lvl="0"/>
            <a:r>
              <a:rPr lang="ru-RU" sz="1600" b="1" dirty="0" smtClean="0">
                <a:solidFill>
                  <a:srgbClr val="3366CC"/>
                </a:solidFill>
              </a:rPr>
              <a:t>Принцип </a:t>
            </a:r>
            <a:r>
              <a:rPr lang="ru-RU" sz="1600" b="1" dirty="0" err="1" smtClean="0">
                <a:solidFill>
                  <a:srgbClr val="3366CC"/>
                </a:solidFill>
              </a:rPr>
              <a:t>креативности</a:t>
            </a:r>
            <a:r>
              <a:rPr lang="ru-RU" sz="1600" b="1" dirty="0" smtClean="0">
                <a:solidFill>
                  <a:srgbClr val="3366CC"/>
                </a:solidFill>
              </a:rPr>
              <a:t> </a:t>
            </a:r>
            <a:r>
              <a:rPr lang="ru-RU" sz="1600" dirty="0" smtClean="0">
                <a:solidFill>
                  <a:srgbClr val="3366CC"/>
                </a:solidFill>
              </a:rPr>
              <a:t>– педагог максимально ориентирован на творческое начало и приобретение собственного опыта в профессиональной деятельности.</a:t>
            </a:r>
          </a:p>
          <a:p>
            <a:pPr lvl="0"/>
            <a:r>
              <a:rPr lang="ru-RU" sz="1600" b="1" dirty="0" smtClean="0">
                <a:solidFill>
                  <a:srgbClr val="3366CC"/>
                </a:solidFill>
              </a:rPr>
              <a:t>Принцип </a:t>
            </a:r>
            <a:r>
              <a:rPr lang="ru-RU" sz="1600" b="1" dirty="0" err="1" smtClean="0">
                <a:solidFill>
                  <a:srgbClr val="3366CC"/>
                </a:solidFill>
              </a:rPr>
              <a:t>диалогизации</a:t>
            </a:r>
            <a:r>
              <a:rPr lang="ru-RU" sz="1600" b="1" dirty="0" smtClean="0">
                <a:solidFill>
                  <a:srgbClr val="3366CC"/>
                </a:solidFill>
              </a:rPr>
              <a:t> </a:t>
            </a:r>
            <a:r>
              <a:rPr lang="ru-RU" sz="1600" dirty="0" smtClean="0">
                <a:solidFill>
                  <a:srgbClr val="3366CC"/>
                </a:solidFill>
              </a:rPr>
              <a:t>– равноправное взаимодействие всех участников методической работы как в плане методической работы, так и межличностного взаимодействия.</a:t>
            </a:r>
          </a:p>
          <a:p>
            <a:pPr lvl="0"/>
            <a:r>
              <a:rPr lang="ru-RU" sz="1600" b="1" dirty="0" smtClean="0">
                <a:solidFill>
                  <a:srgbClr val="3366CC"/>
                </a:solidFill>
              </a:rPr>
              <a:t>Принцип </a:t>
            </a:r>
            <a:r>
              <a:rPr lang="ru-RU" sz="1600" b="1" dirty="0" err="1" smtClean="0">
                <a:solidFill>
                  <a:srgbClr val="3366CC"/>
                </a:solidFill>
              </a:rPr>
              <a:t>проблематизации</a:t>
            </a:r>
            <a:r>
              <a:rPr lang="ru-RU" sz="1600" b="1" dirty="0" smtClean="0">
                <a:solidFill>
                  <a:srgbClr val="3366CC"/>
                </a:solidFill>
              </a:rPr>
              <a:t>  </a:t>
            </a:r>
            <a:r>
              <a:rPr lang="ru-RU" sz="1600" dirty="0" smtClean="0">
                <a:solidFill>
                  <a:srgbClr val="3366CC"/>
                </a:solidFill>
              </a:rPr>
              <a:t>– изменение ролей и функций участников обучения: в процессе повышения квалификации актуализируется, стимулируется тенденция к личностному росту педагогов, создаются условия для самообразования.</a:t>
            </a:r>
          </a:p>
          <a:p>
            <a:pPr lvl="0"/>
            <a:r>
              <a:rPr lang="ru-RU" sz="1600" b="1" dirty="0" smtClean="0">
                <a:solidFill>
                  <a:srgbClr val="3366CC"/>
                </a:solidFill>
              </a:rPr>
              <a:t>Принцип индивидуализации </a:t>
            </a:r>
            <a:r>
              <a:rPr lang="ru-RU" sz="1600" dirty="0" smtClean="0">
                <a:solidFill>
                  <a:srgbClr val="3366CC"/>
                </a:solidFill>
              </a:rPr>
              <a:t>– ориентация на индивидуальность каждого педагога, на специфичность  его интересов  и способностей, выстраивание адекватных форм и методов работы индивидуальным (личностным) особенностям, способностям и </a:t>
            </a:r>
            <a:r>
              <a:rPr lang="ru-RU" sz="1600" dirty="0" err="1" smtClean="0">
                <a:solidFill>
                  <a:srgbClr val="3366CC"/>
                </a:solidFill>
              </a:rPr>
              <a:t>склонностямвсех</a:t>
            </a:r>
            <a:r>
              <a:rPr lang="ru-RU" sz="1600" dirty="0" smtClean="0">
                <a:solidFill>
                  <a:srgbClr val="3366CC"/>
                </a:solidFill>
              </a:rPr>
              <a:t> педагогов.</a:t>
            </a:r>
          </a:p>
          <a:p>
            <a:pPr lvl="0"/>
            <a:r>
              <a:rPr lang="ru-RU" sz="1600" b="1" dirty="0" smtClean="0">
                <a:solidFill>
                  <a:srgbClr val="3366CC"/>
                </a:solidFill>
              </a:rPr>
              <a:t>Принцип личностной ориентации</a:t>
            </a:r>
            <a:r>
              <a:rPr lang="ru-RU" sz="1600" dirty="0" smtClean="0">
                <a:solidFill>
                  <a:srgbClr val="3366CC"/>
                </a:solidFill>
              </a:rPr>
              <a:t> – каждый педагог уникальная личность. Личностная ориентация позволяет осуществить гуманистическое и творческое влияние  на процесс творческой самореализации личности.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99"/>
                </a:solidFill>
              </a:rPr>
              <a:t>Разделы системы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3399"/>
                </a:solidFill>
              </a:rPr>
              <a:t>Управленческий  и педагогический мониторинг</a:t>
            </a:r>
          </a:p>
          <a:p>
            <a:r>
              <a:rPr lang="ru-RU" sz="2400" b="1" dirty="0" smtClean="0">
                <a:solidFill>
                  <a:srgbClr val="003399"/>
                </a:solidFill>
              </a:rPr>
              <a:t>Повышение профессиональной компетентности  педагогических  кадров</a:t>
            </a:r>
          </a:p>
          <a:p>
            <a:r>
              <a:rPr lang="ru-RU" sz="2400" b="1" dirty="0" smtClean="0">
                <a:solidFill>
                  <a:srgbClr val="003399"/>
                </a:solidFill>
              </a:rPr>
              <a:t>Контроль, анализ и корректировка педагогической деятельности</a:t>
            </a:r>
          </a:p>
          <a:p>
            <a:r>
              <a:rPr lang="ru-RU" sz="2400" b="1" dirty="0" smtClean="0">
                <a:solidFill>
                  <a:srgbClr val="003399"/>
                </a:solidFill>
              </a:rPr>
              <a:t>Взаимодействие с семьей</a:t>
            </a:r>
          </a:p>
          <a:p>
            <a:r>
              <a:rPr lang="ru-RU" sz="2400" b="1" dirty="0" smtClean="0">
                <a:solidFill>
                  <a:srgbClr val="003399"/>
                </a:solidFill>
              </a:rPr>
              <a:t>Взаимодействие с общественными организациями</a:t>
            </a:r>
            <a:endParaRPr lang="ru-RU" sz="2400" dirty="0" smtClean="0">
              <a:solidFill>
                <a:srgbClr val="003399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3399"/>
                </a:solidFill>
              </a:rPr>
              <a:t/>
            </a:r>
            <a:br>
              <a:rPr lang="ru-RU" sz="2800" dirty="0" smtClean="0">
                <a:solidFill>
                  <a:srgbClr val="003399"/>
                </a:solidFill>
              </a:rPr>
            </a:br>
            <a:endParaRPr lang="ru-RU" sz="2800" dirty="0" smtClean="0">
              <a:solidFill>
                <a:srgbClr val="003399"/>
              </a:solidFill>
            </a:endParaRPr>
          </a:p>
          <a:p>
            <a:endParaRPr lang="ru-RU" b="1" dirty="0" smtClean="0">
              <a:solidFill>
                <a:srgbClr val="003399"/>
              </a:solidFill>
            </a:endParaRPr>
          </a:p>
          <a:p>
            <a:endParaRPr lang="ru-RU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3399"/>
                </a:solidFill>
              </a:rPr>
              <a:t/>
            </a:r>
            <a:br>
              <a:rPr lang="ru-RU" sz="3600" b="1" dirty="0" smtClean="0">
                <a:solidFill>
                  <a:srgbClr val="003399"/>
                </a:solidFill>
              </a:rPr>
            </a:br>
            <a:r>
              <a:rPr lang="ru-RU" sz="3600" b="1" dirty="0" smtClean="0">
                <a:solidFill>
                  <a:srgbClr val="003399"/>
                </a:solidFill>
              </a:rPr>
              <a:t>Управленческий  и педагогический мониторинг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3857652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srgbClr val="3366CC"/>
                </a:solidFill>
              </a:rPr>
              <a:t>Анкета для выявления способностей педагогов к саморазвитию</a:t>
            </a:r>
          </a:p>
          <a:p>
            <a:pPr lvl="0"/>
            <a:r>
              <a:rPr lang="ru-RU" sz="2000" dirty="0" smtClean="0">
                <a:solidFill>
                  <a:srgbClr val="3366CC"/>
                </a:solidFill>
              </a:rPr>
              <a:t>Анкета для определения факторов, стимулирующих развитие педагогов и препятствующих ему</a:t>
            </a:r>
          </a:p>
          <a:p>
            <a:pPr lvl="0"/>
            <a:r>
              <a:rPr lang="ru-RU" sz="2000" dirty="0" smtClean="0">
                <a:solidFill>
                  <a:srgbClr val="3366CC"/>
                </a:solidFill>
              </a:rPr>
              <a:t>Диагностика уровня парциальной готовности к профессионально – педагогическому саморазвитию</a:t>
            </a:r>
          </a:p>
          <a:p>
            <a:pPr lvl="0"/>
            <a:r>
              <a:rPr lang="en-US" sz="2000" dirty="0" err="1" smtClean="0">
                <a:solidFill>
                  <a:srgbClr val="3366CC"/>
                </a:solidFill>
              </a:rPr>
              <a:t>Самодиагностика</a:t>
            </a:r>
            <a:r>
              <a:rPr lang="en-US" sz="2000" dirty="0" smtClean="0">
                <a:solidFill>
                  <a:srgbClr val="3366CC"/>
                </a:solidFill>
              </a:rPr>
              <a:t> </a:t>
            </a:r>
            <a:r>
              <a:rPr lang="ru-RU" sz="2000" dirty="0" smtClean="0">
                <a:solidFill>
                  <a:srgbClr val="3366CC"/>
                </a:solidFill>
              </a:rPr>
              <a:t> </a:t>
            </a:r>
            <a:r>
              <a:rPr lang="en-US" sz="2000" dirty="0" err="1" smtClean="0">
                <a:solidFill>
                  <a:srgbClr val="3366CC"/>
                </a:solidFill>
              </a:rPr>
              <a:t>педагога</a:t>
            </a:r>
            <a:r>
              <a:rPr lang="en-US" sz="2000" dirty="0" smtClean="0">
                <a:solidFill>
                  <a:srgbClr val="3366CC"/>
                </a:solidFill>
              </a:rPr>
              <a:t> </a:t>
            </a:r>
            <a:r>
              <a:rPr lang="ru-RU" sz="2000" dirty="0" smtClean="0">
                <a:solidFill>
                  <a:srgbClr val="3366CC"/>
                </a:solidFill>
              </a:rPr>
              <a:t>«Взаимодействие педагога с ребёнком», «Создание развивающей предметно – пространственной среды» и т.д.</a:t>
            </a:r>
            <a:r>
              <a:rPr lang="ru-RU" sz="2000" b="1" i="1" dirty="0" smtClean="0">
                <a:solidFill>
                  <a:srgbClr val="3366CC"/>
                </a:solidFill>
              </a:rPr>
              <a:t> </a:t>
            </a:r>
          </a:p>
          <a:p>
            <a:r>
              <a:rPr lang="ru-RU" sz="2000" dirty="0" smtClean="0">
                <a:solidFill>
                  <a:srgbClr val="3366CC"/>
                </a:solidFill>
              </a:rPr>
              <a:t>Самоанализ воспитателей</a:t>
            </a:r>
          </a:p>
          <a:p>
            <a:r>
              <a:rPr lang="ru-RU" sz="2000" dirty="0" smtClean="0">
                <a:solidFill>
                  <a:srgbClr val="3366CC"/>
                </a:solidFill>
              </a:rPr>
              <a:t>Ежегодное заполнение «Карт творческой самореализации педагогов»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Повышение профессиональной компетентности  педагогических  кадров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3500463"/>
          </a:xfrm>
        </p:spPr>
        <p:txBody>
          <a:bodyPr/>
          <a:lstStyle/>
          <a:p>
            <a:pPr algn="ctr">
              <a:buNone/>
            </a:pPr>
            <a:r>
              <a:rPr lang="ru-RU" sz="2200" b="1" i="1" dirty="0" smtClean="0">
                <a:solidFill>
                  <a:srgbClr val="003399"/>
                </a:solidFill>
              </a:rPr>
              <a:t>Постоянно действующий семинар по теме </a:t>
            </a:r>
          </a:p>
          <a:p>
            <a:pPr algn="ctr">
              <a:buNone/>
            </a:pPr>
            <a:r>
              <a:rPr lang="ru-RU" sz="2200" b="1" i="1" dirty="0" smtClean="0">
                <a:solidFill>
                  <a:srgbClr val="003399"/>
                </a:solidFill>
              </a:rPr>
              <a:t>«Проектная деятельность  как средство формирования целостной картины мира дошкольников</a:t>
            </a:r>
            <a:endParaRPr lang="ru-RU" sz="2200" dirty="0" smtClean="0">
              <a:solidFill>
                <a:srgbClr val="3366CC"/>
              </a:solidFill>
            </a:endParaRPr>
          </a:p>
          <a:p>
            <a:pPr lvl="0"/>
            <a:r>
              <a:rPr lang="ru-RU" sz="2000" dirty="0" smtClean="0">
                <a:solidFill>
                  <a:srgbClr val="3366CC"/>
                </a:solidFill>
              </a:rPr>
              <a:t>Секреты увлекательных дел  или создание игровой мотивации в различных видах детской деятельности</a:t>
            </a:r>
          </a:p>
          <a:p>
            <a:pPr lvl="0"/>
            <a:r>
              <a:rPr lang="ru-RU" sz="2000" dirty="0" smtClean="0">
                <a:solidFill>
                  <a:srgbClr val="3366CC"/>
                </a:solidFill>
              </a:rPr>
              <a:t> </a:t>
            </a:r>
            <a:r>
              <a:rPr lang="en-US" sz="2000" dirty="0" err="1" smtClean="0">
                <a:solidFill>
                  <a:srgbClr val="3366CC"/>
                </a:solidFill>
              </a:rPr>
              <a:t>Творческая</a:t>
            </a:r>
            <a:r>
              <a:rPr lang="en-US" sz="2000" dirty="0" smtClean="0">
                <a:solidFill>
                  <a:srgbClr val="3366CC"/>
                </a:solidFill>
              </a:rPr>
              <a:t> </a:t>
            </a:r>
            <a:r>
              <a:rPr lang="en-US" sz="2000" dirty="0" err="1" smtClean="0">
                <a:solidFill>
                  <a:srgbClr val="3366CC"/>
                </a:solidFill>
              </a:rPr>
              <a:t>проектная</a:t>
            </a:r>
            <a:r>
              <a:rPr lang="en-US" sz="2000" dirty="0" smtClean="0">
                <a:solidFill>
                  <a:srgbClr val="3366CC"/>
                </a:solidFill>
              </a:rPr>
              <a:t> </a:t>
            </a:r>
            <a:r>
              <a:rPr lang="en-US" sz="2000" dirty="0" err="1" smtClean="0">
                <a:solidFill>
                  <a:srgbClr val="3366CC"/>
                </a:solidFill>
              </a:rPr>
              <a:t>деятельность</a:t>
            </a:r>
            <a:endParaRPr lang="ru-RU" sz="2000" dirty="0" smtClean="0">
              <a:solidFill>
                <a:srgbClr val="3366CC"/>
              </a:solidFill>
            </a:endParaRPr>
          </a:p>
          <a:p>
            <a:pPr lvl="0"/>
            <a:r>
              <a:rPr lang="ru-RU" sz="2000" dirty="0" smtClean="0">
                <a:solidFill>
                  <a:srgbClr val="3366CC"/>
                </a:solidFill>
              </a:rPr>
              <a:t>Сотрудничество с семьей по реализации проектной деятельности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Повышение профессиональной компетентности  педагогических  кадров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i="1" dirty="0" err="1" smtClean="0">
                <a:solidFill>
                  <a:srgbClr val="003399"/>
                </a:solidFill>
              </a:rPr>
              <a:t>Семинары-практикумы</a:t>
            </a:r>
            <a:r>
              <a:rPr lang="en-US" sz="2000" b="1" i="1" dirty="0" smtClean="0">
                <a:solidFill>
                  <a:srgbClr val="003399"/>
                </a:solidFill>
              </a:rPr>
              <a:t>:</a:t>
            </a:r>
            <a:endParaRPr lang="ru-RU" sz="2000" dirty="0" smtClean="0">
              <a:solidFill>
                <a:srgbClr val="003399"/>
              </a:solidFill>
            </a:endParaRPr>
          </a:p>
          <a:p>
            <a:pPr lvl="0">
              <a:buNone/>
            </a:pPr>
            <a:r>
              <a:rPr lang="ru-RU" sz="2000" dirty="0" smtClean="0">
                <a:solidFill>
                  <a:srgbClr val="3366CC"/>
                </a:solidFill>
              </a:rPr>
              <a:t>Развитие творческого воображения дошкольников в процессе</a:t>
            </a:r>
            <a:endParaRPr lang="en-US" sz="2000" dirty="0" smtClean="0">
              <a:solidFill>
                <a:srgbClr val="3366CC"/>
              </a:solidFill>
            </a:endParaRPr>
          </a:p>
          <a:p>
            <a:pPr lvl="0">
              <a:buNone/>
            </a:pPr>
            <a:r>
              <a:rPr lang="ru-RU" sz="2000" dirty="0" smtClean="0">
                <a:solidFill>
                  <a:srgbClr val="3366CC"/>
                </a:solidFill>
              </a:rPr>
              <a:t>использования нетрадиционных приёмов рисования</a:t>
            </a:r>
          </a:p>
          <a:p>
            <a:pPr lvl="0">
              <a:buNone/>
            </a:pPr>
            <a:r>
              <a:rPr lang="ru-RU" sz="2000" dirty="0" smtClean="0">
                <a:solidFill>
                  <a:srgbClr val="3366CC"/>
                </a:solidFill>
              </a:rPr>
              <a:t>Интеграция содержания дошкольного образования на основе</a:t>
            </a:r>
            <a:endParaRPr lang="en-US" sz="2000" dirty="0" smtClean="0">
              <a:solidFill>
                <a:srgbClr val="3366CC"/>
              </a:solidFill>
            </a:endParaRPr>
          </a:p>
          <a:p>
            <a:pPr lvl="0">
              <a:buNone/>
            </a:pPr>
            <a:r>
              <a:rPr lang="ru-RU" sz="2000" dirty="0" smtClean="0">
                <a:solidFill>
                  <a:srgbClr val="3366CC"/>
                </a:solidFill>
              </a:rPr>
              <a:t>комплексно – тематического планирования образовательной</a:t>
            </a:r>
            <a:endParaRPr lang="en-US" sz="2000" dirty="0" smtClean="0">
              <a:solidFill>
                <a:srgbClr val="3366CC"/>
              </a:solidFill>
            </a:endParaRPr>
          </a:p>
          <a:p>
            <a:pPr lvl="0">
              <a:buNone/>
            </a:pPr>
            <a:r>
              <a:rPr lang="ru-RU" sz="2000" dirty="0" smtClean="0">
                <a:solidFill>
                  <a:srgbClr val="3366CC"/>
                </a:solidFill>
              </a:rPr>
              <a:t>деятельности в ДОУ</a:t>
            </a:r>
          </a:p>
          <a:p>
            <a:pPr lvl="0">
              <a:buNone/>
            </a:pPr>
            <a:r>
              <a:rPr lang="ru-RU" sz="2000" dirty="0" smtClean="0">
                <a:solidFill>
                  <a:srgbClr val="3366CC"/>
                </a:solidFill>
              </a:rPr>
              <a:t>«Шесть шагов к здоровью педагога»</a:t>
            </a:r>
          </a:p>
          <a:p>
            <a:r>
              <a:rPr lang="ru-RU" sz="2000" b="1" i="1" dirty="0" smtClean="0">
                <a:solidFill>
                  <a:srgbClr val="003399"/>
                </a:solidFill>
              </a:rPr>
              <a:t>Консультации</a:t>
            </a:r>
          </a:p>
          <a:p>
            <a:r>
              <a:rPr lang="ru-RU" sz="2000" b="1" i="1" dirty="0" smtClean="0">
                <a:solidFill>
                  <a:srgbClr val="003399"/>
                </a:solidFill>
              </a:rPr>
              <a:t>Творческие мастерские</a:t>
            </a:r>
          </a:p>
          <a:p>
            <a:r>
              <a:rPr lang="ru-RU" sz="2000" b="1" i="1" dirty="0" smtClean="0">
                <a:solidFill>
                  <a:srgbClr val="003399"/>
                </a:solidFill>
              </a:rPr>
              <a:t>Мастер - классы</a:t>
            </a:r>
          </a:p>
          <a:p>
            <a:endParaRPr lang="ru-RU" sz="2000" dirty="0" smtClean="0">
              <a:solidFill>
                <a:srgbClr val="003399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детских презентаций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детских презентаций</Template>
  <TotalTime>1398</TotalTime>
  <Words>835</Words>
  <Application>Microsoft Office PowerPoint</Application>
  <PresentationFormat>Экран (4:3)</PresentationFormat>
  <Paragraphs>120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Шаблон для детских презентаций</vt:lpstr>
      <vt:lpstr>Садертинова Любовь Владимировна МБДОУ «Центр развития ребенка – детский №16 «Золотой ключик» г.Кольчугино</vt:lpstr>
      <vt:lpstr>Слайд 2</vt:lpstr>
      <vt:lpstr>Цель:  формирование готовности педагогов ДОУ  к реализации ФГОС ДО,   активной  профессиональной позиции</vt:lpstr>
      <vt:lpstr>Принципы</vt:lpstr>
      <vt:lpstr>Принципы</vt:lpstr>
      <vt:lpstr>Разделы системы</vt:lpstr>
      <vt:lpstr> Управленческий  и педагогический мониторинг </vt:lpstr>
      <vt:lpstr>  Повышение профессиональной компетентности  педагогических  кадров </vt:lpstr>
      <vt:lpstr>Повышение профессиональной компетентности  педагогических  кадров</vt:lpstr>
      <vt:lpstr>Повышение профессиональной компетентности  педагогических  кадров</vt:lpstr>
      <vt:lpstr>Повышение профессиональной компетентности  педагогических  кадров</vt:lpstr>
      <vt:lpstr>Повышение профессиональной компетентности  педагогических  кадров, создание условий для самореализации</vt:lpstr>
      <vt:lpstr>Выставка  «Мир увлечений педагогов детского сада»</vt:lpstr>
      <vt:lpstr>Выставка «Мир увлечений педагогов детского сада»</vt:lpstr>
      <vt:lpstr>Коллекция кукол и ангелочков</vt:lpstr>
      <vt:lpstr>Красота цветов </vt:lpstr>
      <vt:lpstr>Красота канзаши</vt:lpstr>
      <vt:lpstr>Коллекция салфеток</vt:lpstr>
      <vt:lpstr>Мир путешествий</vt:lpstr>
      <vt:lpstr>Коллекция париков</vt:lpstr>
      <vt:lpstr>Увлечение вязанием</vt:lpstr>
      <vt:lpstr>Контроль, анализ и корректировка педагогической деятельности</vt:lpstr>
      <vt:lpstr>Взаимодействие с семьями воспитанников</vt:lpstr>
      <vt:lpstr>Взаимодействие со школой</vt:lpstr>
      <vt:lpstr>Взаимодействие с социальными партнерами</vt:lpstr>
      <vt:lpstr>Слайд 26</vt:lpstr>
      <vt:lpstr>Слайд 27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«Центр развития ребенка – детский №16 «Золотой ключик» г.Кольчугино</dc:title>
  <dc:creator>Detskisad2</dc:creator>
  <cp:lastModifiedBy>comp</cp:lastModifiedBy>
  <cp:revision>98</cp:revision>
  <dcterms:created xsi:type="dcterms:W3CDTF">2017-11-08T07:42:15Z</dcterms:created>
  <dcterms:modified xsi:type="dcterms:W3CDTF">2021-11-25T12:47:47Z</dcterms:modified>
</cp:coreProperties>
</file>