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81" r:id="rId4"/>
    <p:sldId id="262" r:id="rId5"/>
    <p:sldId id="278" r:id="rId6"/>
    <p:sldId id="260" r:id="rId7"/>
    <p:sldId id="265" r:id="rId8"/>
    <p:sldId id="269" r:id="rId9"/>
    <p:sldId id="272" r:id="rId10"/>
    <p:sldId id="274" r:id="rId11"/>
    <p:sldId id="273" r:id="rId12"/>
    <p:sldId id="279" r:id="rId13"/>
    <p:sldId id="270" r:id="rId14"/>
    <p:sldId id="271" r:id="rId15"/>
    <p:sldId id="275" r:id="rId16"/>
    <p:sldId id="276" r:id="rId17"/>
    <p:sldId id="282" r:id="rId18"/>
    <p:sldId id="277" r:id="rId19"/>
    <p:sldId id="267" r:id="rId20"/>
    <p:sldId id="268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B4C7E7"/>
    <a:srgbClr val="66FF99"/>
    <a:srgbClr val="FF99FF"/>
    <a:srgbClr val="33CCFF"/>
    <a:srgbClr val="3333FF"/>
    <a:srgbClr val="9933FF"/>
    <a:srgbClr val="660066"/>
    <a:srgbClr val="FF33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74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42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4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88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47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096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019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53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69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5F781-656C-46E0-BB10-1458F965AA5F}" type="datetimeFigureOut">
              <a:rPr lang="ru-RU" smtClean="0"/>
              <a:t>29.03.2022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12C76-2516-4B39-B1D0-FD1F3B635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4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0262" y="227526"/>
            <a:ext cx="110989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Краснодар</a:t>
            </a:r>
            <a:b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ребёнка – детский сад № 107 «Русалочка»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21421" y="55055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</a:t>
            </a:r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Антонина Анатольевна, </a:t>
            </a:r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воспитатель;</a:t>
            </a:r>
          </a:p>
          <a:p>
            <a:pPr algn="ctr"/>
            <a:r>
              <a:rPr lang="ru-RU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Селезнева Наталья Анатольевна, старший воспитатель.</a:t>
            </a:r>
            <a:endParaRPr lang="ru-RU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Краснодар,</a:t>
            </a:r>
          </a:p>
          <a:p>
            <a:pPr algn="ctr"/>
            <a:r>
              <a:rPr lang="ru-RU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1609" y="1647014"/>
            <a:ext cx="9535624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Открытый Краснодарский фестиваль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инициатив «Новые идеи – новой школе»</a:t>
            </a:r>
          </a:p>
          <a:p>
            <a:pPr algn="ctr"/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образовательный проект 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«ИСТОРИЯ ИСКУССТВ ДЛЯ ДОШКОЛЯТ»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99" y="4113346"/>
            <a:ext cx="2635044" cy="109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5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67" y="1245477"/>
            <a:ext cx="3783725" cy="50449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2585546" y="189186"/>
            <a:ext cx="6882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2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ютуб</a:t>
            </a: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-канал, ну совсем как настоящий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12773" r="671" b="-136"/>
          <a:stretch/>
        </p:blipFill>
        <p:spPr>
          <a:xfrm>
            <a:off x="6641761" y="1245477"/>
            <a:ext cx="4315274" cy="504496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9649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78317" y="331075"/>
            <a:ext cx="4323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Проектное сотрудничество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t="13793" r="2864" b="11265"/>
          <a:stretch/>
        </p:blipFill>
        <p:spPr>
          <a:xfrm>
            <a:off x="6653048" y="1097780"/>
            <a:ext cx="3957145" cy="53976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72" y="1097780"/>
            <a:ext cx="4048210" cy="539761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793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236" y="255661"/>
            <a:ext cx="8506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Локация проекта «Яркий! Город» у нас в детском саду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D66D27-77FF-4842-9013-7A3A4A3E8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650"/>
            <a:ext cx="12192000" cy="40767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2241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18304" y="443873"/>
            <a:ext cx="9325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участники и помощники </a:t>
            </a:r>
            <a:r>
              <a:rPr 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проектной </a:t>
            </a: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4" y="1623849"/>
            <a:ext cx="5391403" cy="40435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E290C6-0D34-4E7C-AF41-CE6102521B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5"/>
          <a:stretch/>
        </p:blipFill>
        <p:spPr>
          <a:xfrm>
            <a:off x="5790769" y="1623850"/>
            <a:ext cx="5992736" cy="40435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4140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256" y="1748458"/>
            <a:ext cx="5659677" cy="42447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21" y="2128344"/>
            <a:ext cx="5865404" cy="43990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342474" y="173421"/>
            <a:ext cx="1313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Пленер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5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056" r="8391" b="6667"/>
          <a:stretch/>
        </p:blipFill>
        <p:spPr>
          <a:xfrm>
            <a:off x="646386" y="2148052"/>
            <a:ext cx="5376041" cy="40320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3993826" y="378372"/>
            <a:ext cx="405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 нас, всегда интересно!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-4033" r="-9074" b="4033"/>
          <a:stretch/>
        </p:blipFill>
        <p:spPr>
          <a:xfrm rot="5400000">
            <a:off x="6616773" y="2209464"/>
            <a:ext cx="5212277" cy="390920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4808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8069" y="252248"/>
            <a:ext cx="7081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Новостята</a:t>
            </a:r>
            <a:r>
              <a:rPr 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выпуск об открытии выставки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10" y="1089533"/>
            <a:ext cx="10058400" cy="56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6" y="1259051"/>
            <a:ext cx="8679294" cy="506292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3846785" y="362607"/>
            <a:ext cx="4686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Делимся опытом с коллегами</a:t>
            </a:r>
          </a:p>
        </p:txBody>
      </p:sp>
    </p:spTree>
    <p:extLst>
      <p:ext uri="{BB962C8B-B14F-4D97-AF65-F5344CB8AC3E}">
        <p14:creationId xmlns:p14="http://schemas.microsoft.com/office/powerpoint/2010/main" val="13257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0373" y="-32484"/>
            <a:ext cx="233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u="sng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выводы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295" y="490736"/>
            <a:ext cx="1182770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уверенны: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рисовать совсем несложно, рисовать умеют все, только про это забывают, когда вырастают;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отражает главные события и чувства общества;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«художник» синоним слову «мастер», художник – это не только тот, кто умеет рисовать, а тот, кто умеет делать свою работу очень хорошо, лучше всех.</a:t>
            </a:r>
          </a:p>
          <a:p>
            <a:pPr algn="ctr"/>
            <a:r>
              <a:rPr lang="ru-RU" sz="20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Взрослые: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Красота и искусство спасут мир, тем более если это творение юных художников;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уличных выставок детского творчества, наш город стал ярче.</a:t>
            </a:r>
          </a:p>
          <a:p>
            <a:pPr algn="ctr"/>
            <a:r>
              <a:rPr lang="ru-RU" sz="2000" i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Педагог: </a:t>
            </a:r>
          </a:p>
          <a:p>
            <a:pPr marL="457200" lvl="0" indent="-45720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занимаешься любимым делом, то твоя работа становится самым сильным, радостным увлечением, которое будет с тобой всю жизнь.</a:t>
            </a:r>
          </a:p>
          <a:p>
            <a:endParaRPr lang="ru-RU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1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2387" y="362607"/>
            <a:ext cx="556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проектной деятельности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2521" y="1081001"/>
            <a:ext cx="1127394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общеразвивающая программ «Фантазёры» и методические материалы к ней;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искусств, выполненные юными художниками;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со Всероссийскими проектами «Яркий! Город», </a:t>
            </a:r>
          </a:p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«Мой мир» и их локация в нашем детском саду;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мультипликационные фильмы, авторы которых наши дети;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талантливых художников жителями города, масса теплых отзывов о нашем творчестве;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значимый проект «История искусств для дошколят», способный сохранять свою эффективность при различных изменениях условий реализации.</a:t>
            </a:r>
          </a:p>
          <a:p>
            <a:endParaRPr lang="ru-RU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ыноска-облако 3"/>
          <p:cNvSpPr/>
          <p:nvPr/>
        </p:nvSpPr>
        <p:spPr>
          <a:xfrm>
            <a:off x="365741" y="13544"/>
            <a:ext cx="4044605" cy="2653872"/>
          </a:xfrm>
          <a:prstGeom prst="cloudCallout">
            <a:avLst/>
          </a:prstGeom>
          <a:solidFill>
            <a:srgbClr val="CC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«Искусство создаёт хороших людей, формирует человеческую душу»</a:t>
            </a:r>
          </a:p>
          <a:p>
            <a:pPr algn="ctr"/>
            <a:r>
              <a:rPr lang="ru-RU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П.И. Чайковский</a:t>
            </a:r>
          </a:p>
          <a:p>
            <a:pPr algn="ctr"/>
            <a:endParaRPr lang="ru-RU" dirty="0">
              <a:solidFill>
                <a:srgbClr val="9933FF"/>
              </a:solidFill>
            </a:endParaRPr>
          </a:p>
        </p:txBody>
      </p:sp>
      <p:sp>
        <p:nvSpPr>
          <p:cNvPr id="7" name="Солнце 6"/>
          <p:cNvSpPr/>
          <p:nvPr/>
        </p:nvSpPr>
        <p:spPr>
          <a:xfrm rot="788606">
            <a:off x="6748923" y="-1652093"/>
            <a:ext cx="7674791" cy="6373958"/>
          </a:xfrm>
          <a:prstGeom prst="sun">
            <a:avLst/>
          </a:prstGeom>
          <a:solidFill>
            <a:srgbClr val="FF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педагога</a:t>
            </a:r>
            <a:r>
              <a:rPr lang="ru-RU" sz="2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всестороннее развитие детей через продуктивные виды деятельности.</a:t>
            </a:r>
          </a:p>
          <a:p>
            <a:pPr algn="ctr"/>
            <a:r>
              <a:rPr lang="ru-RU" sz="2000" b="1" i="1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воспитанников: </a:t>
            </a:r>
            <a:r>
              <a:rPr lang="ru-RU" sz="2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творческих</a:t>
            </a:r>
            <a:r>
              <a:rPr lang="ru-RU" sz="20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познавательных способностей. </a:t>
            </a:r>
            <a:endParaRPr lang="ru-RU" sz="20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7656" r="25305" b="7696"/>
          <a:stretch/>
        </p:blipFill>
        <p:spPr>
          <a:xfrm>
            <a:off x="432755" y="1600685"/>
            <a:ext cx="5746326" cy="53231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91924" y="4491395"/>
            <a:ext cx="103041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художественного вкуса, умения ценить вокруг себя прекрасное.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бережного отношения к своему творчеству, произведениям других людей,</a:t>
            </a:r>
          </a:p>
          <a:p>
            <a:r>
              <a:rPr lang="ru-RU" sz="2000" dirty="0" smtClean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облику родного города, к отечественному и зарубежному творческому наследию.</a:t>
            </a:r>
            <a:endParaRPr lang="ru-RU" sz="2000" dirty="0">
              <a:solidFill>
                <a:srgbClr val="99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8495" y="3186216"/>
            <a:ext cx="64059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представлений о видах, жанрах </a:t>
            </a:r>
          </a:p>
          <a:p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техниках изобразительного искусства. </a:t>
            </a:r>
          </a:p>
          <a:p>
            <a:r>
              <a:rPr lang="ru-RU" sz="20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основными периодами в истории искусств.</a:t>
            </a:r>
            <a:endParaRPr lang="ru-RU" sz="2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587" y="5758032"/>
            <a:ext cx="8235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программного и методического обеспечения, </a:t>
            </a:r>
          </a:p>
          <a:p>
            <a:r>
              <a:rPr lang="ru-RU" sz="20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благоприятных условий для успешной реализации проекта.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1352" y="1884441"/>
            <a:ext cx="3532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памяти, фантазии и</a:t>
            </a:r>
          </a:p>
          <a:p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инициативности.</a:t>
            </a:r>
          </a:p>
          <a:p>
            <a:r>
              <a:rPr lang="ru-RU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Укрепления мелкой и крупной моторики.</a:t>
            </a:r>
            <a:endParaRPr lang="ru-RU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7" t="25767" r="44010" b="15795"/>
          <a:stretch/>
        </p:blipFill>
        <p:spPr>
          <a:xfrm>
            <a:off x="365741" y="3064063"/>
            <a:ext cx="1734207" cy="239635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6103" y="0"/>
            <a:ext cx="4365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Актуальность, цели, задачи</a:t>
            </a:r>
            <a:endParaRPr lang="ru-RU" sz="28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05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250" y="2617074"/>
            <a:ext cx="8895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74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332501"/>
              </p:ext>
            </p:extLst>
          </p:nvPr>
        </p:nvGraphicFramePr>
        <p:xfrm>
          <a:off x="756745" y="520261"/>
          <a:ext cx="10499835" cy="58963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499945">
                  <a:extLst>
                    <a:ext uri="{9D8B030D-6E8A-4147-A177-3AD203B41FA5}">
                      <a16:colId xmlns:a16="http://schemas.microsoft.com/office/drawing/2014/main" val="845137711"/>
                    </a:ext>
                  </a:extLst>
                </a:gridCol>
                <a:gridCol w="3499945">
                  <a:extLst>
                    <a:ext uri="{9D8B030D-6E8A-4147-A177-3AD203B41FA5}">
                      <a16:colId xmlns:a16="http://schemas.microsoft.com/office/drawing/2014/main" val="1520828992"/>
                    </a:ext>
                  </a:extLst>
                </a:gridCol>
                <a:gridCol w="3499945">
                  <a:extLst>
                    <a:ext uri="{9D8B030D-6E8A-4147-A177-3AD203B41FA5}">
                      <a16:colId xmlns:a16="http://schemas.microsoft.com/office/drawing/2014/main" val="658250194"/>
                    </a:ext>
                  </a:extLst>
                </a:gridCol>
              </a:tblGrid>
              <a:tr h="692970"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Подготовительный</a:t>
                      </a:r>
                      <a:endParaRPr lang="ru-RU" sz="1800" u="none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</a:t>
                      </a:r>
                      <a:r>
                        <a:rPr lang="ru-RU" sz="1800" u="none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проекта</a:t>
                      </a:r>
                      <a:endParaRPr lang="ru-RU" sz="1800" u="none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u="none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Завершающий</a:t>
                      </a:r>
                      <a:r>
                        <a:rPr lang="ru-RU" sz="1800" u="none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u="none" dirty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741908"/>
                  </a:ext>
                </a:extLst>
              </a:tr>
              <a:tr h="5203333">
                <a:tc>
                  <a:txBody>
                    <a:bodyPr/>
                    <a:lstStyle/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изучение специальной литературы, сбор методического материала;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плана реализации проекта;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дополнительной общеразвивающей программы «Фантазёры»  для обеспечения успешной реализации проекта;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1800" dirty="0" err="1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скрайб</a:t>
                      </a: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-материалов (презентаций и видеороликов);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материальной базы для реализации проекта.</a:t>
                      </a:r>
                    </a:p>
                    <a:p>
                      <a:pPr marL="342900" lvl="0" indent="-342900" algn="just">
                        <a:buFont typeface="Wingdings" panose="05000000000000000000" pitchFamily="2" charset="2"/>
                        <a:buChar char="ü"/>
                      </a:pPr>
                      <a:endParaRPr lang="ru-RU" sz="1800" dirty="0" smtClean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проекта в соответствии с программой «Фантазёры» и </a:t>
                      </a:r>
                    </a:p>
                    <a:p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составленным планом;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семейное</a:t>
                      </a:r>
                      <a:r>
                        <a:rPr lang="ru-RU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осещение</a:t>
                      </a:r>
                      <a:r>
                        <a:rPr lang="ru-RU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музеев нашего города и презентация полученных впечатлений своим сверстникам;</a:t>
                      </a: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выставок детского творчества;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участие во Всероссийских конкурсах и проектах;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проектное</a:t>
                      </a:r>
                      <a:r>
                        <a:rPr lang="ru-RU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сотрудничество;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baseline="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открытие локации «Яркий! Город у нас в детском саду»;</a:t>
                      </a:r>
                      <a:endParaRPr lang="ru-RU" sz="1800" dirty="0" smtClean="0">
                        <a:solidFill>
                          <a:srgbClr val="3333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подведение итогов;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наши открытия и выводы;</a:t>
                      </a:r>
                    </a:p>
                    <a:p>
                      <a:pPr marL="342900" indent="-342900">
                        <a:buFont typeface="Wingdings" panose="05000000000000000000" pitchFamily="2" charset="2"/>
                        <a:buChar char="ü"/>
                      </a:pPr>
                      <a:r>
                        <a:rPr lang="ru-RU" sz="1800" dirty="0" smtClean="0">
                          <a:solidFill>
                            <a:srgbClr val="3333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планирование, выбор направления и темы для следующего проекта.</a:t>
                      </a:r>
                      <a:endParaRPr lang="ru-RU" sz="1800" dirty="0" smtClean="0">
                        <a:solidFill>
                          <a:srgbClr val="3333CC"/>
                        </a:solidFill>
                      </a:endParaRPr>
                    </a:p>
                    <a:p>
                      <a:endParaRPr lang="ru-RU" sz="1800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461949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860626" y="0"/>
            <a:ext cx="462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проектной деятельности</a:t>
            </a:r>
            <a:endParaRPr lang="ru-RU" sz="2400" b="1" u="sng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2097" y="204952"/>
            <a:ext cx="3420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Фотогалерея </a:t>
            </a:r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"/>
          <a:stretch/>
        </p:blipFill>
        <p:spPr>
          <a:xfrm rot="5400000">
            <a:off x="-187545" y="1575567"/>
            <a:ext cx="5935717" cy="46291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12414" r="976" b="3448"/>
          <a:stretch/>
        </p:blipFill>
        <p:spPr>
          <a:xfrm>
            <a:off x="5596674" y="2443656"/>
            <a:ext cx="5547654" cy="383102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21014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519" y="2356506"/>
            <a:ext cx="4508938" cy="338170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2232" y="1878176"/>
            <a:ext cx="4592145" cy="344410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778" y="1870294"/>
            <a:ext cx="4529083" cy="339681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4280666" y="315310"/>
            <a:ext cx="3202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Королева Кисточка </a:t>
            </a:r>
          </a:p>
        </p:txBody>
      </p:sp>
    </p:spTree>
    <p:extLst>
      <p:ext uri="{BB962C8B-B14F-4D97-AF65-F5344CB8AC3E}">
        <p14:creationId xmlns:p14="http://schemas.microsoft.com/office/powerpoint/2010/main" val="42834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37138" y="283779"/>
            <a:ext cx="4150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Благоприятная атмосфера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" t="2448" r="-306" b="-2448"/>
          <a:stretch/>
        </p:blipFill>
        <p:spPr>
          <a:xfrm rot="5400000">
            <a:off x="-146946" y="1820542"/>
            <a:ext cx="5589903" cy="41924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04321" y="2102872"/>
            <a:ext cx="5966498" cy="447487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763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4" y="712407"/>
            <a:ext cx="9948041" cy="55979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316452" y="189187"/>
            <a:ext cx="3396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из прошлого</a:t>
            </a:r>
          </a:p>
        </p:txBody>
      </p:sp>
    </p:spTree>
    <p:extLst>
      <p:ext uri="{BB962C8B-B14F-4D97-AF65-F5344CB8AC3E}">
        <p14:creationId xmlns:p14="http://schemas.microsoft.com/office/powerpoint/2010/main" val="37928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67" y="807982"/>
            <a:ext cx="7551683" cy="56637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4855779" y="157656"/>
            <a:ext cx="2466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23001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8" y="1529255"/>
            <a:ext cx="4632250" cy="46508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584309" y="315310"/>
            <a:ext cx="3458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Необычные форматы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-938" r="10423" b="-1737"/>
          <a:stretch/>
        </p:blipFill>
        <p:spPr>
          <a:xfrm rot="5400000">
            <a:off x="6227841" y="1693838"/>
            <a:ext cx="4658711" cy="43295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4867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546</Words>
  <Application>Microsoft Office PowerPoint</Application>
  <PresentationFormat>Широкоэкранный</PresentationFormat>
  <Paragraphs>79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81</cp:revision>
  <dcterms:created xsi:type="dcterms:W3CDTF">2021-02-22T19:33:47Z</dcterms:created>
  <dcterms:modified xsi:type="dcterms:W3CDTF">2022-03-29T09:54:35Z</dcterms:modified>
</cp:coreProperties>
</file>