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8" r:id="rId2"/>
    <p:sldId id="256" r:id="rId3"/>
    <p:sldId id="259" r:id="rId4"/>
    <p:sldId id="276" r:id="rId5"/>
    <p:sldId id="257" r:id="rId6"/>
    <p:sldId id="262" r:id="rId7"/>
    <p:sldId id="263" r:id="rId8"/>
    <p:sldId id="264" r:id="rId9"/>
    <p:sldId id="265" r:id="rId10"/>
    <p:sldId id="275" r:id="rId11"/>
    <p:sldId id="267" r:id="rId12"/>
  </p:sldIdLst>
  <p:sldSz cx="9144000" cy="6858000" type="screen4x3"/>
  <p:notesSz cx="6815138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ECFF"/>
    <a:srgbClr val="0BD0E5"/>
    <a:srgbClr val="12C6DE"/>
    <a:srgbClr val="E7096D"/>
    <a:srgbClr val="B1BF31"/>
    <a:srgbClr val="F22C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4DB89-C675-496B-AB98-E8E0A151030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4EBE-515E-47AB-9531-1B7F9D708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71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Вопрос: в чём, по-вашему</a:t>
            </a:r>
            <a:r>
              <a:rPr lang="ru-RU" baseline="0" dirty="0" smtClean="0"/>
              <a:t> результативность ментальных карт?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современном мире с большим потоком информации, применение интеллект-карт в обучении школьников может дать огромные положительные результаты, поскольку дети учатся выбирать, структурировать и запоминать ключевую информацию, а также воспроизводить её в последующем. Мыслительные карты помогают развивать креативное и критическое мышление, память и внимание школьников, а также сделать процессы обучения и учения интереснее, занимательнее и плодотворнее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Главный результат применения – способность ученика переносить самостоятельно приобретенные знания в новые ситуации, понимать и совершенствовать себя, творить, взаимодействовать с окружающим миром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данным, взятым из Интернета, 250 миллионов человек по всему миру используют в своей жизни интеллект-карты. Не это ли доказательство эффективности данного метода?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Закончить наш мастер-класс можно словами Э.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Тоффлера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«Грамотным будет тот человек, который научится учиться, а именно - создавать интеллект-карты».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283E5-57CE-48AE-8E0A-91DEBD49BEB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59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06A8-D482-4CE9-8DB5-4DBA278CE2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A08758-07D1-4E50-8584-CB968D4A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06A8-D482-4CE9-8DB5-4DBA278CE2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8758-07D1-4E50-8584-CB968D4A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06A8-D482-4CE9-8DB5-4DBA278CE2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8758-07D1-4E50-8584-CB968D4A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06A8-D482-4CE9-8DB5-4DBA278CE2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A08758-07D1-4E50-8584-CB968D4A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06A8-D482-4CE9-8DB5-4DBA278CE2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8758-07D1-4E50-8584-CB968D4A6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06A8-D482-4CE9-8DB5-4DBA278CE2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8758-07D1-4E50-8584-CB968D4A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06A8-D482-4CE9-8DB5-4DBA278CE2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EA08758-07D1-4E50-8584-CB968D4A6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06A8-D482-4CE9-8DB5-4DBA278CE2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8758-07D1-4E50-8584-CB968D4A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06A8-D482-4CE9-8DB5-4DBA278CE2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8758-07D1-4E50-8584-CB968D4A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06A8-D482-4CE9-8DB5-4DBA278CE2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8758-07D1-4E50-8584-CB968D4A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06A8-D482-4CE9-8DB5-4DBA278CE2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8758-07D1-4E50-8584-CB968D4A6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9A06A8-D482-4CE9-8DB5-4DBA278CE2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A08758-07D1-4E50-8584-CB968D4A6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езентации по кнкурсам\blue-and-yel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038"/>
            <a:ext cx="9144000" cy="1752600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100000" l="2286" r="100000">
                        <a14:foregroundMark x1="63429" y1="37714" x2="71714" y2="30429"/>
                        <a14:foregroundMark x1="65000" y1="31857" x2="71286" y2="29143"/>
                        <a14:foregroundMark x1="76143" y1="32143" x2="76143" y2="32143"/>
                        <a14:foregroundMark x1="76143" y1="32143" x2="72143" y2="29714"/>
                        <a14:foregroundMark x1="76143" y1="31429" x2="71714" y2="29000"/>
                        <a14:foregroundMark x1="85286" y1="55286" x2="94429" y2="54571"/>
                        <a14:foregroundMark x1="88429" y1="50286" x2="88000" y2="49286"/>
                        <a14:backgroundMark x1="67571" y1="26714" x2="60571" y2="29714"/>
                        <a14:backgroundMark x1="60571" y1="29714" x2="60571" y2="29714"/>
                      </a14:backgroundRemoval>
                    </a14:imgEffect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49281" flipH="1">
            <a:off x="488239" y="2417041"/>
            <a:ext cx="4559153" cy="455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0" y="857232"/>
            <a:ext cx="9144000" cy="221457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dirty="0" smtClean="0"/>
              <a:t>«</a:t>
            </a:r>
            <a:r>
              <a:rPr lang="ru-RU" sz="3600" b="1" i="1" dirty="0"/>
              <a:t>Использование интеллект-карт </a:t>
            </a:r>
            <a:endParaRPr lang="ru-RU" sz="3600" b="1" i="1" dirty="0" smtClean="0"/>
          </a:p>
          <a:p>
            <a:pPr algn="ctr"/>
            <a:r>
              <a:rPr lang="ru-RU" sz="3600" b="1" i="1" dirty="0" smtClean="0"/>
              <a:t>в работе</a:t>
            </a:r>
          </a:p>
          <a:p>
            <a:pPr algn="ctr"/>
            <a:r>
              <a:rPr lang="ru-RU" sz="3600" b="1" i="1" dirty="0" smtClean="0"/>
              <a:t> </a:t>
            </a:r>
            <a:r>
              <a:rPr lang="ru-RU" sz="3600" b="1" i="1" dirty="0"/>
              <a:t>с дошкольниками</a:t>
            </a:r>
            <a:r>
              <a:rPr lang="ru-RU" sz="3600" b="1" i="1" dirty="0" smtClean="0"/>
              <a:t>»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5087165"/>
            <a:ext cx="4789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Е.А.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Цыбульская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старший воспитатель  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МБДОУ № 18 «Радуга»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г.Тихорецка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22968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F:\презентации по кнкурсам\blue-and-yell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4" y="365126"/>
            <a:ext cx="7886700" cy="80366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cs typeface="Arial" pitchFamily="34" charset="0"/>
              </a:rPr>
              <a:t>Результативность использования </a:t>
            </a:r>
            <a:r>
              <a:rPr lang="ru-RU" sz="3600" dirty="0" err="1" smtClean="0">
                <a:solidFill>
                  <a:srgbClr val="002060"/>
                </a:solidFill>
                <a:cs typeface="Arial" pitchFamily="34" charset="0"/>
              </a:rPr>
              <a:t>интеллект-карт</a:t>
            </a:r>
            <a:endParaRPr lang="ru-RU" sz="3600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41986" name="Picture 2" descr="Question Mark Pers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1514" y="2509448"/>
            <a:ext cx="1458686" cy="25932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786058"/>
            <a:ext cx="2857456" cy="646331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Конкурентоспособная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1500174"/>
            <a:ext cx="274013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активная жизненная позиция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2571744"/>
            <a:ext cx="230285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глубокие, прочные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643314"/>
            <a:ext cx="257173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сформированность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компетенций 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компетентностей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3643314"/>
            <a:ext cx="246087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учебно-интеллектуальные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умения и навыки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38897" y="4808269"/>
            <a:ext cx="2933581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способы учебной деятельности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3" y="4758119"/>
            <a:ext cx="283583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высокая организация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совместного труда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5857892"/>
            <a:ext cx="6270171" cy="646331"/>
          </a:xfrm>
          <a:prstGeom prst="rect">
            <a:avLst/>
          </a:prstGeom>
          <a:solidFill>
            <a:srgbClr val="B482D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взаимная ответственность за результаты деятельности</a:t>
            </a:r>
            <a:endParaRPr lang="ru-RU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4693462" y="2179844"/>
            <a:ext cx="10886" cy="52251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3071802" y="2963202"/>
            <a:ext cx="1223060" cy="10860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143504" y="2928934"/>
            <a:ext cx="1239102" cy="85408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3000364" y="3456936"/>
            <a:ext cx="1247204" cy="4006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909457" y="2975430"/>
            <a:ext cx="1402142" cy="86359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920343" y="3294743"/>
            <a:ext cx="926619" cy="142064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173880" y="3548396"/>
            <a:ext cx="1231420" cy="1339355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763922" y="4715386"/>
            <a:ext cx="32657" cy="94342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063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презентации по кнкурсам\blue-and-yel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549" y="1071546"/>
            <a:ext cx="8627427" cy="547070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03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презентации по кнкурсам\blue-and-yel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constructorus.ru/wp-content/uploads/2012/04/%D0%9F%D1%80%D0%B5%D0%B8%D0%BC%D1%83%D1%89%D0%B5%D1%81%D1%82%D0%B2%D0%B0-%D0%BC%D0%B5%D0%BD%D1%82%D0%B0%D0%BB%D1%8C%D0%BD%D1%8B%D1%85-%D0%BA%D0%B0%D1%80%D1%82-%D0%BF%D0%B5%D1%80%D0%B5%D0%B4-%D1%81%D1%82%D0%B0%D0%BD%D0%B4%D0%B0%D1%80%D1%82%D0%BD%D1%8B%D0%BC-%D1%81%D0%BF%D0%BE%D1%81%D0%BE%D0%B1%D0%BE%D0%BC-%D0%B7%D0%B0%D0%BF%D0%B8%D1%81%D0%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0"/>
            <a:ext cx="7560840" cy="450912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 descr="Тони бьюзен аудиокнига суперпамят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5816" y="130074"/>
            <a:ext cx="3168352" cy="445681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4857760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Тони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Бьюзен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британский психолог, автор методики запоминания, творчества и организации мышления «карты ума (памяти)». Автор и соавтор более 100 книг.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мир дошкольных технологий, интеллект – карты пришли благодаря кандидату педагогических наук В. М. Акименко, который предложил использовать этот метод для развития связной речи у детей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презентации по кнкурсам\blue-and-yel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0" cy="71691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692696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Полезные свойства интеллект-карт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34040" y="2447497"/>
            <a:ext cx="3228128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ru-RU" sz="3600" b="1" dirty="0"/>
              <a:t>наглядность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03370" y="3093828"/>
            <a:ext cx="4737259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ru-RU" sz="3600" b="1" dirty="0"/>
              <a:t>привлекательность</a:t>
            </a:r>
            <a:r>
              <a:rPr lang="ru-RU" sz="3600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53148" y="3764172"/>
            <a:ext cx="4153509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ru-RU" sz="3600" b="1" dirty="0"/>
              <a:t>запоминаемость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0450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презентации по кнкурсам\blue-and-yel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4544" y="-243408"/>
            <a:ext cx="9468544" cy="7101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692696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4040" y="2447497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03370" y="3093828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53148" y="376417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324544" y="-243408"/>
            <a:ext cx="95770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 интеллект – карты решаются следующие задачи: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быстрого восприятия и запоминания 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мотивации 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грамотное планирование решения задачи 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формирует упорядочение мыслей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 достижение успеха 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экономия времени</a:t>
            </a:r>
          </a:p>
        </p:txBody>
      </p:sp>
      <p:pic>
        <p:nvPicPr>
          <p:cNvPr id="10" name="Picture 3" descr="C:\Users\User\Desktop\hello_html_567ca249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2447867"/>
            <a:ext cx="5053886" cy="3278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55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презентации по кнкурсам\blue-and-yel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1313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выглядят интеллект-карты. 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это такое?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55576" y="1340768"/>
            <a:ext cx="8237115" cy="4555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презентации по кнкурсам\blue-and-yel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848872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составить интеллект-карту?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3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презентации по кнкурсам\blue-and-yel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071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построения интеллект-карт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5605469" cy="5616624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1.1</a:t>
            </a:r>
            <a:r>
              <a:rPr lang="ru-RU" b="1" dirty="0">
                <a:solidFill>
                  <a:srgbClr val="FF0000"/>
                </a:solidFill>
              </a:rPr>
              <a:t>. Начинайте с центра.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центре находится самая главная мысль, цель построения интеллект-карты. Начинайте с главной мысли — и у вас появятся новые идеи, чем ее дополнить. </a:t>
            </a:r>
          </a:p>
          <a:p>
            <a:pPr algn="just">
              <a:buNone/>
            </a:pPr>
            <a:r>
              <a:rPr lang="ru-RU" b="1" dirty="0">
                <a:solidFill>
                  <a:srgbClr val="FF0000"/>
                </a:solidFill>
              </a:rPr>
              <a:t>1.2. Читайте по часовой стрелке</a:t>
            </a:r>
            <a:r>
              <a:rPr lang="ru-RU" dirty="0">
                <a:solidFill>
                  <a:srgbClr val="FF0000"/>
                </a:solidFill>
              </a:rPr>
              <a:t>,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Начиная </a:t>
            </a:r>
            <a:r>
              <a:rPr lang="ru-RU" dirty="0">
                <a:solidFill>
                  <a:srgbClr val="002060"/>
                </a:solidFill>
              </a:rPr>
              <a:t>с правого верхнего угла. Информация считывается по кругу, начиная с центра карты и продолжая с правого верхнего угла и далее по часовой стрелке.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1.3</a:t>
            </a:r>
            <a:r>
              <a:rPr lang="ru-RU" b="1" dirty="0">
                <a:solidFill>
                  <a:srgbClr val="FF0000"/>
                </a:solidFill>
              </a:rPr>
              <a:t>. Используйте разные цвета</a:t>
            </a:r>
            <a:r>
              <a:rPr lang="ru-RU" dirty="0">
                <a:solidFill>
                  <a:srgbClr val="FF0000"/>
                </a:solidFill>
              </a:rPr>
              <a:t>!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выбираемых нами цветах всегда больше смысла, чем может показаться. Цвет мы воспринимаем мгновенно, а на восприятие текста нужно время</a:t>
            </a:r>
            <a:r>
              <a:rPr lang="ru-RU" dirty="0" smtClean="0">
                <a:solidFill>
                  <a:srgbClr val="002060"/>
                </a:solidFill>
              </a:rPr>
              <a:t>.. </a:t>
            </a:r>
            <a:endParaRPr lang="ru-RU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b="1" dirty="0">
                <a:solidFill>
                  <a:srgbClr val="FF0000"/>
                </a:solidFill>
              </a:rPr>
              <a:t>1.4. Экспериментируйте всегда</a:t>
            </a:r>
            <a:r>
              <a:rPr lang="ru-RU" dirty="0">
                <a:solidFill>
                  <a:srgbClr val="FF0000"/>
                </a:solidFill>
              </a:rPr>
              <a:t>!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Так </a:t>
            </a:r>
            <a:r>
              <a:rPr lang="ru-RU" dirty="0">
                <a:solidFill>
                  <a:srgbClr val="002060"/>
                </a:solidFill>
              </a:rPr>
              <a:t>как мышление каждого человека уникально, то и карта как результат мышления тоже оказывается уникальной и неповторимой. Не бойтесь экспериментировать, пробовать, искать и находить лучшие способы представления информации, максимально подходящие именно для в</a:t>
            </a:r>
            <a:r>
              <a:rPr lang="ru-RU" dirty="0"/>
              <a:t>ас.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671" b="100000" l="2671" r="89911">
                        <a14:foregroundMark x1="21662" y1="75371" x2="26409" y2="86053"/>
                        <a14:foregroundMark x1="72700" y1="32641" x2="72107" y2="72997"/>
                        <a14:foregroundMark x1="72107" y1="72997" x2="72107" y2="72997"/>
                        <a14:foregroundMark x1="81009" y1="35015" x2="84570" y2="45104"/>
                        <a14:foregroundMark x1="73294" y1="50148" x2="76855" y2="62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12973" y="2795127"/>
            <a:ext cx="3431025" cy="426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8955041">
            <a:off x="6375861" y="504699"/>
            <a:ext cx="115702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58484">
            <a:off x="7908493" y="1268760"/>
            <a:ext cx="497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6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презентации по кнкурсам\blue-and-yel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1481754"/>
              </p:ext>
            </p:extLst>
          </p:nvPr>
        </p:nvGraphicFramePr>
        <p:xfrm>
          <a:off x="0" y="717709"/>
          <a:ext cx="9144000" cy="6175050"/>
        </p:xfrm>
        <a:graphic>
          <a:graphicData uri="http://schemas.openxmlformats.org/drawingml/2006/table">
            <a:tbl>
              <a:tblPr firstRow="1" firstCol="1" bandRow="1"/>
              <a:tblGrid>
                <a:gridCol w="1274164"/>
                <a:gridCol w="6308665"/>
                <a:gridCol w="1561171"/>
              </a:tblGrid>
              <a:tr h="357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Цвет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Скорость восприятия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Красный цвет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Наиболее быстро воспринимающийся цвет. Максимально фокусирует внимание. Сообщает об опасности, проблемах, которые могут возникнуть, если не обратить на него внимание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Желтый цвет	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Цвет энергии, цвет лидерства. Очень раздражающий цвет, на который невозможно не обратить внимание. 	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Оранжевый цвет 	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Очень яркий, провокационный цвет. Цвет энтузиазма, новшества, возбуждения, энергии, динамики. Отлично привлекает внимание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Синий цвет 	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Строгий, деловой цвет. Настраивает на эффективную продолжительную работу. Отлично воспринимается большинством людей 	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Средняя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8485" algn="l"/>
                        </a:tabLst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Черный цвет 	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848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Строгий, ограничивающий цвет. Идеален для написания текста, создания границ 	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Средняя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Зеленый цвет 	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Цвет свободы. Расслабляющий, умиротворяющий цвет. Позитивно воспринимается большинством людей. Но его значение сильно зависит от оттенков («энергичный изумруд» глаз или «тоска зеленая» в больницах советского типа)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Коричневый цвет 	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Цвет земли, самый теплый цвет. Цвет надежности, силы, стабильности, уверенности 	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Голубой цвет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Цвет нежности, цвет романтики. Отличный фоновый цвет.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80" marR="2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Влияние цвета на скорость восприятия информации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3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презентации по кнкурсам\blue-and-yel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750775" cy="57150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Современный воспитатель  - </a:t>
            </a:r>
            <a:r>
              <a:rPr lang="ru-RU" sz="3200" b="1" dirty="0">
                <a:effectLst/>
              </a:rPr>
              <a:t>это</a:t>
            </a:r>
            <a:r>
              <a:rPr lang="ru-RU" sz="3200" dirty="0">
                <a:effectLst/>
              </a:rPr>
              <a:t> творческий работник, новатор, ведущий здоровый образ жизни, который использует в своей работе новейшие методические </a:t>
            </a:r>
            <a:r>
              <a:rPr lang="ru-RU" sz="3200" dirty="0" smtClean="0">
                <a:effectLst/>
              </a:rPr>
              <a:t>разработки.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586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1037</TotalTime>
  <Words>640</Words>
  <Application>Microsoft Office PowerPoint</Application>
  <PresentationFormat>Экран (4:3)</PresentationFormat>
  <Paragraphs>88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Правила построения интеллект-карт</vt:lpstr>
      <vt:lpstr>Слайд 8</vt:lpstr>
      <vt:lpstr> Современный воспитатель  - это творческий работник, новатор, ведущий здоровый образ жизни, который использует в своей работе новейшие методические разработки.    </vt:lpstr>
      <vt:lpstr>Результативность использования интеллект-карт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104</cp:revision>
  <dcterms:created xsi:type="dcterms:W3CDTF">2015-04-05T04:52:46Z</dcterms:created>
  <dcterms:modified xsi:type="dcterms:W3CDTF">2023-03-27T18:24:48Z</dcterms:modified>
</cp:coreProperties>
</file>