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63" r:id="rId4"/>
    <p:sldId id="259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81356" autoAdjust="0"/>
  </p:normalViewPr>
  <p:slideViewPr>
    <p:cSldViewPr>
      <p:cViewPr>
        <p:scale>
          <a:sx n="68" d="100"/>
          <a:sy n="68" d="100"/>
        </p:scale>
        <p:origin x="-1446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slide" Target="slide6.xml"/><Relationship Id="rId18" Type="http://schemas.openxmlformats.org/officeDocument/2006/relationships/image" Target="../media/image11.gif"/><Relationship Id="rId26" Type="http://schemas.openxmlformats.org/officeDocument/2006/relationships/image" Target="../media/image15.gif"/><Relationship Id="rId39" Type="http://schemas.openxmlformats.org/officeDocument/2006/relationships/hyperlink" Target="&#1042;&#1080;&#1076;&#1077;&#1086;%20&#1076;&#1077;&#1090;&#1077;&#1081;/&#1040;&#1076;&#1084;&#1080;&#1088;&#1072;&#1083;&#1090;&#1077;&#1081;&#1089;&#1090;&#1074;&#1086;%20&#1051;&#1072;&#1087;&#1080;&#1085;%20&#1042;&#1080;&#1090;&#1072;&#1083;&#1080;&#1081;.mp4" TargetMode="External"/><Relationship Id="rId3" Type="http://schemas.openxmlformats.org/officeDocument/2006/relationships/slide" Target="slide11.xml"/><Relationship Id="rId21" Type="http://schemas.openxmlformats.org/officeDocument/2006/relationships/slide" Target="slide7.xml"/><Relationship Id="rId34" Type="http://schemas.openxmlformats.org/officeDocument/2006/relationships/hyperlink" Target="&#1042;&#1080;&#1076;&#1077;&#1086;%20&#1076;&#1077;&#1090;&#1077;&#1081;/&#1056;&#1086;&#1089;&#1090;&#1088;&#1072;&#1083;&#1100;&#1085;&#1099;&#1077;%20&#1082;&#1086;&#1083;&#1086;&#1085;&#1085;&#1099;%20&#1050;&#1091;&#1087;&#1088;&#1080;&#1085;&#1072;%20&#1050;&#1089;&#1077;&#1085;&#1080;&#1103;.wmv" TargetMode="External"/><Relationship Id="rId42" Type="http://schemas.openxmlformats.org/officeDocument/2006/relationships/hyperlink" Target="&#1042;&#1080;&#1076;&#1077;&#1086;%20&#1076;&#1077;&#1090;&#1077;&#1081;/&#1044;&#1074;&#1086;&#1088;&#1094;&#1086;&#1074;&#1072;&#1103;%20&#1087;&#1083;&#1086;&#1097;&#1072;&#1076;&#1100;%20&#1043;&#1072;&#1083;&#1091;&#1085;&#1080;&#1085;&#1072;%20&#1058;&#1086;&#1089;&#1103;.mp4" TargetMode="External"/><Relationship Id="rId7" Type="http://schemas.openxmlformats.org/officeDocument/2006/relationships/slide" Target="slide13.xml"/><Relationship Id="rId12" Type="http://schemas.openxmlformats.org/officeDocument/2006/relationships/image" Target="../media/image8.gif"/><Relationship Id="rId17" Type="http://schemas.openxmlformats.org/officeDocument/2006/relationships/slide" Target="slide5.xml"/><Relationship Id="rId25" Type="http://schemas.openxmlformats.org/officeDocument/2006/relationships/slide" Target="slide8.xml"/><Relationship Id="rId33" Type="http://schemas.openxmlformats.org/officeDocument/2006/relationships/hyperlink" Target="&#1042;&#1080;&#1076;&#1077;&#1086;%20&#1076;&#1077;&#1090;&#1077;&#1081;/&#1051;&#1077;&#1090;&#1085;&#1080;&#1081;%20&#1089;&#1072;&#1076;%20&#1052;&#1072;&#1090;&#1102;&#1096;&#1082;&#1080;&#1085;&#1072;%20&#1059;&#1083;&#1103;.wmv" TargetMode="External"/><Relationship Id="rId38" Type="http://schemas.openxmlformats.org/officeDocument/2006/relationships/hyperlink" Target="&#1042;&#1080;&#1076;&#1077;&#1086;%20&#1076;&#1077;&#1090;&#1077;&#1081;/&#1050;&#1091;&#1085;&#1089;&#1090;&#1082;&#1072;&#1084;&#1077;&#1088;&#1072;%20&#1043;&#1088;&#1086;&#1084;&#1089;&#1082;&#1080;&#1081;%20&#1057;&#1072;&#1096;&#1072;.mp4" TargetMode="External"/><Relationship Id="rId2" Type="http://schemas.openxmlformats.org/officeDocument/2006/relationships/image" Target="../media/image3.png"/><Relationship Id="rId16" Type="http://schemas.openxmlformats.org/officeDocument/2006/relationships/image" Target="../media/image10.gif"/><Relationship Id="rId20" Type="http://schemas.openxmlformats.org/officeDocument/2006/relationships/image" Target="../media/image12.gif"/><Relationship Id="rId29" Type="http://schemas.openxmlformats.org/officeDocument/2006/relationships/hyperlink" Target="&#1042;&#1080;&#1076;&#1077;&#1086;%20&#1076;&#1077;&#1090;&#1077;&#1081;/&#1050;&#1088;&#1077;&#1081;&#1089;&#1077;&#1088;%20&#1040;&#1074;&#1088;&#1086;&#1088;&#1072;%20&#1041;&#1086;&#1088;&#1080;&#1089;&#1082;&#1080;&#1085;%20&#1056;&#1086;&#1084;&#1072;.mp4" TargetMode="External"/><Relationship Id="rId41" Type="http://schemas.openxmlformats.org/officeDocument/2006/relationships/hyperlink" Target="&#1042;&#1080;&#1076;&#1077;&#1086;%20&#1076;&#1077;&#1090;&#1077;&#1081;/&#1048;&#1089;&#1072;&#1072;&#1082;&#1080;&#1077;&#1074;&#1089;&#1082;&#1080;&#1081;%20&#1089;&#1086;&#1073;&#1086;&#1088;%20&#1052;&#1086;&#1083;&#1095;&#1072;&#1085;&#1086;&#1074;%20&#1042;&#1072;&#1085;&#1103;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slide" Target="slide10.xml"/><Relationship Id="rId24" Type="http://schemas.openxmlformats.org/officeDocument/2006/relationships/image" Target="../media/image14.gif"/><Relationship Id="rId32" Type="http://schemas.openxmlformats.org/officeDocument/2006/relationships/hyperlink" Target="&#1042;&#1080;&#1076;&#1077;&#1086;%20&#1076;&#1077;&#1090;&#1077;&#1081;/&#1055;&#1077;&#1090;&#1088;&#1086;&#1087;&#1072;&#1074;&#1083;&#1086;&#1074;&#1089;&#1082;&#1072;&#1103;%20&#1082;&#1088;&#1077;&#1087;&#1086;&#1089;&#1090;&#1100;%20&#1057;&#1072;&#1087;&#1088;&#1099;&#1082;&#1080;&#1085;%20&#1055;&#1072;&#1096;&#1072;.mp4" TargetMode="External"/><Relationship Id="rId37" Type="http://schemas.openxmlformats.org/officeDocument/2006/relationships/hyperlink" Target="&#1042;&#1080;&#1076;&#1077;&#1086;%20&#1076;&#1077;&#1090;&#1077;&#1081;/&#1069;&#1088;&#1084;&#1080;&#1090;&#1072;&#1078;%20&#1043;&#1072;&#1083;&#1091;&#1085;&#1080;&#1085;%20&#1058;&#1080;&#1084;&#1086;&#1092;&#1077;&#1081;.mp4" TargetMode="External"/><Relationship Id="rId40" Type="http://schemas.openxmlformats.org/officeDocument/2006/relationships/hyperlink" Target="&#1042;&#1080;&#1076;&#1077;&#1086;%20&#1076;&#1077;&#1090;&#1077;&#1081;/&#1052;&#1077;&#1076;&#1085;&#1099;&#1081;%20&#1074;&#1089;&#1072;&#1076;&#1085;&#1080;&#1082;%20&#1044;&#1078;&#1091;&#1073;&#1072;&#1085;&#1075;&#1072;&#1083;&#1080;&#1077;&#1074;%20&#1058;&#1080;&#1084;&#1091;&#1088;.wmv" TargetMode="External"/><Relationship Id="rId5" Type="http://schemas.openxmlformats.org/officeDocument/2006/relationships/slide" Target="slide16.xml"/><Relationship Id="rId15" Type="http://schemas.openxmlformats.org/officeDocument/2006/relationships/slide" Target="slide14.xml"/><Relationship Id="rId23" Type="http://schemas.openxmlformats.org/officeDocument/2006/relationships/slide" Target="slide15.xml"/><Relationship Id="rId28" Type="http://schemas.openxmlformats.org/officeDocument/2006/relationships/image" Target="../media/image16.gif"/><Relationship Id="rId36" Type="http://schemas.openxmlformats.org/officeDocument/2006/relationships/hyperlink" Target="&#1042;&#1080;&#1076;&#1077;&#1086;%20&#1076;&#1077;&#1090;&#1077;&#1081;/&#1061;&#1088;&#1072;&#1084;%20&#1057;&#1087;&#1072;&#1089;-&#1085;&#1072;-&#1050;&#1088;&#1086;&#1074;&#1080;%20&#1056;&#1091;&#1073;&#1094;&#1086;&#1074;%20&#1058;&#1080;&#1084;&#1086;&#1092;&#1077;&#1081;.mp4" TargetMode="External"/><Relationship Id="rId10" Type="http://schemas.openxmlformats.org/officeDocument/2006/relationships/image" Target="../media/image7.gif"/><Relationship Id="rId19" Type="http://schemas.openxmlformats.org/officeDocument/2006/relationships/slide" Target="slide4.xml"/><Relationship Id="rId31" Type="http://schemas.openxmlformats.org/officeDocument/2006/relationships/hyperlink" Target="&#1042;&#1080;&#1076;&#1077;&#1086;%20&#1076;&#1077;&#1090;&#1077;&#1081;/&#1056;&#1077;&#1082;&#1072;%20&#1053;&#1077;&#1074;&#1072;%20&#1057;&#1099;&#1088;&#1073;&#1091;%20&#1052;&#1080;&#1096;&#1072;.mp4" TargetMode="External"/><Relationship Id="rId4" Type="http://schemas.openxmlformats.org/officeDocument/2006/relationships/image" Target="../media/image4.gif"/><Relationship Id="rId9" Type="http://schemas.openxmlformats.org/officeDocument/2006/relationships/slide" Target="slide9.xml"/><Relationship Id="rId14" Type="http://schemas.openxmlformats.org/officeDocument/2006/relationships/image" Target="../media/image9.gif"/><Relationship Id="rId22" Type="http://schemas.openxmlformats.org/officeDocument/2006/relationships/image" Target="../media/image13.gif"/><Relationship Id="rId27" Type="http://schemas.openxmlformats.org/officeDocument/2006/relationships/slide" Target="slide12.xml"/><Relationship Id="rId30" Type="http://schemas.openxmlformats.org/officeDocument/2006/relationships/image" Target="../media/image17.gif"/><Relationship Id="rId35" Type="http://schemas.openxmlformats.org/officeDocument/2006/relationships/hyperlink" Target="&#1042;&#1080;&#1076;&#1077;&#1086;%20&#1076;&#1077;&#1090;&#1077;&#1081;/&#1044;&#1074;&#1086;&#1088;&#1094;&#1086;&#1074;&#1099;&#1081;%20&#1084;&#1086;&#1089;&#1090;%20&#1057;&#1086;&#1083;&#1086;&#1074;&#1100;&#1077;&#1074;&#1072;%20&#1042;&#1072;&#1088;&#1074;&#1072;&#1088;&#1072;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cs1.livemaster.ru/storage/08/14/b107207708d62ccaa5dc480ce3pj--kartiny-i-panno-akvarel-isaakievskij-leto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7620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Государственное бюджетное дошкольное образовательное  учреждение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№35 Пушкинского  района  Санкт-Петербурга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5410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Подготовили: </a:t>
            </a:r>
            <a:r>
              <a:rPr lang="ru-RU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Михолап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Я. В.,</a:t>
            </a:r>
            <a:r>
              <a:rPr lang="ru-RU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r"/>
            <a:r>
              <a:rPr lang="ru-RU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Воронина Н.В., воспитатель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81200" y="1905000"/>
            <a:ext cx="4573688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Точка на карте</a:t>
            </a:r>
          </a:p>
          <a:p>
            <a:pPr algn="ctr"/>
            <a:r>
              <a:rPr lang="ru-RU" sz="2400" b="1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Интерактивная карта</a:t>
            </a:r>
            <a:endParaRPr lang="ru-RU" sz="2400" b="1" spc="50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папирус.gif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-457200" y="-304800"/>
            <a:ext cx="10363200" cy="76273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57800" y="1524000"/>
            <a:ext cx="388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Исаакиевский собор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строился 40 лет с 1818 года до 1858 года по проекту французского архитектора Огюста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Монферрана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В его строительстве участвовали 400 тысяч человек. Собор украшают 112 гранитных колонн.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886200"/>
            <a:ext cx="4106531" cy="2736618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14400" y="4495800"/>
            <a:ext cx="2819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Исаакиевский собор является первым по величине в Санкт-Петербурге и четвёртым во всём мире.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AutoShape 3" descr="Какова высота Исаакиевского собора в Санкт-Петербурге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3" name="AutoShape 5" descr="Один из старейших снимков Исаакиевского собора в Петербург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838200"/>
            <a:ext cx="4052577" cy="3035521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 вправо с вырезом 8">
            <a:hlinkClick r:id="rId5" action="ppaction://hlinksldjump"/>
          </p:cNvPr>
          <p:cNvSpPr/>
          <p:nvPr/>
        </p:nvSpPr>
        <p:spPr>
          <a:xfrm flipH="1">
            <a:off x="0" y="1143000"/>
            <a:ext cx="838200" cy="457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папирус.gif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-457200" y="-304800"/>
            <a:ext cx="10363200" cy="7627315"/>
          </a:xfrm>
          <a:prstGeom prst="rect">
            <a:avLst/>
          </a:prstGeom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352800"/>
            <a:ext cx="4323862" cy="3133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8" name="AutoShape 4" descr="Летний сад в Санкт-Петербурге, описание, история,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609600"/>
            <a:ext cx="4599492" cy="264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181600" y="3429000"/>
            <a:ext cx="3200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если вы думаете что этот парк получил свое название в честь времени года, то жестоко ошибаетесь, ибо не сильно веруя в будущее города и сада, его изначально засеивали только однолетними растениям, как их тогда называли «летниками», отчего и пошла такая этимология названия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66800" y="1524000"/>
            <a:ext cx="3124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Летний сад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— это уникальный садово-парковый ансамбль, расположенный на берегу Невы в центре Санкт-Петербурга.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с вырезом 8">
            <a:hlinkClick r:id="rId5" action="ppaction://hlinksldjump"/>
          </p:cNvPr>
          <p:cNvSpPr/>
          <p:nvPr/>
        </p:nvSpPr>
        <p:spPr>
          <a:xfrm flipH="1">
            <a:off x="152400" y="1143000"/>
            <a:ext cx="838200" cy="457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папирус.gif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-457200" y="-304800"/>
            <a:ext cx="10363200" cy="76273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95800" y="533400"/>
            <a:ext cx="426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Храм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Спас-на-Крови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был построен в память об императоре Александре II, который был в 1881 году смертельно ранен на этом самом месте — фраза «на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крови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относится к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крови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государя. Постройка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храма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в течение 24 лет велась на средства, собранные по всей России.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4" name="AutoShape 2" descr="Спас на Крови | Прогулка вдоль канала Грибоедова | Nikolay Bobrovsky |  Flick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609600"/>
            <a:ext cx="3028950" cy="4038600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7" name="AutoShape 5" descr="Спас-на-крови: стоимость билетов 2022, режим работы, аудиогид, история,  фото | Санкт-Петербург Цент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2362200"/>
            <a:ext cx="4012817" cy="4320000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62000" y="4734342"/>
            <a:ext cx="36576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1961 году во время проведения научно-производственных реставрационных работ в центральном куполе храма обнаружили неразорвавшийся немецкий фугасный снаряд времён Великой Отечественной войны. Он пролежал здесь 18 лет.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9" name="Стрелка вправо с вырезом 8">
            <a:hlinkClick r:id="rId5" action="ppaction://hlinksldjump"/>
          </p:cNvPr>
          <p:cNvSpPr/>
          <p:nvPr/>
        </p:nvSpPr>
        <p:spPr>
          <a:xfrm flipH="1">
            <a:off x="228600" y="1066800"/>
            <a:ext cx="838200" cy="457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апирус.gif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-457200" y="-304800"/>
            <a:ext cx="10363200" cy="76273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95400" y="762000"/>
            <a:ext cx="3124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Кунсткамера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открыла свои двери для посетителей в 1719 году. Петр I решил сделать просмотр коллекции бесплатным да еще и выдавать посетителям угощение — чашечку кофе. Таким образом император позаботился о том, чтобы просмотр уникальных экспонатов был доступен абсолютно всем.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AutoShape 2" descr="Кунсткамера (Музей антропологии и этнографии имени Петра Великого Российской академии наук) в Санкт-Петербург. Фото: Florstein (WikiPhotoSpace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657600"/>
            <a:ext cx="4343400" cy="2877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181600" y="3886200"/>
            <a:ext cx="3429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Кунсткамеру называли кабинетом редкостей, в настоящее время — Музей антропологии и этнографии имени Петра Великого Российской академии наук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/>
          <a:srcRect l="4140" t="5271" r="5414" b="7287"/>
          <a:stretch>
            <a:fillRect/>
          </a:stretch>
        </p:blipFill>
        <p:spPr bwMode="auto">
          <a:xfrm>
            <a:off x="4267200" y="609600"/>
            <a:ext cx="4489315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трелка вправо с вырезом 7">
            <a:hlinkClick r:id="rId5" action="ppaction://hlinksldjump"/>
          </p:cNvPr>
          <p:cNvSpPr/>
          <p:nvPr/>
        </p:nvSpPr>
        <p:spPr>
          <a:xfrm flipH="1">
            <a:off x="152400" y="1066800"/>
            <a:ext cx="838200" cy="457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апирус.gif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-457200" y="-304800"/>
            <a:ext cx="10363200" cy="7627315"/>
          </a:xfrm>
          <a:prstGeom prst="rect">
            <a:avLst/>
          </a:prstGeom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429000"/>
            <a:ext cx="3880416" cy="3061891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7" name="AutoShape 3" descr="Ростральные колонны в Санкт-Петербурге: история создания и архитектурные  особенн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838200"/>
            <a:ext cx="3924300" cy="2522765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14400" y="3886200"/>
            <a:ext cx="3429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Две ростральные колонны возвели в 1810 году.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Внутри каждого сооружения находится лестница, ведущая на смотровую площадку. После Великой Отечественной войны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колонны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сильно пострадали. В 1999 году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колонны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были реконструированы последний раз.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34000" y="762000"/>
            <a:ext cx="3200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краю Стрелки Васильевского острова в Санкт-Петербурге можно увидеть 2 величественные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Ростральные колонны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Сегодня эти архитектурные сооружения выполняют роль украшения центра города, а в XIX веке они выполняли функцию фонарей порта столицы.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Стрелка вправо с вырезом 7">
            <a:hlinkClick r:id="rId5" action="ppaction://hlinksldjump"/>
          </p:cNvPr>
          <p:cNvSpPr/>
          <p:nvPr/>
        </p:nvSpPr>
        <p:spPr>
          <a:xfrm flipH="1">
            <a:off x="0" y="914400"/>
            <a:ext cx="838200" cy="457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папирус.gif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-457200" y="-304800"/>
            <a:ext cx="10363200" cy="76273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66800" y="609600"/>
            <a:ext cx="4191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Петропавловская крепость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историческое ядро Петербурга, военно-инженерный, архитектурный и исторический памятник. С нее началось строительство города.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Петропавловская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— первая 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крепость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в России бастионного типа. Построена без крепостных башен для кругового обстрела вражеских кораблей.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Петропавловский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собор — усыпальница русских императоров. Строился одновременно с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крепостью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сначала в дереве, а с 1712 года — в камне.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Крепость вырастала прямо из воды, не оставляя и сантиметра земли для высадки неприятеля</a:t>
            </a:r>
            <a:r>
              <a:rPr lang="ru-RU" sz="1600" dirty="0" smtClean="0"/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2" name="AutoShape 2" descr="Петропавловская крепость в Санкт-Петербурге, достопримечательности, музе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4038600"/>
            <a:ext cx="4060315" cy="2631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105400" y="3581400"/>
            <a:ext cx="3429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Крепость первоначальное свое название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Санкт-Питербурх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получила 29 июня 1917 года в церковный праздник святых Петра и Павла. Позднее, когда в крепости был построен собор в честь Петра и Павла, она стала называться Петропавловской, название же Санкт-Петербург закрепилось за городом, возникшим вокруг крепости.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/>
          <a:srcRect b="10364"/>
          <a:stretch>
            <a:fillRect/>
          </a:stretch>
        </p:blipFill>
        <p:spPr bwMode="auto">
          <a:xfrm>
            <a:off x="5029200" y="457200"/>
            <a:ext cx="3733800" cy="2928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 вправо с вырезом 8">
            <a:hlinkClick r:id="rId5" action="ppaction://hlinksldjump"/>
          </p:cNvPr>
          <p:cNvSpPr/>
          <p:nvPr/>
        </p:nvSpPr>
        <p:spPr>
          <a:xfrm flipH="1">
            <a:off x="0" y="914400"/>
            <a:ext cx="838200" cy="457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апирус.gif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-457200" y="-304800"/>
            <a:ext cx="10363200" cy="7627315"/>
          </a:xfrm>
          <a:prstGeom prst="rect">
            <a:avLst/>
          </a:prstGeom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838200"/>
            <a:ext cx="4352530" cy="2468381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886200"/>
            <a:ext cx="4289333" cy="2409825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09600" y="3733800"/>
            <a:ext cx="373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Крейсер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 «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Аврора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совершил свое первое плавание в 1903 году, из Кронштадта на Дальний Восток для усиления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Порт-Артурской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эскадры. Экипаж судна составлял шестьсот человек. Боевое крещение состоялось 14 мая 1905 года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Цусимском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сражении. Во время боя «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Аврора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получил десять ударов из вражеских орудий.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1200" y="914400"/>
            <a:ext cx="3124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Торжественный спуск на воду 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крейсера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 «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Аврора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состоялся 24 мая 1900года. На церемонии присутствовал российский император Николай Второй. 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с вырезом 6">
            <a:hlinkClick r:id="rId5" action="ppaction://hlinksldjump"/>
          </p:cNvPr>
          <p:cNvSpPr/>
          <p:nvPr/>
        </p:nvSpPr>
        <p:spPr>
          <a:xfrm flipH="1">
            <a:off x="0" y="990600"/>
            <a:ext cx="838200" cy="457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Нет описания фото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Нет описания фото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91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Карта Санкт-Петербург, Россия Иллюстрация вектора - иллюстрации  насчитывающей глобус, ясность: 9944254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0308" t="18475" r="19717" b="33184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Летний сад 1.gif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2971800"/>
            <a:ext cx="1447800" cy="961752"/>
          </a:xfrm>
          <a:prstGeom prst="rect">
            <a:avLst/>
          </a:prstGeom>
        </p:spPr>
      </p:pic>
      <p:pic>
        <p:nvPicPr>
          <p:cNvPr id="6" name="Рисунок 5" descr="Крейсер Аврора 1.gif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762000"/>
            <a:ext cx="1295400" cy="1064078"/>
          </a:xfrm>
          <a:prstGeom prst="rect">
            <a:avLst/>
          </a:prstGeom>
        </p:spPr>
      </p:pic>
      <p:pic>
        <p:nvPicPr>
          <p:cNvPr id="7" name="Рисунок 6" descr="Кунсткамера 1.gif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3429000"/>
            <a:ext cx="1257300" cy="1037273"/>
          </a:xfrm>
          <a:prstGeom prst="rect">
            <a:avLst/>
          </a:prstGeom>
        </p:spPr>
      </p:pic>
      <p:pic>
        <p:nvPicPr>
          <p:cNvPr id="9" name="Рисунок 8" descr="Памятник Петру 1.gif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0" y="4572000"/>
            <a:ext cx="832651" cy="669613"/>
          </a:xfrm>
          <a:prstGeom prst="rect">
            <a:avLst/>
          </a:prstGeom>
        </p:spPr>
      </p:pic>
      <p:pic>
        <p:nvPicPr>
          <p:cNvPr id="11" name="Рисунок 10" descr="Исаакиевский собор 1.gif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05200" y="4800600"/>
            <a:ext cx="1069363" cy="823806"/>
          </a:xfrm>
          <a:prstGeom prst="rect">
            <a:avLst/>
          </a:prstGeom>
        </p:spPr>
      </p:pic>
      <p:pic>
        <p:nvPicPr>
          <p:cNvPr id="12" name="Рисунок 11" descr="Дворцовая площадь1.gif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95800" y="3962400"/>
            <a:ext cx="1504699" cy="985837"/>
          </a:xfrm>
          <a:prstGeom prst="rect">
            <a:avLst/>
          </a:prstGeom>
        </p:spPr>
      </p:pic>
      <p:pic>
        <p:nvPicPr>
          <p:cNvPr id="13" name="Рисунок 12" descr="Ростральные колонны.gif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76600" y="3048000"/>
            <a:ext cx="1031531" cy="850500"/>
          </a:xfrm>
          <a:prstGeom prst="rect">
            <a:avLst/>
          </a:prstGeom>
        </p:spPr>
      </p:pic>
      <p:pic>
        <p:nvPicPr>
          <p:cNvPr id="10" name="Рисунок 9" descr="Эрмитаж 1.gif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24400" y="3733800"/>
            <a:ext cx="1134083" cy="826386"/>
          </a:xfrm>
          <a:prstGeom prst="rect">
            <a:avLst/>
          </a:prstGeom>
        </p:spPr>
      </p:pic>
      <p:pic>
        <p:nvPicPr>
          <p:cNvPr id="8" name="Picture 6" descr="C:\Users\Михолап\Desktop\Картинки ТнаК\Адмиралтейство 1.gif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81400" y="3962400"/>
            <a:ext cx="1295400" cy="908714"/>
          </a:xfrm>
          <a:prstGeom prst="rect">
            <a:avLst/>
          </a:prstGeom>
          <a:noFill/>
        </p:spPr>
      </p:pic>
      <p:pic>
        <p:nvPicPr>
          <p:cNvPr id="5" name="Рисунок 4" descr="Дворцовый мост.gif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38600" y="3505200"/>
            <a:ext cx="876300" cy="701040"/>
          </a:xfrm>
          <a:prstGeom prst="rect">
            <a:avLst/>
          </a:prstGeom>
        </p:spPr>
      </p:pic>
      <p:pic>
        <p:nvPicPr>
          <p:cNvPr id="14" name="Рисунок 13" descr="Петропавловская крепость 1.gif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91000" y="1828800"/>
            <a:ext cx="1219200" cy="1000125"/>
          </a:xfrm>
          <a:prstGeom prst="rect">
            <a:avLst/>
          </a:prstGeom>
        </p:spPr>
      </p:pic>
      <p:pic>
        <p:nvPicPr>
          <p:cNvPr id="15" name="Рисунок 14" descr="река Нева.gif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791200" y="1905000"/>
            <a:ext cx="1228627" cy="925028"/>
          </a:xfrm>
          <a:prstGeom prst="rect">
            <a:avLst/>
          </a:prstGeom>
        </p:spPr>
      </p:pic>
      <p:pic>
        <p:nvPicPr>
          <p:cNvPr id="16" name="Рисунок 15" descr="Храм Спас-на-Крови 1.gif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943600" y="3886200"/>
            <a:ext cx="1114425" cy="10001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Город Санкт-Петербург </a:t>
            </a:r>
          </a:p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«Точка на карте»</a:t>
            </a:r>
            <a:endParaRPr lang="ru-RU" sz="3600" b="1" dirty="0">
              <a:ln w="18000">
                <a:solidFill>
                  <a:schemeClr val="accent2">
                    <a:lumMod val="5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9" name="Рисунок 18" descr="булавка.gif">
            <a:hlinkClick r:id="rId29" action="ppaction://hlinkfile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010400" y="914400"/>
            <a:ext cx="405933" cy="771525"/>
          </a:xfrm>
          <a:prstGeom prst="rect">
            <a:avLst/>
          </a:prstGeom>
        </p:spPr>
      </p:pic>
      <p:pic>
        <p:nvPicPr>
          <p:cNvPr id="20" name="Рисунок 19" descr="булавка.gif">
            <a:hlinkClick r:id="rId31" action="ppaction://hlinkfile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791200" y="1600200"/>
            <a:ext cx="405933" cy="771525"/>
          </a:xfrm>
          <a:prstGeom prst="rect">
            <a:avLst/>
          </a:prstGeom>
        </p:spPr>
      </p:pic>
      <p:pic>
        <p:nvPicPr>
          <p:cNvPr id="21" name="Рисунок 20" descr="булавка.gif">
            <a:hlinkClick r:id="rId32" action="ppaction://hlinkfile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419600" y="1676400"/>
            <a:ext cx="405933" cy="771525"/>
          </a:xfrm>
          <a:prstGeom prst="rect">
            <a:avLst/>
          </a:prstGeom>
        </p:spPr>
      </p:pic>
      <p:pic>
        <p:nvPicPr>
          <p:cNvPr id="22" name="Рисунок 21" descr="булавка.gif">
            <a:hlinkClick r:id="rId33" action="ppaction://hlinkfile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791200" y="2819400"/>
            <a:ext cx="405933" cy="771525"/>
          </a:xfrm>
          <a:prstGeom prst="rect">
            <a:avLst/>
          </a:prstGeom>
        </p:spPr>
      </p:pic>
      <p:pic>
        <p:nvPicPr>
          <p:cNvPr id="23" name="Рисунок 22" descr="булавка.gif">
            <a:hlinkClick r:id="rId34" action="ppaction://hlinkfile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352800" y="2743200"/>
            <a:ext cx="405933" cy="771525"/>
          </a:xfrm>
          <a:prstGeom prst="rect">
            <a:avLst/>
          </a:prstGeom>
        </p:spPr>
      </p:pic>
      <p:pic>
        <p:nvPicPr>
          <p:cNvPr id="24" name="Рисунок 23" descr="булавка.gif">
            <a:hlinkClick r:id="rId35" action="ppaction://hlinkfile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419600" y="3124200"/>
            <a:ext cx="405933" cy="771525"/>
          </a:xfrm>
          <a:prstGeom prst="rect">
            <a:avLst/>
          </a:prstGeom>
        </p:spPr>
      </p:pic>
      <p:pic>
        <p:nvPicPr>
          <p:cNvPr id="25" name="Рисунок 24" descr="булавка.gif">
            <a:hlinkClick r:id="rId36" action="ppaction://hlinkfile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705600" y="3886200"/>
            <a:ext cx="405933" cy="771525"/>
          </a:xfrm>
          <a:prstGeom prst="rect">
            <a:avLst/>
          </a:prstGeom>
        </p:spPr>
      </p:pic>
      <p:pic>
        <p:nvPicPr>
          <p:cNvPr id="26" name="Рисунок 25" descr="булавка.gif">
            <a:hlinkClick r:id="rId37" action="ppaction://hlinkfile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29200" y="3581400"/>
            <a:ext cx="405933" cy="771525"/>
          </a:xfrm>
          <a:prstGeom prst="rect">
            <a:avLst/>
          </a:prstGeom>
        </p:spPr>
      </p:pic>
      <p:pic>
        <p:nvPicPr>
          <p:cNvPr id="27" name="Рисунок 26" descr="булавка.gif">
            <a:hlinkClick r:id="rId38" action="ppaction://hlinkfile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67000" y="3429000"/>
            <a:ext cx="405933" cy="771525"/>
          </a:xfrm>
          <a:prstGeom prst="rect">
            <a:avLst/>
          </a:prstGeom>
        </p:spPr>
      </p:pic>
      <p:pic>
        <p:nvPicPr>
          <p:cNvPr id="28" name="Рисунок 27" descr="булавка.gif">
            <a:hlinkClick r:id="rId39" action="ppaction://hlinkfile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962400" y="3886200"/>
            <a:ext cx="405933" cy="771525"/>
          </a:xfrm>
          <a:prstGeom prst="rect">
            <a:avLst/>
          </a:prstGeom>
        </p:spPr>
      </p:pic>
      <p:pic>
        <p:nvPicPr>
          <p:cNvPr id="29" name="Рисунок 28" descr="булавка.gif">
            <a:hlinkClick r:id="rId40" action="ppaction://hlinkfile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429000" y="4114800"/>
            <a:ext cx="405933" cy="771525"/>
          </a:xfrm>
          <a:prstGeom prst="rect">
            <a:avLst/>
          </a:prstGeom>
        </p:spPr>
      </p:pic>
      <p:pic>
        <p:nvPicPr>
          <p:cNvPr id="30" name="Рисунок 29" descr="булавка.gif">
            <a:hlinkClick r:id="rId41" action="ppaction://hlinkfile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038600" y="4800600"/>
            <a:ext cx="405933" cy="771525"/>
          </a:xfrm>
          <a:prstGeom prst="rect">
            <a:avLst/>
          </a:prstGeom>
        </p:spPr>
      </p:pic>
      <p:pic>
        <p:nvPicPr>
          <p:cNvPr id="31" name="Рисунок 30" descr="булавка.gif">
            <a:hlinkClick r:id="rId42" action="ppaction://hlinkfile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638800" y="3962400"/>
            <a:ext cx="405933" cy="771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папирус.gif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-457200" y="-533400"/>
            <a:ext cx="10363200" cy="76273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2000" y="3505200"/>
            <a:ext cx="3657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1711 году над зданием 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Адмиралтейства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появился знаменитый шпиль, «адмиралтейская игла», увенчанный корабликом, который сегодня считается одним из главных символов Санкт-Петербурга. Первый кораблик установил голландский мастер, и он простоял до 1815 года, пока не был заменен на новый.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AutoShape 2" descr="Адмиралтейство, Санкт-Петербур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Адмиралтейство, Санкт-Петербур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Адмиралтейство, Санкт-Петербур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Адмиралтейство, Санкт-Петербур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276600"/>
            <a:ext cx="3948113" cy="2632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9" name="AutoShape 11" descr="https://554a875a-71dc-4f5f-b6bf-ae8967f137d5.selcdn.net/thumbs2/31dc03dc-3a1e-11e5-9a82-12314301112f.800x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1" name="AutoShape 13" descr="https://554a875a-71dc-4f5f-b6bf-ae8967f137d5.selcdn.net/thumbs2/31dc03dc-3a1e-11e5-9a82-12314301112f.800x6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533400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648200" y="457200"/>
            <a:ext cx="42672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Санкт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Петербург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был задуман как город-крепость. Государству нужен был флот, который необходимо строить. Для этой цели царь и задумал строительство 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судостроительной верфи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небольшом острове между Невой и рекой Мойкой. Этот остров впоследствии был назван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Адмиралтейским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Предполагалось, что это строение будет главным в России центром строительства кораблей на Балтийском море.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7" name="Стрелка вправо с вырезом 16">
            <a:hlinkClick r:id="rId5" action="ppaction://hlinksldjump"/>
          </p:cNvPr>
          <p:cNvSpPr/>
          <p:nvPr/>
        </p:nvSpPr>
        <p:spPr>
          <a:xfrm flipH="1">
            <a:off x="0" y="914400"/>
            <a:ext cx="838200" cy="457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папирус.gif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-457200" y="-304800"/>
            <a:ext cx="10363200" cy="76273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47800" y="762000"/>
            <a:ext cx="3429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Эрмитаж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является самой большой картинной галереей во всём мире. Название музейного комплекса происходит от французского слова, означающего «место уединения». До середины 19-го века посетить его могли только приближенные ко двору знатные дворяне. В наши дни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Эрмитаж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входит в топ-5 самых посещаемых музеев России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7650" name="AutoShape 2" descr="5 интересных фактов об Эрмитаже | Туризм и путешествия - VIVU.ru | Яндекс  Дзе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762000"/>
            <a:ext cx="3575978" cy="2386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29200" y="3657600"/>
            <a:ext cx="3886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18-го века в Эрмитаже обитает множество кошек, причём совершенно официально, и им даже выделяют довольствие. Они помогают бороться с мышами и крысами, способными попортить бесценные произведения искусства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3" name="AutoShape 5" descr="Коты Эрмитажа отметили профессиональный праздник | Телеканал  &amp;quot;Санкт-Петербург&amp;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/>
          <a:srcRect l="11789" t="7018"/>
          <a:stretch>
            <a:fillRect/>
          </a:stretch>
        </p:blipFill>
        <p:spPr bwMode="auto">
          <a:xfrm>
            <a:off x="685800" y="3653902"/>
            <a:ext cx="4266174" cy="251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 вправо с вырезом 9">
            <a:hlinkClick r:id="rId5" action="ppaction://hlinksldjump"/>
          </p:cNvPr>
          <p:cNvSpPr/>
          <p:nvPr/>
        </p:nvSpPr>
        <p:spPr>
          <a:xfrm flipH="1">
            <a:off x="0" y="914400"/>
            <a:ext cx="838200" cy="457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апирус.gif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-457200" y="-304800"/>
            <a:ext cx="10363200" cy="7627315"/>
          </a:xfrm>
          <a:prstGeom prst="rect">
            <a:avLst/>
          </a:prstGeom>
        </p:spPr>
      </p:pic>
      <p:sp>
        <p:nvSpPr>
          <p:cNvPr id="26626" name="AutoShape 2" descr="Санкт-Петербург. Часть 91. Санкт-Петербург в 1874 | Старые фотографии,  Санкт петербург, Собор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3581400"/>
            <a:ext cx="304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На площади 20 июля 1924 года состоялось представление "живых шахмат". В качестве фигур выступали живые бойцы. Бойцы Красной Армии были белыми фигурами, а бойцы Военно-Морского флота — чёрными.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62600" y="304800"/>
            <a:ext cx="3581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Первоначальное название современной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Дворцовой площади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было Адмиралтейский луг. Его присвоили в 1736 году по Адмиралтейской верфи. Наименование существовало до 1772 года.</a:t>
            </a:r>
          </a:p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Дворцовой площадью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начали именовать с 1766 года. Имя было дано по расположенному рядом Зимнему дворцу, южный фасад которого выходит на площадь.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29" name="AutoShape 5" descr="Петербург отказался от парада в годовщину снятия блокады | Побед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4511041" cy="2325970"/>
          </a:xfrm>
          <a:prstGeom prst="round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32" name="AutoShape 8" descr="В Петербурге на Дворцовой площади разыграна партия &amp;quot;живых&amp;quot; шахмат |  Санкт-Петербург Цент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3429000"/>
            <a:ext cx="4214726" cy="2996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трелка вправо с вырезом 9">
            <a:hlinkClick r:id="rId5" action="ppaction://hlinksldjump"/>
          </p:cNvPr>
          <p:cNvSpPr/>
          <p:nvPr/>
        </p:nvSpPr>
        <p:spPr>
          <a:xfrm flipH="1">
            <a:off x="0" y="914400"/>
            <a:ext cx="838200" cy="457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папирус.gif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-457200" y="-304800"/>
            <a:ext cx="10363200" cy="7627315"/>
          </a:xfrm>
          <a:prstGeom prst="rect">
            <a:avLst/>
          </a:prstGeom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657600"/>
            <a:ext cx="4343400" cy="2890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3" name="AutoShape 3" descr="Дворцовый мост с посещением механизма (онлайн) - Экскурс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 descr="https://www.spb-guide.ru/img/18952/Spb-Guide.ru_143510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953000" y="-2916238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10" name="AutoShape 10" descr="https://www.spb-guide.ru/img/485/Spb-Guide.ru_56620b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685800"/>
            <a:ext cx="4248034" cy="302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219200" y="1143000"/>
            <a:ext cx="335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Дворцовый мост соединяет центр города и Васильевский остров. Его взметнувшиеся в небо чугунные пролеты на фоне Петропавловского собора стали одним из негласных символов Санкт-Петербурга. Построили мост, чтобы было удобнее добираться до биржи и торгового порта.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57800" y="3962400"/>
            <a:ext cx="350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Развод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Дворцового моста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днём — редкое явление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право с вырезом 12">
            <a:hlinkClick r:id="rId6" action="ppaction://hlinksldjump"/>
          </p:cNvPr>
          <p:cNvSpPr/>
          <p:nvPr/>
        </p:nvSpPr>
        <p:spPr>
          <a:xfrm flipH="1">
            <a:off x="152400" y="1143000"/>
            <a:ext cx="838200" cy="457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апирус.gif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-457200" y="-304800"/>
            <a:ext cx="10363200" cy="7627315"/>
          </a:xfrm>
          <a:prstGeom prst="rect">
            <a:avLst/>
          </a:prstGeom>
        </p:spPr>
      </p:pic>
      <p:sp>
        <p:nvSpPr>
          <p:cNvPr id="24578" name="AutoShape 2" descr="Вода России» - Не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762000"/>
            <a:ext cx="3862203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733800"/>
            <a:ext cx="4195747" cy="2806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181600" y="457200"/>
            <a:ext cx="39624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Единого мнения о том, откуда взялось название «Нева», у ученых нет. Некоторые считают, что раньше Ладожское озеро называли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Нево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», отсюда и пошло название реки, берущей из него начало.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является единственной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рекой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вытекающей из Ладожского озера. Площадь собственного бассейна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Невы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равна 5 000 км². Протяжённость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Невы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составляет 74 километра. Наибольшую ширину в Петербурге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имеет перед Троицким мостом, она составляет 600 метров.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3400" y="4114800"/>
            <a:ext cx="32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Всего через Неву в Петербурге и Ленинградской области перекинуто множество мостов. Из них 8 — разводные.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право с вырезом 7">
            <a:hlinkClick r:id="rId5" action="ppaction://hlinksldjump"/>
          </p:cNvPr>
          <p:cNvSpPr/>
          <p:nvPr/>
        </p:nvSpPr>
        <p:spPr>
          <a:xfrm flipH="1">
            <a:off x="152400" y="1143000"/>
            <a:ext cx="838200" cy="457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папирус.gif"/>
          <p:cNvPicPr>
            <a:picLocks noChangeAspect="1"/>
          </p:cNvPicPr>
          <p:nvPr/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-457200" y="-304800"/>
            <a:ext cx="10363200" cy="7627315"/>
          </a:xfrm>
          <a:prstGeom prst="rect">
            <a:avLst/>
          </a:prstGeom>
        </p:spPr>
      </p:pic>
      <p:sp>
        <p:nvSpPr>
          <p:cNvPr id="23554" name="AutoShape 2" descr="Памятник Петру I на Сенатской площади - Санкт-Петербург 202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685800"/>
            <a:ext cx="3994060" cy="2835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8" name="AutoShape 6" descr="Медный всадник,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4"/>
          <a:srcRect l="2388" t="3452" b="5083"/>
          <a:stretch>
            <a:fillRect/>
          </a:stretch>
        </p:blipFill>
        <p:spPr bwMode="auto">
          <a:xfrm>
            <a:off x="1143000" y="2743200"/>
            <a:ext cx="2886075" cy="3742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524000" y="914400"/>
            <a:ext cx="3352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Медный всадник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Санкт-Петербурге — самый известный памятник Петру I. Он расположен в открытом сквере на Сенатской площади и является уникальным произведением русской и мировой культуры.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67200" y="3581400"/>
            <a:ext cx="381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Существует несколько мифов и легенд, в которых Петр I пророчит: «Пока я на месте, моему городу нечего опасаться». И действительно, Медный всадник оставался на своем месте во время Отечественной войны 1812 года и во время Великой Отечественной войны. Во время блокады Ленинграда он был обшит бревнами и досками и вокруг него уложили мешки с песком и землей.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право с вырезом 9">
            <a:hlinkClick r:id="rId5" action="ppaction://hlinksldjump"/>
          </p:cNvPr>
          <p:cNvSpPr/>
          <p:nvPr/>
        </p:nvSpPr>
        <p:spPr>
          <a:xfrm flipH="1">
            <a:off x="228600" y="1066800"/>
            <a:ext cx="838200" cy="4572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22153202</TotalTime>
  <Words>559</Words>
  <PresentationFormat>Экран (4:3)</PresentationFormat>
  <Paragraphs>36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Михолап</dc:creator>
  <cp:lastModifiedBy>методист</cp:lastModifiedBy>
  <cp:revision>64</cp:revision>
  <dcterms:created xsi:type="dcterms:W3CDTF">2022-02-07T13:44:11Z</dcterms:created>
  <dcterms:modified xsi:type="dcterms:W3CDTF">2022-03-16T10:12:08Z</dcterms:modified>
</cp:coreProperties>
</file>