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72" r:id="rId19"/>
    <p:sldId id="273" r:id="rId20"/>
    <p:sldId id="274" r:id="rId21"/>
    <p:sldId id="275" r:id="rId22"/>
    <p:sldId id="276" r:id="rId23"/>
    <p:sldId id="278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7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6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3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7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0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0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4CD0-FC1E-4DFF-8956-A273EF680FE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24CD0-FC1E-4DFF-8956-A273EF680FE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3E93-2AEA-439A-AE79-C9C04A7D16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6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2" y="736205"/>
            <a:ext cx="8839201" cy="4035088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/>
              <a:t>Влияние организации дополнительных образовательных услуг в МБДОУ № 36 на всестороннее развитие детей с ограниченными возможностями здоровья</a:t>
            </a:r>
            <a:endParaRPr lang="ru-R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292" y="5056402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Заместитель заведующего МБДОУ № 36</a:t>
            </a:r>
          </a:p>
          <a:p>
            <a:pPr algn="r"/>
            <a:r>
              <a:rPr lang="ru-RU" dirty="0" smtClean="0"/>
              <a:t>Черниговская И.Б.</a:t>
            </a:r>
          </a:p>
        </p:txBody>
      </p:sp>
    </p:spTree>
    <p:extLst>
      <p:ext uri="{BB962C8B-B14F-4D97-AF65-F5344CB8AC3E}">
        <p14:creationId xmlns:p14="http://schemas.microsoft.com/office/powerpoint/2010/main" val="6118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Детская </a:t>
            </a:r>
            <a:r>
              <a:rPr lang="ru-RU" dirty="0" err="1"/>
              <a:t>зумба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32" y="1568815"/>
            <a:ext cx="3595368" cy="47938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1837348"/>
            <a:ext cx="5181600" cy="4351338"/>
          </a:xfrm>
        </p:spPr>
        <p:txBody>
          <a:bodyPr/>
          <a:lstStyle/>
          <a:p>
            <a:r>
              <a:rPr lang="ru-RU" dirty="0"/>
              <a:t>Танец Зумба появился относительно недавно. В 2001 году его придумал танцор постановщик из Колумбии, Альберто </a:t>
            </a:r>
            <a:r>
              <a:rPr lang="ru-RU" dirty="0" err="1"/>
              <a:t>Перез</a:t>
            </a:r>
            <a:r>
              <a:rPr lang="ru-RU" dirty="0"/>
              <a:t>.</a:t>
            </a:r>
          </a:p>
          <a:p>
            <a:r>
              <a:rPr lang="ru-RU" dirty="0" smtClean="0"/>
              <a:t>Зумба </a:t>
            </a:r>
            <a:r>
              <a:rPr lang="ru-RU" dirty="0"/>
              <a:t>пользуется огромной популярностью во многих странах. Ее танцуют в 180 </a:t>
            </a:r>
            <a:r>
              <a:rPr lang="ru-RU" dirty="0" smtClean="0"/>
              <a:t>государствах.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4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69" y="3563876"/>
            <a:ext cx="5181600" cy="2914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" y="231959"/>
            <a:ext cx="7944881" cy="44689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199292" y="4923692"/>
            <a:ext cx="7391400" cy="11162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Игротерапия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«Веселые гномы»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7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32" y="2192214"/>
            <a:ext cx="2346928" cy="41723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74" y="510421"/>
            <a:ext cx="3319931" cy="59021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394"/>
            <a:ext cx="73945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3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1" y="2062957"/>
            <a:ext cx="7578969" cy="42631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93" y="339786"/>
            <a:ext cx="3527398" cy="62709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5" y="213824"/>
            <a:ext cx="73945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9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5538"/>
            <a:ext cx="5181600" cy="2914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68" y="2649415"/>
            <a:ext cx="6682263" cy="37587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29" y="436563"/>
            <a:ext cx="73945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9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14" y="2596540"/>
            <a:ext cx="2746863" cy="36624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93" y="445294"/>
            <a:ext cx="4333920" cy="57785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34" y="-122848"/>
            <a:ext cx="4060825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23" y="695386"/>
            <a:ext cx="2382798" cy="52951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45" y="2520460"/>
            <a:ext cx="2759960" cy="36799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72" y="0"/>
            <a:ext cx="4060825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8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71" y="2989385"/>
            <a:ext cx="7470667" cy="3361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5" y="338417"/>
            <a:ext cx="7532269" cy="33895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4461" y="4079631"/>
            <a:ext cx="4056185" cy="20867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Творческий кружок</a:t>
            </a:r>
            <a:br>
              <a:rPr lang="ru-RU" dirty="0" smtClean="0"/>
            </a:br>
            <a:r>
              <a:rPr lang="ru-RU" dirty="0" smtClean="0"/>
              <a:t>«Волшебные ручки»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3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20" y="1582615"/>
            <a:ext cx="10466564" cy="47099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36430" y="128954"/>
            <a:ext cx="9097109" cy="148883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Творческий кружок</a:t>
            </a:r>
            <a:br>
              <a:rPr lang="ru-RU" dirty="0" smtClean="0"/>
            </a:br>
            <a:r>
              <a:rPr lang="ru-RU" dirty="0" smtClean="0"/>
              <a:t>«Волшебные ручки»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4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Лего</a:t>
            </a:r>
            <a:r>
              <a:rPr lang="ru-RU" dirty="0" smtClean="0"/>
              <a:t>-конструирование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08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60" y="263965"/>
            <a:ext cx="6224954" cy="6144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07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0" y="247406"/>
            <a:ext cx="1051718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1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Лего</a:t>
            </a:r>
            <a:r>
              <a:rPr lang="ru-RU" dirty="0"/>
              <a:t>-конструирование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43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Лего</a:t>
            </a:r>
            <a:r>
              <a:rPr lang="ru-RU" dirty="0"/>
              <a:t>-конструирование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07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0523" y="820615"/>
            <a:ext cx="9513276" cy="53563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/>
              <a:t>	Дополнительное </a:t>
            </a:r>
            <a:r>
              <a:rPr lang="ru-RU" sz="4000" dirty="0"/>
              <a:t>образование для детей с ОВЗ — ключевой элемент учебного пространства, позволяющий поддерживать как одаренных дошкольников, так и учащихся с ограниченными возможностями здоровья, нуждающихся во всестороннем развитии и социализации.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7301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52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9" y="303310"/>
            <a:ext cx="7209692" cy="5943991"/>
          </a:xfrm>
        </p:spPr>
      </p:pic>
    </p:spTree>
    <p:extLst>
      <p:ext uri="{BB962C8B-B14F-4D97-AF65-F5344CB8AC3E}">
        <p14:creationId xmlns:p14="http://schemas.microsoft.com/office/powerpoint/2010/main" val="10348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12383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584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Нормативно-правовое регулирование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/>
              <a:t>П</a:t>
            </a:r>
            <a:r>
              <a:rPr lang="ru-RU" sz="3200" dirty="0" smtClean="0"/>
              <a:t>риказ </a:t>
            </a:r>
            <a:r>
              <a:rPr lang="ru-RU" sz="3200" dirty="0" err="1"/>
              <a:t>Минпросвещения</a:t>
            </a:r>
            <a:r>
              <a:rPr lang="ru-RU" sz="3200" dirty="0"/>
              <a:t> России от 3.09.2019 № </a:t>
            </a:r>
            <a:r>
              <a:rPr lang="ru-RU" sz="3200" dirty="0" smtClean="0"/>
              <a:t>467.</a:t>
            </a:r>
          </a:p>
          <a:p>
            <a:pPr algn="just"/>
            <a:r>
              <a:rPr lang="ru-RU" sz="3200" dirty="0" smtClean="0"/>
              <a:t>Письмо </a:t>
            </a:r>
            <a:r>
              <a:rPr lang="ru-RU" sz="3200" dirty="0" err="1"/>
              <a:t>Минпросвещения</a:t>
            </a:r>
            <a:r>
              <a:rPr lang="ru-RU" sz="3200" dirty="0"/>
              <a:t> России 01.08.2019 № ТС-1780/07 «О направлении эффективных моделей дополнительного образования для обучающихся с ОВЗ как организационно-правовым ориентирам решения масштабной задачи федерального проекта “Успех каждого ребенка</a:t>
            </a:r>
            <a:r>
              <a:rPr lang="ru-RU" sz="3200" dirty="0" smtClean="0"/>
              <a:t>”».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806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634754"/>
            <a:ext cx="10137648" cy="7504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Документы, необходимые для оказания дополнительны услуг в ДОУ</a:t>
            </a:r>
            <a:endParaRPr lang="en-US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672862" y="1899374"/>
            <a:ext cx="7479323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77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672862" y="2673097"/>
            <a:ext cx="7479323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672862" y="3420810"/>
            <a:ext cx="7479323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672862" y="4182810"/>
            <a:ext cx="7479323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2672862" y="4944810"/>
            <a:ext cx="7479323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56" name="Прямоугольник 55"/>
          <p:cNvSpPr/>
          <p:nvPr/>
        </p:nvSpPr>
        <p:spPr>
          <a:xfrm>
            <a:off x="3296530" y="1958367"/>
            <a:ext cx="6726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оложение </a:t>
            </a:r>
            <a:r>
              <a:rPr lang="ru-RU" dirty="0"/>
              <a:t>об оказании дополнительных образовательных услуг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405685" y="2749297"/>
            <a:ext cx="4817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</a:t>
            </a:r>
            <a:r>
              <a:rPr lang="ru-RU" dirty="0" smtClean="0"/>
              <a:t>аблоны </a:t>
            </a:r>
            <a:r>
              <a:rPr lang="ru-RU" dirty="0"/>
              <a:t>договора и заявления для родителей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405685" y="3501256"/>
            <a:ext cx="3758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олжностные </a:t>
            </a:r>
            <a:r>
              <a:rPr lang="ru-RU" dirty="0"/>
              <a:t>инструкции педагогов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405685" y="4242741"/>
            <a:ext cx="216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Расписание занятий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405685" y="5039028"/>
            <a:ext cx="567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рограммы </a:t>
            </a:r>
            <a:r>
              <a:rPr lang="ru-RU" dirty="0"/>
              <a:t>и другие нормативно-правовые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10646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7" y="1508932"/>
            <a:ext cx="253047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625;p41">
            <a:extLst>
              <a:ext uri="{FF2B5EF4-FFF2-40B4-BE49-F238E27FC236}">
                <a16:creationId xmlns="" xmlns:a16="http://schemas.microsoft.com/office/drawing/2014/main" id="{026961AA-A0A7-4C39-BC9F-90D766DE2AAE}"/>
              </a:ext>
            </a:extLst>
          </p:cNvPr>
          <p:cNvSpPr/>
          <p:nvPr/>
        </p:nvSpPr>
        <p:spPr>
          <a:xfrm>
            <a:off x="1502944" y="1171164"/>
            <a:ext cx="703588" cy="71364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Google Shape;1626;p41">
            <a:extLst>
              <a:ext uri="{FF2B5EF4-FFF2-40B4-BE49-F238E27FC236}">
                <a16:creationId xmlns="" xmlns:a16="http://schemas.microsoft.com/office/drawing/2014/main" id="{89F30AA7-E269-48FC-AAFF-25D39228867A}"/>
              </a:ext>
            </a:extLst>
          </p:cNvPr>
          <p:cNvSpPr/>
          <p:nvPr/>
        </p:nvSpPr>
        <p:spPr>
          <a:xfrm>
            <a:off x="1432870" y="1100278"/>
            <a:ext cx="843735" cy="855792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oogle Shape;1628;p41">
            <a:extLst>
              <a:ext uri="{FF2B5EF4-FFF2-40B4-BE49-F238E27FC236}">
                <a16:creationId xmlns="" xmlns:a16="http://schemas.microsoft.com/office/drawing/2014/main" id="{3E5CF421-C70A-4F48-A188-A3395F5BC29E}"/>
              </a:ext>
            </a:extLst>
          </p:cNvPr>
          <p:cNvSpPr/>
          <p:nvPr/>
        </p:nvSpPr>
        <p:spPr>
          <a:xfrm>
            <a:off x="6921449" y="2545541"/>
            <a:ext cx="2534857" cy="2785693"/>
          </a:xfrm>
          <a:custGeom>
            <a:avLst/>
            <a:gdLst/>
            <a:ahLst/>
            <a:cxnLst/>
            <a:rect l="l" t="t" r="r" b="b"/>
            <a:pathLst>
              <a:path w="17244" h="22164" extrusionOk="0">
                <a:moveTo>
                  <a:pt x="2324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4" y="22163"/>
                </a:cubicBezTo>
                <a:lnTo>
                  <a:pt x="14921" y="22163"/>
                </a:lnTo>
                <a:cubicBezTo>
                  <a:pt x="16200" y="22163"/>
                  <a:pt x="17243" y="21122"/>
                  <a:pt x="17244" y="19840"/>
                </a:cubicBezTo>
                <a:lnTo>
                  <a:pt x="17244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6" y="21031"/>
                  <a:pt x="14921" y="21031"/>
                </a:cubicBezTo>
                <a:lnTo>
                  <a:pt x="2324" y="21031"/>
                </a:lnTo>
                <a:cubicBezTo>
                  <a:pt x="1668" y="21031"/>
                  <a:pt x="1133" y="20496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4"/>
                  <a:pt x="2324" y="1134"/>
                </a:cubicBezTo>
                <a:lnTo>
                  <a:pt x="12011" y="1134"/>
                </a:lnTo>
                <a:lnTo>
                  <a:pt x="12011" y="1"/>
                </a:ln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oogle Shape;1629;p41">
            <a:extLst>
              <a:ext uri="{FF2B5EF4-FFF2-40B4-BE49-F238E27FC236}">
                <a16:creationId xmlns="" xmlns:a16="http://schemas.microsoft.com/office/drawing/2014/main" id="{6894DC32-D339-40CA-A71D-392489DE2BE5}"/>
              </a:ext>
            </a:extLst>
          </p:cNvPr>
          <p:cNvSpPr/>
          <p:nvPr/>
        </p:nvSpPr>
        <p:spPr>
          <a:xfrm>
            <a:off x="8678267" y="2427898"/>
            <a:ext cx="288597" cy="377936"/>
          </a:xfrm>
          <a:custGeom>
            <a:avLst/>
            <a:gdLst/>
            <a:ahLst/>
            <a:cxnLst/>
            <a:rect l="l" t="t" r="r" b="b"/>
            <a:pathLst>
              <a:path w="2329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Google Shape;1630;p41">
            <a:extLst>
              <a:ext uri="{FF2B5EF4-FFF2-40B4-BE49-F238E27FC236}">
                <a16:creationId xmlns="" xmlns:a16="http://schemas.microsoft.com/office/drawing/2014/main" id="{2C502E66-E245-40F4-B51E-85E86AE472B5}"/>
              </a:ext>
            </a:extLst>
          </p:cNvPr>
          <p:cNvSpPr/>
          <p:nvPr/>
        </p:nvSpPr>
        <p:spPr>
          <a:xfrm>
            <a:off x="7837019" y="4903159"/>
            <a:ext cx="703712" cy="713768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1631;p41">
            <a:extLst>
              <a:ext uri="{FF2B5EF4-FFF2-40B4-BE49-F238E27FC236}">
                <a16:creationId xmlns="" xmlns:a16="http://schemas.microsoft.com/office/drawing/2014/main" id="{F6446A05-F70A-4D01-AEBF-0E59DBBCAE67}"/>
              </a:ext>
            </a:extLst>
          </p:cNvPr>
          <p:cNvSpPr/>
          <p:nvPr/>
        </p:nvSpPr>
        <p:spPr>
          <a:xfrm>
            <a:off x="7766945" y="4832147"/>
            <a:ext cx="843859" cy="855667"/>
          </a:xfrm>
          <a:custGeom>
            <a:avLst/>
            <a:gdLst/>
            <a:ahLst/>
            <a:cxnLst/>
            <a:rect l="l" t="t" r="r" b="b"/>
            <a:pathLst>
              <a:path w="6810" h="6808" extrusionOk="0">
                <a:moveTo>
                  <a:pt x="3405" y="1132"/>
                </a:moveTo>
                <a:cubicBezTo>
                  <a:pt x="4659" y="1132"/>
                  <a:pt x="5677" y="2151"/>
                  <a:pt x="5677" y="3405"/>
                </a:cubicBezTo>
                <a:cubicBezTo>
                  <a:pt x="5677" y="4658"/>
                  <a:pt x="4659" y="5676"/>
                  <a:pt x="3405" y="5676"/>
                </a:cubicBezTo>
                <a:cubicBezTo>
                  <a:pt x="2152" y="5676"/>
                  <a:pt x="1132" y="4658"/>
                  <a:pt x="1132" y="3405"/>
                </a:cubicBezTo>
                <a:cubicBezTo>
                  <a:pt x="1132" y="2151"/>
                  <a:pt x="2152" y="1132"/>
                  <a:pt x="3405" y="1132"/>
                </a:cubicBezTo>
                <a:close/>
                <a:moveTo>
                  <a:pt x="3405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8" y="6808"/>
                  <a:pt x="3405" y="6808"/>
                </a:cubicBezTo>
                <a:cubicBezTo>
                  <a:pt x="5283" y="6808"/>
                  <a:pt x="6810" y="5282"/>
                  <a:pt x="6809" y="3405"/>
                </a:cubicBezTo>
                <a:cubicBezTo>
                  <a:pt x="6809" y="1527"/>
                  <a:pt x="5283" y="0"/>
                  <a:pt x="3405" y="0"/>
                </a:cubicBez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1633;p41">
            <a:extLst>
              <a:ext uri="{FF2B5EF4-FFF2-40B4-BE49-F238E27FC236}">
                <a16:creationId xmlns="" xmlns:a16="http://schemas.microsoft.com/office/drawing/2014/main" id="{2175FC53-2BF0-4A99-B87E-2D4DBBB853EB}"/>
              </a:ext>
            </a:extLst>
          </p:cNvPr>
          <p:cNvSpPr/>
          <p:nvPr/>
        </p:nvSpPr>
        <p:spPr>
          <a:xfrm>
            <a:off x="2701395" y="2545541"/>
            <a:ext cx="2535004" cy="2785693"/>
          </a:xfrm>
          <a:custGeom>
            <a:avLst/>
            <a:gdLst/>
            <a:ahLst/>
            <a:cxnLst/>
            <a:rect l="l" t="t" r="r" b="b"/>
            <a:pathLst>
              <a:path w="17245" h="22164" extrusionOk="0">
                <a:moveTo>
                  <a:pt x="2325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5" y="22163"/>
                </a:cubicBezTo>
                <a:lnTo>
                  <a:pt x="14921" y="22163"/>
                </a:lnTo>
                <a:cubicBezTo>
                  <a:pt x="16201" y="22163"/>
                  <a:pt x="17245" y="21122"/>
                  <a:pt x="17245" y="19840"/>
                </a:cubicBezTo>
                <a:lnTo>
                  <a:pt x="17245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7" y="21031"/>
                  <a:pt x="14921" y="21031"/>
                </a:cubicBezTo>
                <a:lnTo>
                  <a:pt x="2325" y="21031"/>
                </a:lnTo>
                <a:cubicBezTo>
                  <a:pt x="1668" y="21031"/>
                  <a:pt x="1134" y="20496"/>
                  <a:pt x="1134" y="19840"/>
                </a:cubicBezTo>
                <a:lnTo>
                  <a:pt x="1134" y="2324"/>
                </a:lnTo>
                <a:cubicBezTo>
                  <a:pt x="1134" y="1668"/>
                  <a:pt x="1668" y="1134"/>
                  <a:pt x="2325" y="1134"/>
                </a:cubicBezTo>
                <a:lnTo>
                  <a:pt x="12012" y="1134"/>
                </a:lnTo>
                <a:lnTo>
                  <a:pt x="12012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Google Shape;1634;p41">
            <a:extLst>
              <a:ext uri="{FF2B5EF4-FFF2-40B4-BE49-F238E27FC236}">
                <a16:creationId xmlns="" xmlns:a16="http://schemas.microsoft.com/office/drawing/2014/main" id="{AF66549D-FA99-437C-96B8-223E821DF763}"/>
              </a:ext>
            </a:extLst>
          </p:cNvPr>
          <p:cNvSpPr/>
          <p:nvPr/>
        </p:nvSpPr>
        <p:spPr>
          <a:xfrm>
            <a:off x="4425170" y="2427898"/>
            <a:ext cx="288473" cy="377936"/>
          </a:xfrm>
          <a:custGeom>
            <a:avLst/>
            <a:gdLst/>
            <a:ahLst/>
            <a:cxnLst/>
            <a:rect l="l" t="t" r="r" b="b"/>
            <a:pathLst>
              <a:path w="2328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Google Shape;1635;p41">
            <a:extLst>
              <a:ext uri="{FF2B5EF4-FFF2-40B4-BE49-F238E27FC236}">
                <a16:creationId xmlns="" xmlns:a16="http://schemas.microsoft.com/office/drawing/2014/main" id="{19FBC0DA-FE8B-472F-BA70-943DD993BBB0}"/>
              </a:ext>
            </a:extLst>
          </p:cNvPr>
          <p:cNvSpPr/>
          <p:nvPr/>
        </p:nvSpPr>
        <p:spPr>
          <a:xfrm>
            <a:off x="3617101" y="4903159"/>
            <a:ext cx="703588" cy="713768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1636;p41">
            <a:extLst>
              <a:ext uri="{FF2B5EF4-FFF2-40B4-BE49-F238E27FC236}">
                <a16:creationId xmlns="" xmlns:a16="http://schemas.microsoft.com/office/drawing/2014/main" id="{E357133A-9C0A-409C-9BDD-9E942B47169C}"/>
              </a:ext>
            </a:extLst>
          </p:cNvPr>
          <p:cNvSpPr/>
          <p:nvPr/>
        </p:nvSpPr>
        <p:spPr>
          <a:xfrm>
            <a:off x="3546842" y="4832147"/>
            <a:ext cx="844107" cy="855667"/>
          </a:xfrm>
          <a:custGeom>
            <a:avLst/>
            <a:gdLst/>
            <a:ahLst/>
            <a:cxnLst/>
            <a:rect l="l" t="t" r="r" b="b"/>
            <a:pathLst>
              <a:path w="6812" h="6808" extrusionOk="0">
                <a:moveTo>
                  <a:pt x="3406" y="1132"/>
                </a:moveTo>
                <a:cubicBezTo>
                  <a:pt x="4659" y="1132"/>
                  <a:pt x="5678" y="2151"/>
                  <a:pt x="5678" y="3405"/>
                </a:cubicBezTo>
                <a:cubicBezTo>
                  <a:pt x="5678" y="4658"/>
                  <a:pt x="4659" y="5676"/>
                  <a:pt x="3406" y="5676"/>
                </a:cubicBezTo>
                <a:cubicBezTo>
                  <a:pt x="2153" y="5676"/>
                  <a:pt x="1134" y="4658"/>
                  <a:pt x="1134" y="3405"/>
                </a:cubicBezTo>
                <a:cubicBezTo>
                  <a:pt x="1134" y="2151"/>
                  <a:pt x="2153" y="1132"/>
                  <a:pt x="3406" y="1132"/>
                </a:cubicBezTo>
                <a:close/>
                <a:moveTo>
                  <a:pt x="3406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9" y="6808"/>
                  <a:pt x="3406" y="6808"/>
                </a:cubicBezTo>
                <a:cubicBezTo>
                  <a:pt x="5284" y="6808"/>
                  <a:pt x="6812" y="5282"/>
                  <a:pt x="6810" y="3405"/>
                </a:cubicBezTo>
                <a:cubicBezTo>
                  <a:pt x="6810" y="1527"/>
                  <a:pt x="5283" y="0"/>
                  <a:pt x="3406" y="0"/>
                </a:cubicBez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Google Shape;1643;p41">
            <a:extLst>
              <a:ext uri="{FF2B5EF4-FFF2-40B4-BE49-F238E27FC236}">
                <a16:creationId xmlns="" xmlns:a16="http://schemas.microsoft.com/office/drawing/2014/main" id="{3BCF7FE3-8A18-4327-924E-9F442FCFEEB4}"/>
              </a:ext>
            </a:extLst>
          </p:cNvPr>
          <p:cNvSpPr/>
          <p:nvPr/>
        </p:nvSpPr>
        <p:spPr>
          <a:xfrm>
            <a:off x="4811422" y="1456971"/>
            <a:ext cx="2534857" cy="2785442"/>
          </a:xfrm>
          <a:custGeom>
            <a:avLst/>
            <a:gdLst/>
            <a:ahLst/>
            <a:cxnLst/>
            <a:rect l="l" t="t" r="r" b="b"/>
            <a:pathLst>
              <a:path w="17244" h="22162" extrusionOk="0">
                <a:moveTo>
                  <a:pt x="2324" y="1"/>
                </a:moveTo>
                <a:cubicBezTo>
                  <a:pt x="1042" y="1"/>
                  <a:pt x="1" y="1042"/>
                  <a:pt x="1" y="2324"/>
                </a:cubicBezTo>
                <a:lnTo>
                  <a:pt x="1" y="19838"/>
                </a:lnTo>
                <a:cubicBezTo>
                  <a:pt x="1" y="21119"/>
                  <a:pt x="1042" y="22162"/>
                  <a:pt x="2324" y="22162"/>
                </a:cubicBezTo>
                <a:lnTo>
                  <a:pt x="12011" y="22162"/>
                </a:lnTo>
                <a:lnTo>
                  <a:pt x="12011" y="21029"/>
                </a:lnTo>
                <a:lnTo>
                  <a:pt x="2324" y="21029"/>
                </a:lnTo>
                <a:cubicBezTo>
                  <a:pt x="1668" y="21029"/>
                  <a:pt x="1133" y="20495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3"/>
                  <a:pt x="2324" y="1133"/>
                </a:cubicBezTo>
                <a:lnTo>
                  <a:pt x="14921" y="1133"/>
                </a:lnTo>
                <a:cubicBezTo>
                  <a:pt x="15576" y="1133"/>
                  <a:pt x="16110" y="1668"/>
                  <a:pt x="16110" y="2324"/>
                </a:cubicBezTo>
                <a:lnTo>
                  <a:pt x="16110" y="7628"/>
                </a:lnTo>
                <a:lnTo>
                  <a:pt x="17244" y="7628"/>
                </a:lnTo>
                <a:lnTo>
                  <a:pt x="17244" y="2324"/>
                </a:lnTo>
                <a:cubicBezTo>
                  <a:pt x="17244" y="1042"/>
                  <a:pt x="16201" y="1"/>
                  <a:pt x="149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Google Shape;1644;p41">
            <a:extLst>
              <a:ext uri="{FF2B5EF4-FFF2-40B4-BE49-F238E27FC236}">
                <a16:creationId xmlns="" xmlns:a16="http://schemas.microsoft.com/office/drawing/2014/main" id="{2747AA7C-89BE-4070-B271-153467BED080}"/>
              </a:ext>
            </a:extLst>
          </p:cNvPr>
          <p:cNvSpPr/>
          <p:nvPr/>
        </p:nvSpPr>
        <p:spPr>
          <a:xfrm>
            <a:off x="6502022" y="3982259"/>
            <a:ext cx="288597" cy="377810"/>
          </a:xfrm>
          <a:custGeom>
            <a:avLst/>
            <a:gdLst/>
            <a:ahLst/>
            <a:cxnLst/>
            <a:rect l="l" t="t" r="r" b="b"/>
            <a:pathLst>
              <a:path w="2329" h="3006" extrusionOk="0">
                <a:moveTo>
                  <a:pt x="1" y="0"/>
                </a:moveTo>
                <a:lnTo>
                  <a:pt x="1" y="3006"/>
                </a:lnTo>
                <a:lnTo>
                  <a:pt x="2328" y="1503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645;p41">
            <a:extLst>
              <a:ext uri="{FF2B5EF4-FFF2-40B4-BE49-F238E27FC236}">
                <a16:creationId xmlns="" xmlns:a16="http://schemas.microsoft.com/office/drawing/2014/main" id="{F7E20D92-CD66-482D-8C33-76693E84C55E}"/>
              </a:ext>
            </a:extLst>
          </p:cNvPr>
          <p:cNvSpPr/>
          <p:nvPr/>
        </p:nvSpPr>
        <p:spPr>
          <a:xfrm>
            <a:off x="5727055" y="1171164"/>
            <a:ext cx="703588" cy="71364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Google Shape;1646;p41">
            <a:extLst>
              <a:ext uri="{FF2B5EF4-FFF2-40B4-BE49-F238E27FC236}">
                <a16:creationId xmlns="" xmlns:a16="http://schemas.microsoft.com/office/drawing/2014/main" id="{5D1CE96A-5B8F-435E-BE69-E4627D03F7BF}"/>
              </a:ext>
            </a:extLst>
          </p:cNvPr>
          <p:cNvSpPr/>
          <p:nvPr/>
        </p:nvSpPr>
        <p:spPr>
          <a:xfrm>
            <a:off x="5656920" y="1100278"/>
            <a:ext cx="843859" cy="855792"/>
          </a:xfrm>
          <a:custGeom>
            <a:avLst/>
            <a:gdLst/>
            <a:ahLst/>
            <a:cxnLst/>
            <a:rect l="l" t="t" r="r" b="b"/>
            <a:pathLst>
              <a:path w="6810" h="6809" extrusionOk="0">
                <a:moveTo>
                  <a:pt x="3404" y="1131"/>
                </a:moveTo>
                <a:cubicBezTo>
                  <a:pt x="4657" y="1131"/>
                  <a:pt x="5677" y="2152"/>
                  <a:pt x="5677" y="3403"/>
                </a:cubicBezTo>
                <a:cubicBezTo>
                  <a:pt x="5677" y="4656"/>
                  <a:pt x="4657" y="5676"/>
                  <a:pt x="3404" y="5676"/>
                </a:cubicBezTo>
                <a:cubicBezTo>
                  <a:pt x="2151" y="5676"/>
                  <a:pt x="1132" y="4656"/>
                  <a:pt x="1132" y="3403"/>
                </a:cubicBezTo>
                <a:cubicBezTo>
                  <a:pt x="1132" y="2150"/>
                  <a:pt x="2151" y="1131"/>
                  <a:pt x="3404" y="1131"/>
                </a:cubicBezTo>
                <a:close/>
                <a:moveTo>
                  <a:pt x="3404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7" y="6809"/>
                  <a:pt x="3404" y="6809"/>
                </a:cubicBezTo>
                <a:cubicBezTo>
                  <a:pt x="5281" y="6809"/>
                  <a:pt x="6810" y="5282"/>
                  <a:pt x="6810" y="3405"/>
                </a:cubicBezTo>
                <a:cubicBezTo>
                  <a:pt x="6810" y="1527"/>
                  <a:pt x="5281" y="1"/>
                  <a:pt x="34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Google Shape;1653;p41">
            <a:extLst>
              <a:ext uri="{FF2B5EF4-FFF2-40B4-BE49-F238E27FC236}">
                <a16:creationId xmlns="" xmlns:a16="http://schemas.microsoft.com/office/drawing/2014/main" id="{38BC9A89-BB96-4061-987D-DFE692DC8DAA}"/>
              </a:ext>
            </a:extLst>
          </p:cNvPr>
          <p:cNvSpPr txBox="1"/>
          <p:nvPr/>
        </p:nvSpPr>
        <p:spPr>
          <a:xfrm>
            <a:off x="7634130" y="4903640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1654;p41">
            <a:extLst>
              <a:ext uri="{FF2B5EF4-FFF2-40B4-BE49-F238E27FC236}">
                <a16:creationId xmlns="" xmlns:a16="http://schemas.microsoft.com/office/drawing/2014/main" id="{F04E2B40-D72E-46E3-AECB-84E03830E25E}"/>
              </a:ext>
            </a:extLst>
          </p:cNvPr>
          <p:cNvSpPr txBox="1"/>
          <p:nvPr/>
        </p:nvSpPr>
        <p:spPr>
          <a:xfrm>
            <a:off x="1299538" y="1168749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3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Google Shape;1655;p41">
            <a:extLst>
              <a:ext uri="{FF2B5EF4-FFF2-40B4-BE49-F238E27FC236}">
                <a16:creationId xmlns="" xmlns:a16="http://schemas.microsoft.com/office/drawing/2014/main" id="{0A967CD9-5B99-484B-9903-33FD7442B530}"/>
              </a:ext>
            </a:extLst>
          </p:cNvPr>
          <p:cNvSpPr txBox="1"/>
          <p:nvPr/>
        </p:nvSpPr>
        <p:spPr>
          <a:xfrm>
            <a:off x="3413864" y="4903574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1656;p41">
            <a:extLst>
              <a:ext uri="{FF2B5EF4-FFF2-40B4-BE49-F238E27FC236}">
                <a16:creationId xmlns="" xmlns:a16="http://schemas.microsoft.com/office/drawing/2014/main" id="{90BBC4B2-4816-4357-BFB0-39D5A4B36172}"/>
              </a:ext>
            </a:extLst>
          </p:cNvPr>
          <p:cNvSpPr txBox="1"/>
          <p:nvPr/>
        </p:nvSpPr>
        <p:spPr>
          <a:xfrm>
            <a:off x="5523950" y="1168749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sz="3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0FE47D21-A896-452D-8A29-2B372C9F5DAC}"/>
              </a:ext>
            </a:extLst>
          </p:cNvPr>
          <p:cNvSpPr txBox="1"/>
          <p:nvPr/>
        </p:nvSpPr>
        <p:spPr>
          <a:xfrm>
            <a:off x="925343" y="2114075"/>
            <a:ext cx="1898884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3600" b="1" dirty="0" smtClean="0">
                <a:solidFill>
                  <a:srgbClr val="C00000"/>
                </a:solidFill>
                <a:cs typeface="Arial" pitchFamily="34" charset="0"/>
              </a:rPr>
              <a:t>Дифференцированные</a:t>
            </a:r>
            <a:r>
              <a:rPr lang="ru-RU" altLang="ko-KR" sz="14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7AA8FBA7-D088-4F87-A69A-E2C33F3C6649}"/>
              </a:ext>
            </a:extLst>
          </p:cNvPr>
          <p:cNvSpPr txBox="1"/>
          <p:nvPr/>
        </p:nvSpPr>
        <p:spPr>
          <a:xfrm>
            <a:off x="2922181" y="3214251"/>
            <a:ext cx="1898884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2800" b="1" dirty="0" smtClean="0">
                <a:solidFill>
                  <a:srgbClr val="C00000"/>
                </a:solidFill>
                <a:cs typeface="Arial" pitchFamily="34" charset="0"/>
              </a:rPr>
              <a:t>Психолого-педагогические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F08CB659-59F1-4233-98C4-71868BF63CB4}"/>
              </a:ext>
            </a:extLst>
          </p:cNvPr>
          <p:cNvSpPr txBox="1"/>
          <p:nvPr/>
        </p:nvSpPr>
        <p:spPr>
          <a:xfrm>
            <a:off x="5129482" y="2123102"/>
            <a:ext cx="1898884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3200" b="1" dirty="0" smtClean="0">
                <a:solidFill>
                  <a:srgbClr val="C00000"/>
                </a:solidFill>
                <a:cs typeface="Arial" pitchFamily="34" charset="0"/>
              </a:rPr>
              <a:t>Специализированные</a:t>
            </a:r>
            <a:endParaRPr lang="ru-RU" altLang="ko-KR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8CE63A42-1801-4AC2-8553-8F3BAB417BA0}"/>
              </a:ext>
            </a:extLst>
          </p:cNvPr>
          <p:cNvSpPr txBox="1"/>
          <p:nvPr/>
        </p:nvSpPr>
        <p:spPr>
          <a:xfrm>
            <a:off x="7305356" y="3140351"/>
            <a:ext cx="1898884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3600" b="1" dirty="0" err="1" smtClean="0">
                <a:solidFill>
                  <a:srgbClr val="C00000"/>
                </a:solidFill>
                <a:cs typeface="Arial" pitchFamily="34" charset="0"/>
              </a:rPr>
              <a:t>Здоровьесберегающие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3F198E3F-D73D-466C-99D5-72A1AD7A4FA5}"/>
              </a:ext>
            </a:extLst>
          </p:cNvPr>
          <p:cNvSpPr/>
          <p:nvPr/>
        </p:nvSpPr>
        <p:spPr>
          <a:xfrm>
            <a:off x="1108953" y="3546978"/>
            <a:ext cx="4752000" cy="18269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="" xmlns:a16="http://schemas.microsoft.com/office/drawing/2014/main" id="{C1C096E8-4C40-449F-89F1-3602E644D98D}"/>
              </a:ext>
            </a:extLst>
          </p:cNvPr>
          <p:cNvSpPr/>
          <p:nvPr/>
        </p:nvSpPr>
        <p:spPr>
          <a:xfrm rot="18900000">
            <a:off x="5218284" y="3223343"/>
            <a:ext cx="965270" cy="96527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865EB0A4-E9D2-4A0D-80AE-7BC6BCD592A5}"/>
              </a:ext>
            </a:extLst>
          </p:cNvPr>
          <p:cNvSpPr/>
          <p:nvPr/>
        </p:nvSpPr>
        <p:spPr>
          <a:xfrm>
            <a:off x="1101125" y="1319304"/>
            <a:ext cx="4752000" cy="18269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7" name="Chevron 7">
            <a:extLst>
              <a:ext uri="{FF2B5EF4-FFF2-40B4-BE49-F238E27FC236}">
                <a16:creationId xmlns="" xmlns:a16="http://schemas.microsoft.com/office/drawing/2014/main" id="{5D1E2302-2093-43C4-AFE1-234EAAF5B976}"/>
              </a:ext>
            </a:extLst>
          </p:cNvPr>
          <p:cNvSpPr/>
          <p:nvPr/>
        </p:nvSpPr>
        <p:spPr>
          <a:xfrm rot="2700000">
            <a:off x="5218284" y="2448897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="" xmlns:a16="http://schemas.microsoft.com/office/drawing/2014/main" id="{BA7F5566-A921-4FFF-B35B-D36876DBA38C}"/>
              </a:ext>
            </a:extLst>
          </p:cNvPr>
          <p:cNvSpPr/>
          <p:nvPr/>
        </p:nvSpPr>
        <p:spPr>
          <a:xfrm>
            <a:off x="6341332" y="1302396"/>
            <a:ext cx="4752000" cy="18269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9" name="Chevron 11">
            <a:extLst>
              <a:ext uri="{FF2B5EF4-FFF2-40B4-BE49-F238E27FC236}">
                <a16:creationId xmlns="" xmlns:a16="http://schemas.microsoft.com/office/drawing/2014/main" id="{9A0352B7-2841-47A2-BF34-EDC110013694}"/>
              </a:ext>
            </a:extLst>
          </p:cNvPr>
          <p:cNvSpPr/>
          <p:nvPr/>
        </p:nvSpPr>
        <p:spPr>
          <a:xfrm rot="8100000">
            <a:off x="6023994" y="2448897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Chevron 12">
            <a:extLst>
              <a:ext uri="{FF2B5EF4-FFF2-40B4-BE49-F238E27FC236}">
                <a16:creationId xmlns="" xmlns:a16="http://schemas.microsoft.com/office/drawing/2014/main" id="{37785E15-A002-4FE0-A57A-9C67EA29CBF8}"/>
              </a:ext>
            </a:extLst>
          </p:cNvPr>
          <p:cNvSpPr/>
          <p:nvPr/>
        </p:nvSpPr>
        <p:spPr>
          <a:xfrm rot="18900000">
            <a:off x="10458272" y="1067265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="" xmlns:a16="http://schemas.microsoft.com/office/drawing/2014/main" id="{43F9AE41-7CC3-4B10-A898-7644A7358A7F}"/>
              </a:ext>
            </a:extLst>
          </p:cNvPr>
          <p:cNvSpPr/>
          <p:nvPr/>
        </p:nvSpPr>
        <p:spPr>
          <a:xfrm>
            <a:off x="6341332" y="3554806"/>
            <a:ext cx="4752000" cy="18269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12" name="Chevron 15">
            <a:extLst>
              <a:ext uri="{FF2B5EF4-FFF2-40B4-BE49-F238E27FC236}">
                <a16:creationId xmlns="" xmlns:a16="http://schemas.microsoft.com/office/drawing/2014/main" id="{D187B9D1-CA98-4407-84EF-BB7AA4E77C69}"/>
              </a:ext>
            </a:extLst>
          </p:cNvPr>
          <p:cNvSpPr/>
          <p:nvPr/>
        </p:nvSpPr>
        <p:spPr>
          <a:xfrm rot="13500000">
            <a:off x="6040902" y="3223343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Chevron 16">
            <a:extLst>
              <a:ext uri="{FF2B5EF4-FFF2-40B4-BE49-F238E27FC236}">
                <a16:creationId xmlns="" xmlns:a16="http://schemas.microsoft.com/office/drawing/2014/main" id="{C2D3F6D6-A769-4260-A309-154876376D61}"/>
              </a:ext>
            </a:extLst>
          </p:cNvPr>
          <p:cNvSpPr/>
          <p:nvPr/>
        </p:nvSpPr>
        <p:spPr>
          <a:xfrm rot="2700000">
            <a:off x="10458272" y="4710507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D0EC66-7046-4AB4-A876-03A89FFDA53E}"/>
              </a:ext>
            </a:extLst>
          </p:cNvPr>
          <p:cNvSpPr txBox="1"/>
          <p:nvPr/>
        </p:nvSpPr>
        <p:spPr>
          <a:xfrm>
            <a:off x="6939712" y="1667742"/>
            <a:ext cx="3518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>
                    <a:lumMod val="50000"/>
                  </a:schemeClr>
                </a:solidFill>
              </a:rPr>
              <a:t>Игротерапия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 психолого-педагогической направленности </a:t>
            </a:r>
            <a:endParaRPr lang="en-US" altLang="ko-KR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CB94142-6CAF-4909-ADFD-68BBDAACC8C6}"/>
              </a:ext>
            </a:extLst>
          </p:cNvPr>
          <p:cNvSpPr txBox="1"/>
          <p:nvPr/>
        </p:nvSpPr>
        <p:spPr>
          <a:xfrm>
            <a:off x="6939712" y="3912324"/>
            <a:ext cx="385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600" b="1" dirty="0" err="1" smtClean="0">
                <a:solidFill>
                  <a:schemeClr val="accent2"/>
                </a:solidFill>
                <a:cs typeface="Arial" pitchFamily="34" charset="0"/>
              </a:rPr>
              <a:t>Лего</a:t>
            </a:r>
            <a:r>
              <a:rPr lang="ru-RU" altLang="ko-KR" sz="3600" b="1" dirty="0" smtClean="0">
                <a:solidFill>
                  <a:schemeClr val="accent2"/>
                </a:solidFill>
                <a:cs typeface="Arial" pitchFamily="34" charset="0"/>
              </a:rPr>
              <a:t>-конструирование</a:t>
            </a:r>
            <a:endParaRPr lang="en-US" altLang="ko-KR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CFD80B-9D84-4D12-ADCF-0B72F153DEDB}"/>
              </a:ext>
            </a:extLst>
          </p:cNvPr>
          <p:cNvSpPr txBox="1"/>
          <p:nvPr/>
        </p:nvSpPr>
        <p:spPr>
          <a:xfrm>
            <a:off x="1699504" y="1667742"/>
            <a:ext cx="3518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000" b="1" dirty="0" smtClean="0">
                <a:solidFill>
                  <a:schemeClr val="accent2"/>
                </a:solidFill>
                <a:cs typeface="Arial" pitchFamily="34" charset="0"/>
              </a:rPr>
              <a:t>Детская </a:t>
            </a:r>
            <a:r>
              <a:rPr lang="ru-RU" altLang="ko-KR" sz="4000" b="1" dirty="0" err="1" smtClean="0">
                <a:solidFill>
                  <a:schemeClr val="accent2"/>
                </a:solidFill>
                <a:cs typeface="Arial" pitchFamily="34" charset="0"/>
              </a:rPr>
              <a:t>зумба</a:t>
            </a:r>
            <a:endParaRPr lang="en-US" altLang="ko-KR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E28195A-FE9A-418D-A033-9CE51574CF1C}"/>
              </a:ext>
            </a:extLst>
          </p:cNvPr>
          <p:cNvSpPr txBox="1"/>
          <p:nvPr/>
        </p:nvSpPr>
        <p:spPr>
          <a:xfrm>
            <a:off x="1347982" y="3879651"/>
            <a:ext cx="42210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Творческий кружок «Волшебные ручки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altLang="ko-KR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Детская </a:t>
            </a:r>
            <a:r>
              <a:rPr lang="ru-RU" dirty="0" err="1" smtClean="0"/>
              <a:t>зумба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6" y="1825625"/>
            <a:ext cx="2447627" cy="4351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55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Детская </a:t>
            </a:r>
            <a:r>
              <a:rPr lang="ru-RU" dirty="0" err="1"/>
              <a:t>зумба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51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4585" y="668215"/>
            <a:ext cx="4800600" cy="984738"/>
          </a:xfrm>
        </p:spPr>
        <p:txBody>
          <a:bodyPr/>
          <a:lstStyle/>
          <a:p>
            <a:pPr algn="ctr"/>
            <a:r>
              <a:rPr lang="ru-RU" dirty="0"/>
              <a:t>Детская </a:t>
            </a:r>
            <a:r>
              <a:rPr lang="ru-RU" dirty="0" err="1"/>
              <a:t>зумба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1" y="793993"/>
            <a:ext cx="4251859" cy="56691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6605954" y="177873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Название «</a:t>
            </a:r>
            <a:r>
              <a:rPr lang="ru-RU" dirty="0" err="1"/>
              <a:t>зумба</a:t>
            </a:r>
            <a:r>
              <a:rPr lang="ru-RU" dirty="0"/>
              <a:t>» произошло от диалекта языка, на котором говорят в Колумбии. На русском термин звучит как «так быстро двигаться, как будто жужжишь».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0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207</Words>
  <Application>Microsoft Office PowerPoint</Application>
  <PresentationFormat>Произвольный</PresentationFormat>
  <Paragraphs>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Влияние организации дополнительных образовательных услуг в МБДОУ № 36 на всестороннее развитие детей с ограниченными возможностями здоровья</vt:lpstr>
      <vt:lpstr>Презентация PowerPoint</vt:lpstr>
      <vt:lpstr>Нормативно-правовое регулирование</vt:lpstr>
      <vt:lpstr>Документы, необходимые для оказания дополнительны услуг в ДОУ</vt:lpstr>
      <vt:lpstr>Презентация PowerPoint</vt:lpstr>
      <vt:lpstr>Презентация PowerPoint</vt:lpstr>
      <vt:lpstr>Детская зумба</vt:lpstr>
      <vt:lpstr>Детская зумба</vt:lpstr>
      <vt:lpstr>Детская зумба</vt:lpstr>
      <vt:lpstr>Детская зумба</vt:lpstr>
      <vt:lpstr>Игротерапия  «Веселые гномы»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Творческий кружок «Волшебные ручки»</vt:lpstr>
      <vt:lpstr>Творческий кружок «Волшебные ручки»</vt:lpstr>
      <vt:lpstr>Лего-конструирование</vt:lpstr>
      <vt:lpstr>Презентация PowerPoint</vt:lpstr>
      <vt:lpstr>Лего-конструирование</vt:lpstr>
      <vt:lpstr>Лего-конструирование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User</cp:lastModifiedBy>
  <cp:revision>16</cp:revision>
  <dcterms:created xsi:type="dcterms:W3CDTF">2020-01-16T11:38:31Z</dcterms:created>
  <dcterms:modified xsi:type="dcterms:W3CDTF">2022-02-16T02:35:07Z</dcterms:modified>
</cp:coreProperties>
</file>