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0" r:id="rId5"/>
    <p:sldId id="265" r:id="rId6"/>
    <p:sldId id="258" r:id="rId7"/>
    <p:sldId id="262" r:id="rId8"/>
    <p:sldId id="259" r:id="rId9"/>
    <p:sldId id="263" r:id="rId10"/>
    <p:sldId id="264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992A-BFA1-4612-BF88-F4DF49FC60F3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0D05C-949A-4F66-9D60-3064C7E82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1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992A-BFA1-4612-BF88-F4DF49FC60F3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0D05C-949A-4F66-9D60-3064C7E82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318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992A-BFA1-4612-BF88-F4DF49FC60F3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0D05C-949A-4F66-9D60-3064C7E82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833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992A-BFA1-4612-BF88-F4DF49FC60F3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0D05C-949A-4F66-9D60-3064C7E82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000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992A-BFA1-4612-BF88-F4DF49FC60F3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0D05C-949A-4F66-9D60-3064C7E82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551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992A-BFA1-4612-BF88-F4DF49FC60F3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0D05C-949A-4F66-9D60-3064C7E82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98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992A-BFA1-4612-BF88-F4DF49FC60F3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0D05C-949A-4F66-9D60-3064C7E82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55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992A-BFA1-4612-BF88-F4DF49FC60F3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0D05C-949A-4F66-9D60-3064C7E82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792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992A-BFA1-4612-BF88-F4DF49FC60F3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0D05C-949A-4F66-9D60-3064C7E82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91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992A-BFA1-4612-BF88-F4DF49FC60F3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0D05C-949A-4F66-9D60-3064C7E82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62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992A-BFA1-4612-BF88-F4DF49FC60F3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0D05C-949A-4F66-9D60-3064C7E82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423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A992A-BFA1-4612-BF88-F4DF49FC60F3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0D05C-949A-4F66-9D60-3064C7E82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42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093224" y="1759661"/>
            <a:ext cx="7574507" cy="2470244"/>
          </a:xfrm>
          <a:prstGeom prst="round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16456" y="1514829"/>
            <a:ext cx="7728044" cy="2387600"/>
          </a:xfrm>
        </p:spPr>
        <p:txBody>
          <a:bodyPr>
            <a:no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 в процессе воспитания патриотизма у детей дошкольного возраста с использованием ИКТ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7919" y="4949267"/>
            <a:ext cx="3634203" cy="1283582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воспитатели высшей </a:t>
            </a:r>
          </a:p>
          <a:p>
            <a:pPr algn="l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категории</a:t>
            </a:r>
          </a:p>
          <a:p>
            <a:pPr algn="l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Чинькова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Г., Кобзева О. В.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F910244-8C9A-426D-BBB9-E2C58068C4F1}"/>
              </a:ext>
            </a:extLst>
          </p:cNvPr>
          <p:cNvSpPr txBox="1"/>
          <p:nvPr/>
        </p:nvSpPr>
        <p:spPr>
          <a:xfrm>
            <a:off x="3142084" y="554818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Муниципальное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ное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дошкольное образовательное учреждение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Детский сад № 17 п. Красногорский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924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5092" y="191448"/>
            <a:ext cx="3940181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Знаменитые люди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519" y="1023580"/>
            <a:ext cx="2227690" cy="2748847"/>
          </a:xfrm>
          <a:prstGeom prst="rect">
            <a:avLst/>
          </a:prstGeom>
          <a:ln w="28575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243" y="3875961"/>
            <a:ext cx="2237909" cy="2748847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48" y="1023579"/>
            <a:ext cx="2130612" cy="2748847"/>
          </a:xfrm>
          <a:prstGeom prst="rect">
            <a:avLst/>
          </a:prstGeom>
          <a:ln w="28575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714" y="3875961"/>
            <a:ext cx="2217782" cy="2754343"/>
          </a:xfrm>
          <a:prstGeom prst="rect">
            <a:avLst/>
          </a:prstGeom>
          <a:ln w="28575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3571" y="1035072"/>
            <a:ext cx="2262862" cy="2754343"/>
          </a:xfrm>
          <a:prstGeom prst="rect">
            <a:avLst/>
          </a:prstGeom>
          <a:ln w="28575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565669" y="102357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4324" y="102357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2198" y="102357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85864" y="402609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19825" y="402609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70588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83454" y="205097"/>
            <a:ext cx="3315908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Чудеса России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667" y="3706577"/>
            <a:ext cx="3179928" cy="238622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615" y="1060354"/>
            <a:ext cx="3215678" cy="2368646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927" y="1060354"/>
            <a:ext cx="3228110" cy="236864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575" y="4035557"/>
            <a:ext cx="3228110" cy="2394053"/>
          </a:xfrm>
          <a:prstGeom prst="rect">
            <a:avLst/>
          </a:prstGeom>
          <a:ln w="285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2603" y="3706577"/>
            <a:ext cx="3238143" cy="240282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790377" y="106035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74927" y="106035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3550" y="370657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0748" y="403555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94057" y="374317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14861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5278" y="474345"/>
            <a:ext cx="880280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 работы показывают, что использование игровых технологий в патриотическом воспитании дошкольников создаёт необходимые условия для того, чтобы каждый ребёнок вырос талантливым, умным, добрым, мог жить и трудиться в новом обществе. Участие детей в проектной деятельности, включение музеев в образовательно-воспитательный процесс, проведение тематических акций совместно с информационно – компьютерными технологиями, дают возможность развивать у дошкольников внутреннюю активность, способность выделять проблемы, ставить цели, добывать знания, приходить к результату. 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Постепенно, благодаря систематической, целенаправленной работе дети приобщаются к тому, что поможет им стать людьми ответственными, с активной жизненной позицией, чувствующими причастность к родному краю, его истории, традициям, уважающими Отечество, достижения своего народа, любящими свою семью, готовыми к выполнению своих гражданских обязанностей. 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То, что мы вложим в наших ребят сегодня, завтра даст соответствующие результаты. В этом заключается государственный подход каждого педагога в деле патриотического воспитания подрастающего поколения.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308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0120" y="269748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266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4586" y="671691"/>
            <a:ext cx="8407020" cy="5388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мастер-класса.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знаний, профессиональной компетентности, педагогического мастерства воспитателей в осуществлении задач патриотического воспитания.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Обогатить педагогические умения воспитателей по патриотическому воспитанию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Вызвать интерес к России, её достопримечательностям.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Формировать чувство гордости за героическое прошлое и настоящее своей Родины.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523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69099" y="531912"/>
            <a:ext cx="2157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61063" y="1922019"/>
            <a:ext cx="84343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не случайно, говорим о родине, потому что сегодня среди наиболее острых вопросов патриотического воспитания стоит вопрос формирования у дошкольника ценностного отношения к родине, перед нами стоит задача увлекательно и эффективно проводить работу по данному сложному направлению. Ведь в основе этого лежит развитие патриотических чувств, и чтобы слова 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«Я люблю свою Родину»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не превратились в пустой звук.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05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6345" y="455811"/>
            <a:ext cx="896657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Успешное решение поставленной задачи наиболее полно внедряется в образовательный процесс с помощью современных образовательных технологий таких как: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технология (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задания, в котором необходимо что-то разыскать – предмет, подсказку, сообщение, чтобы можно было двигаться дальше).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Технологии проектной деятельности (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проектная деятельность носит характер сотрудничества, в котором принимают участие дети, педагоги, а также родители)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Информационно-коммуникативные технологии (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электронные энциклопедии, справочники, словари; компьютерная презентация) 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Игровая технология (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патриотическое воспитание во время игры – это мощный механизм работы по воспитанию будущего гражданина России)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Технология досуговой деятельности (развлечения, досуги, праздники патриотического характера)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Музейная педагогика (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условиях детского сада создаются </a:t>
            </a:r>
            <a:r>
              <a:rPr lang="ru-RU" sz="20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«мини-музеи» -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значимость мини-музеев достаточно высока, так как здесь дошкольники рассматривают книги и репродукции, открытки и карты, подлинные предметы и вещи и т. д.)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Компьютерная технология (презентация,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-анимация)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408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l="-8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8233" y="1275688"/>
            <a:ext cx="85298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создания макета, используем следующие категории для голосования: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Символика России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Исторические события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Знаменитые люди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Чудеса России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438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602" y="1160060"/>
            <a:ext cx="2239457" cy="2766997"/>
          </a:xfrm>
          <a:prstGeom prst="rect">
            <a:avLst/>
          </a:prstGeom>
          <a:ln w="28575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631" y="3693588"/>
            <a:ext cx="2307756" cy="2914213"/>
          </a:xfrm>
          <a:prstGeom prst="rect">
            <a:avLst/>
          </a:prstGeom>
          <a:ln w="28575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416" y="3693587"/>
            <a:ext cx="2290507" cy="2914213"/>
          </a:xfrm>
          <a:prstGeom prst="rect">
            <a:avLst/>
          </a:prstGeom>
          <a:ln w="28575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346861" y="393728"/>
            <a:ext cx="91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ru-RU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76188" y="393728"/>
            <a:ext cx="8701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360876" y="393728"/>
            <a:ext cx="8701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78415" y="2967335"/>
            <a:ext cx="8701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sz="3600" b="1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16059" y="2967335"/>
            <a:ext cx="8701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39357" y="132118"/>
            <a:ext cx="55139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Символика России. Президент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246" y="1160060"/>
            <a:ext cx="2350906" cy="2882276"/>
          </a:xfrm>
          <a:prstGeom prst="rect">
            <a:avLst/>
          </a:prstGeom>
          <a:ln w="28575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3763" y="1160060"/>
            <a:ext cx="2316595" cy="2882276"/>
          </a:xfrm>
          <a:prstGeom prst="rect">
            <a:avLst/>
          </a:prstGeom>
          <a:ln w="28575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8210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9" r="11401"/>
          <a:stretch/>
        </p:blipFill>
        <p:spPr bwMode="auto">
          <a:xfrm>
            <a:off x="1440860" y="1810140"/>
            <a:ext cx="2254062" cy="2861818"/>
          </a:xfrm>
          <a:prstGeom prst="rect">
            <a:avLst/>
          </a:prstGeom>
          <a:ln w="28575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955" y="431262"/>
            <a:ext cx="2326789" cy="2809787"/>
          </a:xfrm>
          <a:prstGeom prst="rect">
            <a:avLst/>
          </a:prstGeom>
          <a:ln w="28575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756" y="407842"/>
            <a:ext cx="2254062" cy="2809787"/>
          </a:xfrm>
          <a:prstGeom prst="rect">
            <a:avLst/>
          </a:prstGeom>
          <a:ln w="28575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4967" y="3652740"/>
            <a:ext cx="2326789" cy="2900369"/>
          </a:xfrm>
          <a:prstGeom prst="rect">
            <a:avLst/>
          </a:prstGeom>
          <a:ln w="28575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1725" y="3652740"/>
            <a:ext cx="2254062" cy="2900369"/>
          </a:xfrm>
          <a:prstGeom prst="rect">
            <a:avLst/>
          </a:prstGeom>
          <a:ln w="28575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C8CA2A-25DA-4870-855F-56820B035088}"/>
              </a:ext>
            </a:extLst>
          </p:cNvPr>
          <p:cNvSpPr txBox="1"/>
          <p:nvPr/>
        </p:nvSpPr>
        <p:spPr>
          <a:xfrm>
            <a:off x="3185974" y="189411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01A17C3-21EA-4332-BAF1-E5D32E7997C8}"/>
              </a:ext>
            </a:extLst>
          </p:cNvPr>
          <p:cNvSpPr txBox="1"/>
          <p:nvPr/>
        </p:nvSpPr>
        <p:spPr>
          <a:xfrm>
            <a:off x="6216346" y="50154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4D019A-AB19-44EB-820D-A031186011EC}"/>
              </a:ext>
            </a:extLst>
          </p:cNvPr>
          <p:cNvSpPr txBox="1"/>
          <p:nvPr/>
        </p:nvSpPr>
        <p:spPr>
          <a:xfrm>
            <a:off x="9725968" y="47076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5055851-CC77-4003-B125-3FB84FE5FA71}"/>
              </a:ext>
            </a:extLst>
          </p:cNvPr>
          <p:cNvSpPr txBox="1"/>
          <p:nvPr/>
        </p:nvSpPr>
        <p:spPr>
          <a:xfrm>
            <a:off x="7380514" y="365274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E0E2FE-B1BA-4DC0-96F4-56563F40EC98}"/>
              </a:ext>
            </a:extLst>
          </p:cNvPr>
          <p:cNvSpPr txBox="1"/>
          <p:nvPr/>
        </p:nvSpPr>
        <p:spPr>
          <a:xfrm>
            <a:off x="10556215" y="365274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CEF7918-EC78-4870-89A2-99786836D2A0}"/>
              </a:ext>
            </a:extLst>
          </p:cNvPr>
          <p:cNvSpPr txBox="1"/>
          <p:nvPr/>
        </p:nvSpPr>
        <p:spPr>
          <a:xfrm>
            <a:off x="1665381" y="501545"/>
            <a:ext cx="23267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3648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004" y="392026"/>
            <a:ext cx="2224091" cy="29582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809" y="1323916"/>
            <a:ext cx="2317592" cy="2959554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-2258" r="18407" b="-4605"/>
          <a:stretch/>
        </p:blipFill>
        <p:spPr bwMode="auto">
          <a:xfrm>
            <a:off x="2967620" y="3611127"/>
            <a:ext cx="2194762" cy="2958203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835" y="288670"/>
            <a:ext cx="2258592" cy="29582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4548" y="3611126"/>
            <a:ext cx="2289345" cy="29582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A07B70-4B8B-4FAE-8585-82927A5C06FB}"/>
              </a:ext>
            </a:extLst>
          </p:cNvPr>
          <p:cNvSpPr txBox="1"/>
          <p:nvPr/>
        </p:nvSpPr>
        <p:spPr>
          <a:xfrm>
            <a:off x="5674593" y="411227"/>
            <a:ext cx="20177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447300C-33B3-4281-9892-5D476AF8D5DB}"/>
              </a:ext>
            </a:extLst>
          </p:cNvPr>
          <p:cNvSpPr txBox="1"/>
          <p:nvPr/>
        </p:nvSpPr>
        <p:spPr>
          <a:xfrm>
            <a:off x="4298278" y="269956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5BF545F-E1C6-444A-AE7B-BD7E742A2F82}"/>
              </a:ext>
            </a:extLst>
          </p:cNvPr>
          <p:cNvSpPr txBox="1"/>
          <p:nvPr/>
        </p:nvSpPr>
        <p:spPr>
          <a:xfrm>
            <a:off x="7302487" y="361112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8C6CB5-67D5-4D14-AC0D-30D4D2E1F382}"/>
              </a:ext>
            </a:extLst>
          </p:cNvPr>
          <p:cNvSpPr txBox="1"/>
          <p:nvPr/>
        </p:nvSpPr>
        <p:spPr>
          <a:xfrm>
            <a:off x="10434073" y="266209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8D40DF0-ACDC-40CB-A41C-E22403C5CF16}"/>
              </a:ext>
            </a:extLst>
          </p:cNvPr>
          <p:cNvSpPr txBox="1"/>
          <p:nvPr/>
        </p:nvSpPr>
        <p:spPr>
          <a:xfrm>
            <a:off x="4672577" y="598455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96C67F-A15E-454B-99E9-FDFB8F3202AD}"/>
              </a:ext>
            </a:extLst>
          </p:cNvPr>
          <p:cNvSpPr txBox="1"/>
          <p:nvPr/>
        </p:nvSpPr>
        <p:spPr>
          <a:xfrm>
            <a:off x="10044223" y="598455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8204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8745" y="169157"/>
            <a:ext cx="4755404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Исторические события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737" y="1075531"/>
            <a:ext cx="3191149" cy="2374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557" y="1075531"/>
            <a:ext cx="3212394" cy="237615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089910" y="664850"/>
            <a:ext cx="2403125" cy="31956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461577" y="3476355"/>
            <a:ext cx="2384616" cy="31913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345521" y="3432593"/>
            <a:ext cx="2384617" cy="3278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DD4FB3-A61E-4591-9CF4-DB97E58F9073}"/>
              </a:ext>
            </a:extLst>
          </p:cNvPr>
          <p:cNvSpPr txBox="1"/>
          <p:nvPr/>
        </p:nvSpPr>
        <p:spPr>
          <a:xfrm>
            <a:off x="1585002" y="107553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F46786-7E5E-44B4-BEE7-C0D73D6B4DAF}"/>
              </a:ext>
            </a:extLst>
          </p:cNvPr>
          <p:cNvSpPr txBox="1"/>
          <p:nvPr/>
        </p:nvSpPr>
        <p:spPr>
          <a:xfrm>
            <a:off x="5159331" y="112094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C2D3B2-E7AD-4D5B-9F24-9E6CC2C65DFC}"/>
              </a:ext>
            </a:extLst>
          </p:cNvPr>
          <p:cNvSpPr txBox="1"/>
          <p:nvPr/>
        </p:nvSpPr>
        <p:spPr>
          <a:xfrm>
            <a:off x="8761445" y="107553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5D80389-3774-4D15-8913-75FCA7CBAFAD}"/>
              </a:ext>
            </a:extLst>
          </p:cNvPr>
          <p:cNvSpPr txBox="1"/>
          <p:nvPr/>
        </p:nvSpPr>
        <p:spPr>
          <a:xfrm>
            <a:off x="3209730" y="387789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46E89B-E0B7-4EE8-BC3C-AC5F6926C417}"/>
              </a:ext>
            </a:extLst>
          </p:cNvPr>
          <p:cNvSpPr txBox="1"/>
          <p:nvPr/>
        </p:nvSpPr>
        <p:spPr>
          <a:xfrm>
            <a:off x="6989758" y="387789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06083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232</Words>
  <Application>Microsoft Office PowerPoint</Application>
  <PresentationFormat>Широкоэкранный</PresentationFormat>
  <Paragraphs>66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Тема Office</vt:lpstr>
      <vt:lpstr>Игровые технологии в процессе воспитания патриотизма у детей дошкольного возраста с использованием ИКТ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21</cp:revision>
  <dcterms:created xsi:type="dcterms:W3CDTF">2024-02-05T12:56:16Z</dcterms:created>
  <dcterms:modified xsi:type="dcterms:W3CDTF">2024-02-08T08:51:19Z</dcterms:modified>
</cp:coreProperties>
</file>