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1" r:id="rId5"/>
    <p:sldId id="262" r:id="rId6"/>
    <p:sldId id="264" r:id="rId7"/>
    <p:sldId id="267" r:id="rId8"/>
    <p:sldId id="266" r:id="rId9"/>
    <p:sldId id="269" r:id="rId10"/>
    <p:sldId id="270" r:id="rId11"/>
    <p:sldId id="271" r:id="rId12"/>
    <p:sldId id="273" r:id="rId13"/>
    <p:sldId id="272" r:id="rId14"/>
    <p:sldId id="274" r:id="rId15"/>
    <p:sldId id="276" r:id="rId16"/>
    <p:sldId id="279" r:id="rId17"/>
    <p:sldId id="277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AB8"/>
    <a:srgbClr val="09B909"/>
    <a:srgbClr val="0066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3" autoAdjust="0"/>
    <p:restoredTop sz="94569" autoAdjust="0"/>
  </p:normalViewPr>
  <p:slideViewPr>
    <p:cSldViewPr>
      <p:cViewPr varScale="1">
        <p:scale>
          <a:sx n="82" d="100"/>
          <a:sy n="82" d="100"/>
        </p:scale>
        <p:origin x="-11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044E3-D458-496B-AE85-1608152DA0B1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26D00-3DC2-41FF-964A-FFFA6BB4E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237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83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9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69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25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59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8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69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3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785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6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A3FB3-3617-4B7E-8203-7E9D33BEA5EC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2E655-924B-420B-821E-053384B219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91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png"/><Relationship Id="rId7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71400"/>
            <a:ext cx="9540552" cy="701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1268760"/>
            <a:ext cx="7200800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Организация взаимодействия с родителями младших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дошкольников,в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период ограничительных мер связанных с эпидемиологической обстановкой.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5445224"/>
            <a:ext cx="4392488" cy="1398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Выполнила:</a:t>
            </a:r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педагог-психолог: </a:t>
            </a:r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Думникова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Е.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А</a:t>
            </a:r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МБДОУ №150.</a:t>
            </a:r>
          </a:p>
          <a:p>
            <a:endParaRPr lang="ru-RU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4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920880" cy="5805264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</a:t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Индивидуальные беседы с родителями.                            </a:t>
            </a:r>
            <a:r>
              <a:rPr lang="ru-RU" sz="1600" b="1" dirty="0">
                <a:latin typeface="Comic Sans MS" panose="030F0702030302020204" pitchFamily="66" charset="0"/>
              </a:rPr>
              <a:t/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2200" b="1" dirty="0">
                <a:latin typeface="Comic Sans MS" panose="030F0702030302020204" pitchFamily="66" charset="0"/>
              </a:rPr>
              <a:t/>
            </a:r>
            <a:br>
              <a:rPr lang="ru-RU" sz="2200" b="1" dirty="0">
                <a:latin typeface="Comic Sans MS" panose="030F0702030302020204" pitchFamily="66" charset="0"/>
              </a:rPr>
            </a:br>
            <a:r>
              <a:rPr lang="ru-RU" sz="2200" b="1" dirty="0" smtClean="0">
                <a:latin typeface="Comic Sans MS" panose="030F0702030302020204" pitchFamily="66" charset="0"/>
              </a:rPr>
              <a:t>- Семья. Семейный климат.</a:t>
            </a:r>
            <a:br>
              <a:rPr lang="ru-RU" sz="2200" b="1" dirty="0" smtClean="0">
                <a:latin typeface="Comic Sans MS" panose="030F0702030302020204" pitchFamily="66" charset="0"/>
              </a:rPr>
            </a:br>
            <a:r>
              <a:rPr lang="ru-RU" sz="2200" b="1" dirty="0" smtClean="0">
                <a:latin typeface="Comic Sans MS" panose="030F0702030302020204" pitchFamily="66" charset="0"/>
              </a:rPr>
              <a:t>- Ваш ребенок.</a:t>
            </a:r>
            <a:r>
              <a:rPr lang="ru-RU" sz="2200" b="1" dirty="0">
                <a:latin typeface="Comic Sans MS" panose="030F0702030302020204" pitchFamily="66" charset="0"/>
              </a:rPr>
              <a:t/>
            </a:r>
            <a:br>
              <a:rPr lang="ru-RU" sz="2200" b="1" dirty="0">
                <a:latin typeface="Comic Sans MS" panose="030F0702030302020204" pitchFamily="66" charset="0"/>
              </a:rPr>
            </a:br>
            <a:r>
              <a:rPr lang="ru-RU" sz="2200" b="1" dirty="0" smtClean="0">
                <a:latin typeface="Comic Sans MS" panose="030F0702030302020204" pitchFamily="66" charset="0"/>
              </a:rPr>
              <a:t>- Предлагать ли детям делиться.</a:t>
            </a:r>
            <a:br>
              <a:rPr lang="ru-RU" sz="2200" b="1" dirty="0" smtClean="0">
                <a:latin typeface="Comic Sans MS" panose="030F0702030302020204" pitchFamily="66" charset="0"/>
              </a:rPr>
            </a:br>
            <a:r>
              <a:rPr lang="ru-RU" sz="2200" b="1" dirty="0" smtClean="0">
                <a:latin typeface="Comic Sans MS" panose="030F0702030302020204" pitchFamily="66" charset="0"/>
              </a:rPr>
              <a:t>- На что ребенок имеет право.</a:t>
            </a:r>
            <a:r>
              <a:rPr lang="ru-RU" sz="2200" b="1" dirty="0">
                <a:latin typeface="Comic Sans MS" panose="030F0702030302020204" pitchFamily="66" charset="0"/>
              </a:rPr>
              <a:t/>
            </a:r>
            <a:br>
              <a:rPr lang="ru-RU" sz="2200" b="1" dirty="0">
                <a:latin typeface="Comic Sans MS" panose="030F0702030302020204" pitchFamily="66" charset="0"/>
              </a:rPr>
            </a:br>
            <a:r>
              <a:rPr lang="ru-RU" sz="2200" b="1" dirty="0" smtClean="0">
                <a:latin typeface="Comic Sans MS" panose="030F0702030302020204" pitchFamily="66" charset="0"/>
              </a:rPr>
              <a:t>- Совместный труд ребенка и взрослого. </a:t>
            </a:r>
            <a:r>
              <a:rPr lang="ru-RU" sz="2200" b="1" dirty="0">
                <a:latin typeface="Comic Sans MS" panose="030F0702030302020204" pitchFamily="66" charset="0"/>
              </a:rPr>
              <a:t/>
            </a:r>
            <a:br>
              <a:rPr lang="ru-RU" sz="2200" b="1" dirty="0">
                <a:latin typeface="Comic Sans MS" panose="030F0702030302020204" pitchFamily="66" charset="0"/>
              </a:rPr>
            </a:br>
            <a:r>
              <a:rPr lang="ru-RU" sz="2200" b="1" dirty="0" smtClean="0">
                <a:latin typeface="Comic Sans MS" panose="030F0702030302020204" pitchFamily="66" charset="0"/>
              </a:rPr>
              <a:t>- Что стоит за плохим поведением и мн</a:t>
            </a:r>
            <a:r>
              <a:rPr lang="ru-RU" sz="2200" b="1" dirty="0">
                <a:latin typeface="Comic Sans MS" panose="030F0702030302020204" pitchFamily="66" charset="0"/>
              </a:rPr>
              <a:t>о</a:t>
            </a:r>
            <a:r>
              <a:rPr lang="ru-RU" sz="2200" b="1" dirty="0" smtClean="0">
                <a:latin typeface="Comic Sans MS" panose="030F0702030302020204" pitchFamily="66" charset="0"/>
              </a:rPr>
              <a:t>гое другое.</a:t>
            </a: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  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036" y="5373216"/>
            <a:ext cx="9505056" cy="15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26537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45024"/>
            <a:ext cx="255378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43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920880" cy="594928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</a:t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                    </a:t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                  </a:t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Очень хорошим спросом стала пользоваться информация в папках передвижках, темы которых выбирали сами родители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используя </a:t>
            </a:r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</a:t>
            </a: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аш почтовый ящик.</a:t>
            </a:r>
            <a:b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</a:t>
            </a: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Темы были самые разнообразные:</a:t>
            </a:r>
            <a:r>
              <a:rPr lang="ru-RU" sz="1800" b="1" dirty="0" smtClean="0"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Как помочь ребенку адаптироваться к детскому саду.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Учить детей общаться.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Что рисует Ваш ребенок.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Возрастные особенности.(2-3;3-4;4-5)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Учим ребенка рисовать.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Эмоциональные нарушения.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Кризис 3-х лет.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Формирование навыков самообслуживания у детей младшего дошкольного возраста.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Учим ребенка проигрывать.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Хвалим ребенка правильно.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Капризы и упрямство, причины их появления.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Если Ваш ребенок тревожный. И многое другое..</a:t>
            </a:r>
            <a:r>
              <a:rPr lang="ru-RU" sz="1300" b="1" dirty="0">
                <a:latin typeface="Comic Sans MS" panose="030F0702030302020204" pitchFamily="66" charset="0"/>
              </a:rPr>
              <a:t/>
            </a:r>
            <a:br>
              <a:rPr lang="ru-RU" sz="1300" b="1" dirty="0"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  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036" y="5733256"/>
            <a:ext cx="9505056" cy="120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7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96" y="1844824"/>
            <a:ext cx="273630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54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7920880" cy="479715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</a:t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                    </a:t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                  </a:t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  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036" y="5373216"/>
            <a:ext cx="9505056" cy="15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2653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5"/>
          <a:stretch/>
        </p:blipFill>
        <p:spPr bwMode="auto">
          <a:xfrm rot="20761025">
            <a:off x="161112" y="847886"/>
            <a:ext cx="4495717" cy="188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r="4127"/>
          <a:stretch/>
        </p:blipFill>
        <p:spPr bwMode="auto">
          <a:xfrm rot="784632">
            <a:off x="4984358" y="737010"/>
            <a:ext cx="3823320" cy="217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64904"/>
            <a:ext cx="3709012" cy="178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8465" r="9020"/>
          <a:stretch/>
        </p:blipFill>
        <p:spPr bwMode="auto">
          <a:xfrm rot="20401151">
            <a:off x="448800" y="4589964"/>
            <a:ext cx="3359935" cy="174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5" r="15519"/>
          <a:stretch/>
        </p:blipFill>
        <p:spPr bwMode="auto">
          <a:xfrm rot="812004">
            <a:off x="5706961" y="4183583"/>
            <a:ext cx="3000463" cy="205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26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7920880" cy="515719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</a:t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1800" b="1" dirty="0" smtClean="0">
                <a:latin typeface="Comic Sans MS" panose="030F0702030302020204" pitchFamily="66" charset="0"/>
              </a:rPr>
              <a:t>Хотелось бы отметить, что не забывали мы и </a:t>
            </a:r>
            <a:r>
              <a:rPr lang="ru-RU" sz="1800" b="1" u="sng" dirty="0">
                <a:latin typeface="Comic Sans MS" panose="030F0702030302020204" pitchFamily="66" charset="0"/>
              </a:rPr>
              <a:t>О</a:t>
            </a:r>
            <a:r>
              <a:rPr lang="ru-RU" sz="1800" b="1" u="sng" dirty="0" smtClean="0">
                <a:latin typeface="Comic Sans MS" panose="030F0702030302020204" pitchFamily="66" charset="0"/>
              </a:rPr>
              <a:t> ТЕХ КТО ДОМА!</a:t>
            </a:r>
            <a:br>
              <a:rPr lang="ru-RU" sz="1800" b="1" u="sng" dirty="0" smtClean="0">
                <a:latin typeface="Comic Sans MS" panose="030F0702030302020204" pitchFamily="66" charset="0"/>
              </a:rPr>
            </a:br>
            <a:r>
              <a:rPr lang="ru-RU" sz="1800" b="1" u="sng" dirty="0" smtClean="0">
                <a:latin typeface="Comic Sans MS" panose="030F0702030302020204" pitchFamily="66" charset="0"/>
              </a:rPr>
              <a:t/>
            </a:r>
            <a:br>
              <a:rPr lang="ru-RU" sz="1800" b="1" u="sng" dirty="0" smtClean="0">
                <a:latin typeface="Comic Sans MS" panose="030F0702030302020204" pitchFamily="66" charset="0"/>
              </a:rPr>
            </a:br>
            <a:r>
              <a:rPr lang="ru-RU" sz="1800" b="1" dirty="0" smtClean="0">
                <a:latin typeface="Comic Sans MS" panose="030F0702030302020204" pitchFamily="66" charset="0"/>
              </a:rPr>
              <a:t> Родители чьи дети сидели дома, во время дежурных групп также получали всю информацию путем социальных сетей (</a:t>
            </a:r>
            <a:r>
              <a:rPr lang="en-US" sz="1800" b="1" dirty="0" smtClean="0">
                <a:latin typeface="Comic Sans MS" panose="030F0702030302020204" pitchFamily="66" charset="0"/>
              </a:rPr>
              <a:t>VIBER)</a:t>
            </a:r>
            <a:r>
              <a:rPr lang="ru-RU" sz="1800" b="1" dirty="0" smtClean="0">
                <a:latin typeface="Comic Sans MS" panose="030F0702030302020204" pitchFamily="66" charset="0"/>
              </a:rPr>
              <a:t>, сайта детского сада. </a:t>
            </a:r>
            <a:br>
              <a:rPr lang="ru-RU" sz="1800" b="1" dirty="0" smtClean="0">
                <a:latin typeface="Comic Sans MS" panose="030F0702030302020204" pitchFamily="66" charset="0"/>
              </a:rPr>
            </a:br>
            <a:r>
              <a:rPr lang="ru-RU" sz="1800" b="1" dirty="0" smtClean="0"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latin typeface="Comic Sans MS" panose="030F0702030302020204" pitchFamily="66" charset="0"/>
              </a:rPr>
            </a:br>
            <a:r>
              <a:rPr lang="ru-RU" sz="1800" b="1" dirty="0">
                <a:latin typeface="Comic Sans MS" panose="030F0702030302020204" pitchFamily="66" charset="0"/>
              </a:rPr>
              <a:t> </a:t>
            </a:r>
            <a:r>
              <a:rPr lang="ru-RU" sz="1800" b="1" dirty="0" smtClean="0">
                <a:latin typeface="Comic Sans MS" panose="030F0702030302020204" pitchFamily="66" charset="0"/>
              </a:rPr>
              <a:t> Информацию с папок-передвижек пересылали в группы в формате </a:t>
            </a:r>
            <a:r>
              <a:rPr lang="en-US" sz="1800" b="1" dirty="0" smtClean="0">
                <a:latin typeface="Comic Sans MS" panose="030F0702030302020204" pitchFamily="66" charset="0"/>
              </a:rPr>
              <a:t>PDF.</a:t>
            </a:r>
            <a:r>
              <a:rPr lang="ru-RU" sz="1800" b="1" dirty="0" smtClean="0"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latin typeface="Comic Sans MS" panose="030F0702030302020204" pitchFamily="66" charset="0"/>
              </a:rPr>
            </a:br>
            <a:r>
              <a:rPr lang="ru-RU" sz="1800" b="1" dirty="0" smtClean="0">
                <a:latin typeface="Comic Sans MS" panose="030F0702030302020204" pitchFamily="66" charset="0"/>
              </a:rPr>
              <a:t>        </a:t>
            </a:r>
            <a:r>
              <a:rPr lang="ru-RU" sz="1800" b="1" dirty="0">
                <a:latin typeface="Comic Sans MS" panose="030F0702030302020204" pitchFamily="66" charset="0"/>
              </a:rPr>
              <a:t/>
            </a:r>
            <a:br>
              <a:rPr lang="ru-RU" sz="1800" b="1" dirty="0">
                <a:latin typeface="Comic Sans MS" panose="030F0702030302020204" pitchFamily="66" charset="0"/>
              </a:rPr>
            </a:br>
            <a:r>
              <a:rPr lang="ru-RU" sz="1800" b="1" dirty="0" smtClean="0">
                <a:latin typeface="Comic Sans MS" panose="030F0702030302020204" pitchFamily="66" charset="0"/>
              </a:rPr>
              <a:t>  Родители всегда могли связаться с нами и получить консультацию по волнующих их теме</a:t>
            </a:r>
            <a:r>
              <a:rPr lang="en-US" sz="1800" b="1" dirty="0" smtClean="0">
                <a:latin typeface="Comic Sans MS" panose="030F0702030302020204" pitchFamily="66" charset="0"/>
              </a:rPr>
              <a:t>.</a:t>
            </a:r>
            <a:r>
              <a:rPr lang="en-US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  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445224"/>
            <a:ext cx="9505056" cy="15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7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7933" r="4914" b="9566"/>
          <a:stretch/>
        </p:blipFill>
        <p:spPr bwMode="auto">
          <a:xfrm>
            <a:off x="3275856" y="4841776"/>
            <a:ext cx="220978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1224136" cy="16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77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920880" cy="558924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</a:t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</a:t>
            </a:r>
            <a:br>
              <a:rPr lang="ru-RU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Выставки детского творчества.</a:t>
            </a:r>
            <a:r>
              <a:rPr lang="en-US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  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036" y="5373216"/>
            <a:ext cx="9505056" cy="15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2653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0" r="25943" b="6655"/>
          <a:stretch/>
        </p:blipFill>
        <p:spPr bwMode="auto">
          <a:xfrm>
            <a:off x="2915816" y="2954006"/>
            <a:ext cx="2952328" cy="201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23638"/>
          <a:stretch/>
        </p:blipFill>
        <p:spPr bwMode="auto">
          <a:xfrm>
            <a:off x="184203" y="2060848"/>
            <a:ext cx="246911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18003"/>
          <a:stretch/>
        </p:blipFill>
        <p:spPr bwMode="auto">
          <a:xfrm>
            <a:off x="6156177" y="1975612"/>
            <a:ext cx="2592288" cy="191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t="20962" r="-7409" b="23941"/>
          <a:stretch/>
        </p:blipFill>
        <p:spPr bwMode="auto">
          <a:xfrm>
            <a:off x="467544" y="3933056"/>
            <a:ext cx="2112118" cy="216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r="22712"/>
          <a:stretch/>
        </p:blipFill>
        <p:spPr bwMode="auto">
          <a:xfrm>
            <a:off x="6156176" y="4221088"/>
            <a:ext cx="2831543" cy="201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8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936" y="260648"/>
            <a:ext cx="7920880" cy="652534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</a:t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</a:t>
            </a:r>
            <a:br>
              <a:rPr lang="ru-RU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</a:t>
            </a:r>
            <a:br>
              <a:rPr lang="ru-RU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родительском уголке был оформлен             «Уголок адаптации».</a:t>
            </a:r>
            <a:r>
              <a:rPr lang="ru-RU" sz="27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/>
            </a:r>
            <a:br>
              <a:rPr lang="ru-RU" sz="27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n-US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  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036" y="5373216"/>
            <a:ext cx="9505056" cy="15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2653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5" t="15366" r="1965" b="15658"/>
          <a:stretch/>
        </p:blipFill>
        <p:spPr bwMode="auto">
          <a:xfrm>
            <a:off x="1115616" y="1771713"/>
            <a:ext cx="6589883" cy="218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4897" r="28729"/>
          <a:stretch/>
        </p:blipFill>
        <p:spPr bwMode="auto">
          <a:xfrm rot="5400000">
            <a:off x="-58697" y="4358768"/>
            <a:ext cx="2736304" cy="21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" b="30773"/>
          <a:stretch/>
        </p:blipFill>
        <p:spPr bwMode="auto">
          <a:xfrm>
            <a:off x="6402855" y="4000792"/>
            <a:ext cx="2256178" cy="281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r="24188" b="3982"/>
          <a:stretch/>
        </p:blipFill>
        <p:spPr bwMode="auto">
          <a:xfrm>
            <a:off x="2643082" y="4329499"/>
            <a:ext cx="3424633" cy="217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3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920880" cy="674136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</a:t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</a:t>
            </a:r>
            <a:br>
              <a:rPr lang="ru-RU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Фотоотчет совместной работы с детьми.</a:t>
            </a:r>
            <a:r>
              <a:rPr lang="en-US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  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036" y="5373216"/>
            <a:ext cx="9505056" cy="15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26537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1" y="5229200"/>
            <a:ext cx="2272993" cy="1452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38450"/>
          <a:stretch/>
        </p:blipFill>
        <p:spPr>
          <a:xfrm>
            <a:off x="384947" y="1586059"/>
            <a:ext cx="1454190" cy="14291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25850"/>
          <a:stretch/>
        </p:blipFill>
        <p:spPr>
          <a:xfrm>
            <a:off x="1771010" y="2183112"/>
            <a:ext cx="824699" cy="954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36351"/>
          <a:stretch/>
        </p:blipFill>
        <p:spPr>
          <a:xfrm>
            <a:off x="467544" y="3236727"/>
            <a:ext cx="1800200" cy="1824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600" r="12988" b="18433"/>
          <a:stretch/>
        </p:blipFill>
        <p:spPr>
          <a:xfrm>
            <a:off x="2595709" y="4149080"/>
            <a:ext cx="2984403" cy="1578500"/>
          </a:xfrm>
          <a:prstGeom prst="rect">
            <a:avLst/>
          </a:prstGeom>
        </p:spPr>
      </p:pic>
      <p:pic>
        <p:nvPicPr>
          <p:cNvPr id="1026" name="Picture 2" descr="C:\Users\Family\Desktop\Screenshot_20211102_190531_com.android.gallery3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6" b="32827"/>
          <a:stretch/>
        </p:blipFill>
        <p:spPr bwMode="auto">
          <a:xfrm>
            <a:off x="5724128" y="1586059"/>
            <a:ext cx="3165231" cy="23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amily\Desktop\Screenshot_20211102_190536_com.android.gallery3d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5" b="33840"/>
          <a:stretch/>
        </p:blipFill>
        <p:spPr bwMode="auto">
          <a:xfrm>
            <a:off x="5652120" y="4480278"/>
            <a:ext cx="3165231" cy="212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amily\Desktop\Screenshot_20211102_190528_com.android.gallery3d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1" b="21692"/>
          <a:stretch/>
        </p:blipFill>
        <p:spPr bwMode="auto">
          <a:xfrm>
            <a:off x="2884964" y="1621173"/>
            <a:ext cx="2405891" cy="24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94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7920880" cy="479715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</a:t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</a:t>
            </a:r>
            <a:b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</a:t>
            </a: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  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293096"/>
            <a:ext cx="9505056" cy="271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r="32287"/>
          <a:stretch/>
        </p:blipFill>
        <p:spPr bwMode="auto">
          <a:xfrm>
            <a:off x="179512" y="4077072"/>
            <a:ext cx="3240360" cy="25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r="12903"/>
          <a:stretch/>
        </p:blipFill>
        <p:spPr bwMode="auto">
          <a:xfrm>
            <a:off x="2627784" y="2420888"/>
            <a:ext cx="3672407" cy="217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20688"/>
            <a:ext cx="3358006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4407" r="14195" b="8040"/>
          <a:stretch/>
        </p:blipFill>
        <p:spPr bwMode="auto">
          <a:xfrm>
            <a:off x="4932040" y="4293096"/>
            <a:ext cx="384677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3340174" cy="22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7920880" cy="479715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</a:t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</a:t>
            </a:r>
            <a:b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</a:t>
            </a: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  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036" y="5373216"/>
            <a:ext cx="9505056" cy="15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-459432"/>
            <a:ext cx="9126537" cy="17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8604" y="2132856"/>
            <a:ext cx="6192688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Спасибо за внимание!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000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0269"/>
            <a:ext cx="9184359" cy="688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Лента лицом вверх 4"/>
          <p:cNvSpPr/>
          <p:nvPr/>
        </p:nvSpPr>
        <p:spPr>
          <a:xfrm>
            <a:off x="251520" y="980728"/>
            <a:ext cx="5940152" cy="1700808"/>
          </a:xfrm>
          <a:prstGeom prst="ribbon2">
            <a:avLst/>
          </a:prstGeom>
          <a:noFill/>
          <a:ln>
            <a:solidFill>
              <a:srgbClr val="120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Лента лицом вверх 5"/>
          <p:cNvSpPr/>
          <p:nvPr/>
        </p:nvSpPr>
        <p:spPr>
          <a:xfrm>
            <a:off x="1259632" y="2852936"/>
            <a:ext cx="6372200" cy="1800200"/>
          </a:xfrm>
          <a:prstGeom prst="ribbon2">
            <a:avLst/>
          </a:prstGeom>
          <a:noFill/>
          <a:ln>
            <a:solidFill>
              <a:srgbClr val="120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Лента лицом вверх 6"/>
          <p:cNvSpPr/>
          <p:nvPr/>
        </p:nvSpPr>
        <p:spPr>
          <a:xfrm>
            <a:off x="2699792" y="4869160"/>
            <a:ext cx="6012160" cy="1656184"/>
          </a:xfrm>
          <a:prstGeom prst="ribbon2">
            <a:avLst/>
          </a:prstGeom>
          <a:noFill/>
          <a:ln>
            <a:solidFill>
              <a:srgbClr val="120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5157192"/>
            <a:ext cx="252028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Родительская любовь для ребенка как «запас прочности», она создает ощущение психологической защищенности.</a:t>
            </a:r>
          </a:p>
          <a:p>
            <a:pPr algn="ctr"/>
            <a:endParaRPr lang="ru-RU" sz="28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3284984"/>
            <a:ext cx="237626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Прежде всего, в семье у ребенка складывается первое представления о справедливости и добре, окружающем мире, о долге и ответственности. </a:t>
            </a:r>
          </a:p>
          <a:p>
            <a:pPr algn="ctr"/>
            <a:endParaRPr lang="ru-RU" sz="28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51720" y="1196752"/>
            <a:ext cx="252028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Детство – самая незабываемая пора для каждого человека. </a:t>
            </a:r>
          </a:p>
          <a:p>
            <a:pPr algn="ctr"/>
            <a:endParaRPr lang="ru-RU" sz="1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7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://bpic.588ku.com/back_pic/03/70/89/9757b6f11c239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7"/>
            <a:ext cx="8229600" cy="590465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Цель: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- Выстроить подлинное доверие и партнерство с семьей  младших дошкольников в период ограничительных мер связанных с эпидемиологической обстановкой. </a:t>
            </a:r>
            <a:r>
              <a:rPr lang="en-US" sz="1200" b="1" dirty="0" smtClean="0">
                <a:latin typeface="Comic Sans MS" panose="030F0702030302020204" pitchFamily="66" charset="0"/>
              </a:rPr>
              <a:t/>
            </a:r>
            <a:br>
              <a:rPr lang="en-US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- Создать эффективное социально-психологического сопровождение дошкольников к условиям детского сада. </a:t>
            </a:r>
            <a:r>
              <a:rPr lang="en-US" sz="1200" b="1" dirty="0" smtClean="0">
                <a:latin typeface="Comic Sans MS" panose="030F0702030302020204" pitchFamily="66" charset="0"/>
              </a:rPr>
              <a:t/>
            </a:r>
            <a:br>
              <a:rPr lang="en-US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- Помочь детям и их родителям не посещающих  ДОУ (в период ограничительных мер).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>
                <a:latin typeface="Comic Sans MS" panose="030F0702030302020204" pitchFamily="66" charset="0"/>
              </a:rPr>
              <a:t/>
            </a:r>
            <a:br>
              <a:rPr lang="ru-RU" sz="1200" b="1" dirty="0">
                <a:latin typeface="Comic Sans MS" panose="030F0702030302020204" pitchFamily="66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Задачи:</a:t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>
                <a:latin typeface="Comic Sans MS" panose="030F0702030302020204" pitchFamily="66" charset="0"/>
              </a:rPr>
              <a:t/>
            </a:r>
            <a:br>
              <a:rPr lang="ru-RU" sz="1200" b="1" dirty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- </a:t>
            </a:r>
            <a:r>
              <a:rPr lang="ru-RU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Повысить уровень компетентности родителей и привлечь их к сотрудничеству в вопросах развития детей.</a:t>
            </a:r>
            <a:r>
              <a:rPr lang="en-US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ru-RU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-  Обеспечить информационно – просветительскую</a:t>
            </a:r>
            <a:r>
              <a:rPr lang="en-US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поддержку выбора родителями направлений в развитии и воспитании посредством выработки компетентной</a:t>
            </a:r>
            <a:r>
              <a:rPr lang="en-US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педагогической позиции по отношению к собственному ребенку.</a:t>
            </a:r>
            <a:r>
              <a:rPr lang="en-US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alt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- </a:t>
            </a:r>
            <a:r>
              <a:rPr lang="ru-RU" sz="12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Работать в тесном контакте с семьями воспитанников посещающих ДОУ, и тех кто вынужден сидеть дома.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805264"/>
            <a:ext cx="9505056" cy="117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4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5674642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1800" b="1" dirty="0" smtClean="0">
                <a:latin typeface="Comic Sans MS" panose="030F0702030302020204" pitchFamily="66" charset="0"/>
              </a:rPr>
              <a:t>Именно поэтому одним из главных правил в работе по взаимодействию с родителями детей младших школьников является:</a:t>
            </a: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800" i="1" dirty="0" smtClean="0">
                <a:latin typeface="Comic Sans MS" panose="030F0702030302020204" pitchFamily="66" charset="0"/>
              </a:rPr>
              <a:t/>
            </a:r>
            <a:br>
              <a:rPr lang="ru-RU" sz="2800" i="1" dirty="0" smtClean="0">
                <a:latin typeface="Comic Sans MS" panose="030F0702030302020204" pitchFamily="66" charset="0"/>
              </a:rPr>
            </a:br>
            <a:r>
              <a:rPr lang="ru-RU" sz="2800" dirty="0" smtClean="0">
                <a:latin typeface="Comic Sans MS" panose="030F0702030302020204" pitchFamily="66" charset="0"/>
              </a:rPr>
              <a:t>  «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Мы готовы воспитывать, помогать и поддерживать вместе, но  не вместо Вас!»</a:t>
            </a:r>
            <a:r>
              <a:rPr lang="ru-RU" sz="2800" b="1" i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i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i="1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"/>
            <a:ext cx="9126537" cy="14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229200"/>
            <a:ext cx="9505056" cy="180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7" t="24544" r="31884" b="11690"/>
          <a:stretch/>
        </p:blipFill>
        <p:spPr bwMode="auto">
          <a:xfrm rot="1161954">
            <a:off x="6479682" y="4409497"/>
            <a:ext cx="1666234" cy="223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8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7920880" cy="5733256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Этапы сотрудничества с родителями: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</a:t>
            </a:r>
            <a:r>
              <a:rPr lang="ru-RU" sz="1600" dirty="0" smtClean="0">
                <a:latin typeface="Comic Sans MS" panose="030F0702030302020204" pitchFamily="66" charset="0"/>
              </a:rPr>
              <a:t>На 1 этапе осуществляется сбор информации.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ru-RU" sz="1600" b="1" dirty="0" smtClean="0">
                <a:latin typeface="Comic Sans MS" panose="030F0702030302020204" pitchFamily="66" charset="0"/>
              </a:rPr>
              <a:t> </a:t>
            </a:r>
            <a:r>
              <a:rPr lang="ru-RU" sz="1600" dirty="0" smtClean="0">
                <a:latin typeface="Comic Sans MS" panose="030F0702030302020204" pitchFamily="66" charset="0"/>
              </a:rPr>
              <a:t>На 2 этапе необходимо заинтересовать родителей той работой, которую будут проводить с ними педагоги детского сада.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dirty="0" smtClean="0">
                <a:latin typeface="Comic Sans MS" panose="030F0702030302020204" pitchFamily="66" charset="0"/>
              </a:rPr>
              <a:t> - На 3 этапе необходимо формировать у родителей более полный образ своего ребенка и правильного его воспитания посредством сообщения им знания о ребенке .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dirty="0" smtClean="0">
                <a:latin typeface="Comic Sans MS" panose="030F0702030302020204" pitchFamily="66" charset="0"/>
              </a:rPr>
              <a:t>-  На 4 этапе воспитателям нужно поддерживать партнерские отношения с родителями. На этом этапе так же проводятся опросы родителей с целью изучения отдельных проблем семейного воспитания.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 </a:t>
            </a:r>
            <a:r>
              <a:rPr lang="ru-RU" sz="1600" dirty="0" smtClean="0">
                <a:latin typeface="Comic Sans MS" panose="030F0702030302020204" pitchFamily="66" charset="0"/>
              </a:rPr>
              <a:t>На 5 этапе  планируется конкретное содержание работы с родителями, определяются формы сотрудничества отдельно для каждой возрастной группы, учитываются совместное исследование и формирование личности ребенка.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  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036" y="5373216"/>
            <a:ext cx="9505056" cy="15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2653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04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5674642"/>
          </a:xfrm>
        </p:spPr>
        <p:txBody>
          <a:bodyPr>
            <a:normAutofit/>
          </a:bodyPr>
          <a:lstStyle/>
          <a:p>
            <a:pPr algn="l"/>
            <a:r>
              <a:rPr lang="ru-RU" sz="1200" i="1" dirty="0" smtClean="0">
                <a:latin typeface="Comic Sans MS" panose="030F0702030302020204" pitchFamily="66" charset="0"/>
              </a:rPr>
              <a:t>                </a:t>
            </a:r>
            <a:br>
              <a:rPr lang="ru-RU" sz="1200" i="1" dirty="0" smtClean="0">
                <a:latin typeface="Comic Sans MS" panose="030F0702030302020204" pitchFamily="66" charset="0"/>
              </a:rPr>
            </a:br>
            <a:r>
              <a:rPr lang="ru-RU" sz="1200" i="1" dirty="0">
                <a:latin typeface="Comic Sans MS" panose="030F0702030302020204" pitchFamily="66" charset="0"/>
              </a:rPr>
              <a:t/>
            </a:r>
            <a:br>
              <a:rPr lang="ru-RU" sz="1200" i="1" dirty="0">
                <a:latin typeface="Comic Sans MS" panose="030F0702030302020204" pitchFamily="66" charset="0"/>
              </a:rPr>
            </a:br>
            <a:r>
              <a:rPr lang="ru-RU" sz="1200" i="1" dirty="0" smtClean="0">
                <a:latin typeface="Comic Sans MS" panose="030F0702030302020204" pitchFamily="66" charset="0"/>
              </a:rPr>
              <a:t/>
            </a:r>
            <a:br>
              <a:rPr lang="ru-RU" sz="1200" i="1" dirty="0" smtClean="0">
                <a:latin typeface="Comic Sans MS" panose="030F0702030302020204" pitchFamily="66" charset="0"/>
              </a:rPr>
            </a:br>
            <a:r>
              <a:rPr lang="ru-RU" sz="1800" i="1" dirty="0">
                <a:latin typeface="Comic Sans MS" panose="030F0702030302020204" pitchFamily="66" charset="0"/>
              </a:rPr>
              <a:t/>
            </a:r>
            <a:br>
              <a:rPr lang="ru-RU" sz="1800" i="1" dirty="0">
                <a:latin typeface="Comic Sans MS" panose="030F0702030302020204" pitchFamily="66" charset="0"/>
              </a:rPr>
            </a:br>
            <a:r>
              <a:rPr lang="ru-RU" sz="1800" b="1" dirty="0" smtClean="0">
                <a:latin typeface="Comic Sans MS" panose="030F0702030302020204" pitchFamily="66" charset="0"/>
              </a:rPr>
              <a:t>   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Методы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работы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                               Формы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работы: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                                                                         </a:t>
            </a:r>
            <a:r>
              <a:rPr lang="ru-RU" sz="1400" b="1" dirty="0">
                <a:latin typeface="Comic Sans MS" panose="030F0702030302020204" pitchFamily="66" charset="0"/>
              </a:rPr>
              <a:t/>
            </a:r>
            <a:br>
              <a:rPr lang="ru-RU" sz="1400" b="1" dirty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>
                <a:latin typeface="Comic Sans MS" panose="030F0702030302020204" pitchFamily="66" charset="0"/>
              </a:rPr>
              <a:t> </a:t>
            </a:r>
            <a:r>
              <a:rPr lang="ru-RU" sz="1200" dirty="0" smtClean="0">
                <a:latin typeface="Comic Sans MS" panose="030F0702030302020204" pitchFamily="66" charset="0"/>
              </a:rPr>
              <a:t>                               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dirty="0" smtClean="0">
                <a:latin typeface="Comic Sans MS" panose="030F0702030302020204" pitchFamily="66" charset="0"/>
              </a:rPr>
              <a:t>                                                                                 </a:t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>                                                                                                                </a:t>
            </a:r>
            <a:endParaRPr lang="ru-RU" sz="1200" i="1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7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048544"/>
            <a:ext cx="9505056" cy="198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 t="24713" r="17821" b="14059"/>
          <a:stretch/>
        </p:blipFill>
        <p:spPr bwMode="auto">
          <a:xfrm>
            <a:off x="3203848" y="2996952"/>
            <a:ext cx="2346528" cy="16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2204864"/>
            <a:ext cx="2088232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Наблюдение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Беседы.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Тестирования.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Анкетирования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2204864"/>
            <a:ext cx="2736304" cy="2304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Групповые.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Индивидуальные.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Наглядно-информационные.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Традиционные.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  Нетрадиционные.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1076"/>
            <a:ext cx="8229600" cy="6284267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88" y="620688"/>
            <a:ext cx="2793796" cy="235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28636" r="25961" b="27385"/>
          <a:stretch/>
        </p:blipFill>
        <p:spPr bwMode="auto">
          <a:xfrm>
            <a:off x="3851918" y="3975428"/>
            <a:ext cx="1063935" cy="78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1403" y="4937560"/>
            <a:ext cx="7381328" cy="1299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Организация взаимодействия с родителями</a:t>
            </a: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31" y="1628800"/>
            <a:ext cx="1547911" cy="114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3212975"/>
            <a:ext cx="8640960" cy="944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Партнерство                                             Сотрудничество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238844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47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5674642"/>
          </a:xfrm>
        </p:spPr>
        <p:txBody>
          <a:bodyPr>
            <a:normAutofit fontScale="90000"/>
          </a:bodyPr>
          <a:lstStyle/>
          <a:p>
            <a:pPr algn="l"/>
            <a:r>
              <a:rPr lang="ru-RU" sz="12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       </a:t>
            </a:r>
            <a:br>
              <a:rPr lang="ru-RU" sz="12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    </a:t>
            </a:r>
            <a:br>
              <a:rPr lang="ru-RU" sz="12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2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</a:t>
            </a:r>
            <a:br>
              <a:rPr lang="ru-RU" sz="12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2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</a:t>
            </a:r>
            <a:br>
              <a:rPr lang="ru-RU" sz="12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Опыт работы.</a:t>
            </a:r>
            <a:r>
              <a:rPr lang="ru-RU" sz="1300" b="1" i="1" dirty="0" smtClean="0">
                <a:latin typeface="Comic Sans MS" panose="030F0702030302020204" pitchFamily="66" charset="0"/>
              </a:rPr>
              <a:t/>
            </a:r>
            <a:br>
              <a:rPr lang="ru-RU" sz="1300" b="1" i="1" dirty="0" smtClean="0">
                <a:latin typeface="Comic Sans MS" panose="030F0702030302020204" pitchFamily="66" charset="0"/>
              </a:rPr>
            </a:br>
            <a:r>
              <a:rPr lang="ru-RU" sz="1600" b="1" i="1" dirty="0" smtClean="0">
                <a:latin typeface="Comic Sans MS" panose="030F0702030302020204" pitchFamily="66" charset="0"/>
              </a:rPr>
              <a:t/>
            </a:r>
            <a:br>
              <a:rPr lang="ru-RU" sz="1600" b="1" i="1" dirty="0" smtClean="0">
                <a:latin typeface="Comic Sans MS" panose="030F0702030302020204" pitchFamily="66" charset="0"/>
              </a:rPr>
            </a:br>
            <a:r>
              <a:rPr lang="ru-RU" sz="1600" b="1" i="1" dirty="0" smtClean="0">
                <a:latin typeface="Comic Sans MS" panose="030F0702030302020204" pitchFamily="66" charset="0"/>
              </a:rPr>
              <a:t>   </a:t>
            </a:r>
            <a:r>
              <a:rPr lang="ru-RU" sz="1600" b="1" dirty="0" smtClean="0">
                <a:latin typeface="Comic Sans MS" panose="030F0702030302020204" pitchFamily="66" charset="0"/>
              </a:rPr>
              <a:t>Младший дошкольный возраст ( 3-5 лет), чаще всего это ребята которые только начали посещать ДОУ, у многих из них проходит адаптация. В нашем саду первая встреча с родителями начинается с анкетирования и собеседования.</a:t>
            </a:r>
            <a:r>
              <a:rPr lang="ru-RU" sz="1300" b="1" dirty="0" smtClean="0">
                <a:latin typeface="Comic Sans MS" panose="030F0702030302020204" pitchFamily="66" charset="0"/>
              </a:rPr>
              <a:t/>
            </a:r>
            <a:br>
              <a:rPr lang="ru-RU" sz="13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В своей работе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использу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следующие:</a:t>
            </a:r>
            <a:r>
              <a:rPr lang="ru-RU" sz="1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</a:t>
            </a:r>
            <a:r>
              <a:rPr lang="ru-RU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Анкеты.</a:t>
            </a:r>
            <a:r>
              <a:rPr lang="ru-RU" sz="1600" b="1" i="1" u="sng" dirty="0" smtClean="0">
                <a:latin typeface="Comic Sans MS" panose="030F0702030302020204" pitchFamily="66" charset="0"/>
              </a:rPr>
              <a:t/>
            </a:r>
            <a:br>
              <a:rPr lang="ru-RU" sz="1600" b="1" i="1" u="sng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Готов ли Ваш ребенок к детскому саду.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- Сотрудничество детского сада и семьи.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- Роль семьи и образовательной организации в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  развитии ребенка.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- </a:t>
            </a:r>
            <a:r>
              <a:rPr lang="ru-RU" sz="1600" b="1" dirty="0" smtClean="0">
                <a:latin typeface="Comic Sans MS" panose="030F0702030302020204" pitchFamily="66" charset="0"/>
              </a:rPr>
              <a:t>Чего </a:t>
            </a:r>
            <a:r>
              <a:rPr lang="ru-RU" sz="1600" b="1" dirty="0">
                <a:latin typeface="Comic Sans MS" panose="030F0702030302020204" pitchFamily="66" charset="0"/>
              </a:rPr>
              <a:t>вы ждёте от нового учебного года</a:t>
            </a:r>
            <a:r>
              <a:rPr lang="ru-RU" sz="1600" b="1" dirty="0" smtClean="0">
                <a:latin typeface="Comic Sans MS" panose="030F0702030302020204" pitchFamily="66" charset="0"/>
              </a:rPr>
              <a:t>?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- Как вы оцениваете работу сотрудников детского сада?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2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"/>
            <a:ext cx="9126537" cy="134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229200"/>
            <a:ext cx="9505056" cy="180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6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920880" cy="609329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</a:t>
            </a:r>
            <a:b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                    </a:t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                  </a:t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               </a:t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r>
              <a:rPr lang="ru-RU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Почтовый ящик.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800" b="1" dirty="0">
                <a:latin typeface="Comic Sans MS" panose="030F0702030302020204" pitchFamily="66" charset="0"/>
              </a:rPr>
              <a:t/>
            </a:r>
            <a:br>
              <a:rPr lang="ru-RU" sz="1800" b="1" dirty="0">
                <a:latin typeface="Comic Sans MS" panose="030F0702030302020204" pitchFamily="66" charset="0"/>
              </a:rPr>
            </a:br>
            <a:r>
              <a:rPr lang="ru-RU" sz="1800" b="1" dirty="0">
                <a:latin typeface="Comic Sans MS" panose="030F0702030302020204" pitchFamily="66" charset="0"/>
              </a:rPr>
              <a:t/>
            </a:r>
            <a:br>
              <a:rPr lang="ru-RU" sz="1800" b="1" dirty="0">
                <a:latin typeface="Comic Sans MS" panose="030F0702030302020204" pitchFamily="66" charset="0"/>
              </a:rPr>
            </a:br>
            <a:r>
              <a:rPr lang="ru-RU" sz="1800" b="1" dirty="0" smtClean="0">
                <a:latin typeface="Comic Sans MS" panose="030F0702030302020204" pitchFamily="66" charset="0"/>
              </a:rPr>
              <a:t>Такая форма работы позволяет родителям делиться своими мыслями и является очень эффективной в режиме тяжелой эпидемиологической обстановки.</a:t>
            </a:r>
            <a:r>
              <a:rPr lang="ru-RU" sz="1600" b="1" dirty="0" smtClean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  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036" y="5373216"/>
            <a:ext cx="9505056" cy="15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2653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33693" r="58784" b="11087"/>
          <a:stretch/>
        </p:blipFill>
        <p:spPr bwMode="auto">
          <a:xfrm>
            <a:off x="6588224" y="3212976"/>
            <a:ext cx="2376264" cy="263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6"/>
          <a:stretch/>
        </p:blipFill>
        <p:spPr bwMode="auto">
          <a:xfrm>
            <a:off x="179512" y="3140968"/>
            <a:ext cx="2242911" cy="270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t="7623" r="12820" b="14773"/>
          <a:stretch/>
        </p:blipFill>
        <p:spPr bwMode="auto">
          <a:xfrm>
            <a:off x="3131840" y="3140968"/>
            <a:ext cx="2928272" cy="272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3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130</Words>
  <Application>Microsoft Office PowerPoint</Application>
  <PresentationFormat>Экран (4:3)</PresentationFormat>
  <Paragraphs>37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000</vt:lpstr>
      <vt:lpstr>    Цель:   - Выстроить подлинное доверие и партнерство с семьей  младших дошкольников в период ограничительных мер связанных с эпидемиологической обстановкой.   - Создать эффективное социально-психологического сопровождение дошкольников к условиям детского сада.   - Помочь детям и их родителям не посещающих  ДОУ (в период ограничительных мер).  Задачи:  - Повысить уровень компетентности родителей и привлечь их к сотрудничеству в вопросах развития детей.  -  Обеспечить информационно – просветительскую поддержку выбора родителями направлений в развитии и воспитании посредством выработки компетентной педагогической позиции по отношению к собственному ребенку.  - Работать в тесном контакте с семьями воспитанников посещающих ДОУ, и тех кто вынужден сидеть дома.  </vt:lpstr>
      <vt:lpstr>  Именно поэтому одним из главных правил в работе по взаимодействию с родителями детей младших школьников является:    «Мы готовы воспитывать, помогать и поддерживать вместе, но  не вместо Вас!» </vt:lpstr>
      <vt:lpstr>                  Этапы сотрудничества с родителями:   - На 1 этапе осуществляется сбор информации.  - На 2 этапе необходимо заинтересовать родителей той работой, которую будут проводить с ними педагоги детского сада.    - На 3 этапе необходимо формировать у родителей более полный образ своего ребенка и правильного его воспитания посредством сообщения им знания о ребенке .  -  На 4 этапе воспитателям нужно поддерживать партнерские отношения с родителями. На этом этапе так же проводятся опросы родителей с целью изучения отдельных проблем семейного воспитания.   - На 5 этапе  планируется конкретное содержание работы с родителями, определяются формы сотрудничества отдельно для каждой возрастной группы, учитываются совместное исследование и формирование личности ребенка.             </vt:lpstr>
      <vt:lpstr>                        Методы работы:                                Формы работы: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    </vt:lpstr>
      <vt:lpstr>                                                                                                                                                                                                                                 Опыт работы.     Младший дошкольный возраст ( 3-5 лет), чаще всего это ребята которые только начали посещать ДОУ, у многих из них проходит адаптация. В нашем саду первая встреча с родителями начинается с анкетирования и собеседования.     В своей работе использу следующие:                                                Анкеты.  - Готов ли Ваш ребенок к детскому саду. - Сотрудничество детского сада и семьи. - Роль семьи и образовательной организации в   развитии ребенка. - Чего вы ждёте от нового учебного года? - Как вы оцениваете работу сотрудников детского сада?  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Почтовый ящик.    Такая форма работы позволяет родителям делиться своими мыслями и является очень эффективной в режиме тяжелой эпидемиологической обстановки.                                  </vt:lpstr>
      <vt:lpstr>                                                                                 Индивидуальные беседы с родителями.                              - Семья. Семейный климат. - Ваш ребенок. - Предлагать ли детям делиться. - На что ребенок имеет право. - Совместный труд ребенка и взрослого.  - Что стоит за плохим поведением и многое другое.                         </vt:lpstr>
      <vt:lpstr>                                                                                                                                                                                                                          Очень хорошим спросом стала пользоваться информация в папках передвижках, темы которых выбирали сами родители, используя Наш почтовый ящик.                        Темы были самые разнообразные:  - Как помочь ребенку адаптироваться к детскому саду. - Учить детей общаться. - Что рисует Ваш ребенок. - Возрастные особенности.(2-3;3-4;4-5) - Учим ребенка рисовать. - Эмоциональные нарушения. - Кризис 3-х лет. - Формирование навыков самообслуживания у детей младшего дошкольного возраста. - Учим ребенка проигрывать. - Хвалим ребенка правильно. - Капризы и упрямство, причины их появления. - Если Ваш ребенок тревожный. И многое другое..                        </vt:lpstr>
      <vt:lpstr>                                                      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Хотелось бы отметить, что не забывали мы и О ТЕХ КТО ДОМА!   Родители чьи дети сидели дома, во время дежурных групп также получали всю информацию путем социальных сетей (VIBER), сайта детского сада.     Информацию с папок-передвижек пересылали в группы в формате PDF.            Родители всегда могли связаться с нами и получить консультацию по волнующих их теме.                         </vt:lpstr>
      <vt:lpstr>                                                                                                                      Выставки детского творчества.                                       </vt:lpstr>
      <vt:lpstr>                                                                                                                         В родительском уголке был оформлен             «Уголок адаптации».                                        </vt:lpstr>
      <vt:lpstr>                                                                                                                Фотоотчет совместной работы с детьми.                                       </vt:lpstr>
      <vt:lpstr>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Family</dc:creator>
  <cp:lastModifiedBy>Family</cp:lastModifiedBy>
  <cp:revision>76</cp:revision>
  <dcterms:created xsi:type="dcterms:W3CDTF">2021-10-24T14:49:19Z</dcterms:created>
  <dcterms:modified xsi:type="dcterms:W3CDTF">2022-03-20T07:22:49Z</dcterms:modified>
</cp:coreProperties>
</file>