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5" r:id="rId21"/>
    <p:sldId id="274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038048"/>
        <c:axId val="219038608"/>
        <c:axId val="0"/>
      </c:bar3DChart>
      <c:catAx>
        <c:axId val="21903804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219038608"/>
        <c:crosses val="autoZero"/>
        <c:auto val="1"/>
        <c:lblAlgn val="ctr"/>
        <c:lblOffset val="100"/>
        <c:noMultiLvlLbl val="1"/>
      </c:catAx>
      <c:valAx>
        <c:axId val="21903860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2190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64259286966329"/>
          <c:y val="9.2296291045473475E-2"/>
          <c:w val="0.13221042943515071"/>
          <c:h val="0.80722297225453288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18560"/>
        <c:axId val="220519120"/>
        <c:axId val="0"/>
      </c:bar3DChart>
      <c:catAx>
        <c:axId val="22051856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220519120"/>
        <c:crosses val="autoZero"/>
        <c:auto val="1"/>
        <c:lblAlgn val="ctr"/>
        <c:lblOffset val="100"/>
        <c:noMultiLvlLbl val="1"/>
      </c:catAx>
      <c:valAx>
        <c:axId val="2205191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22051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64259286966351"/>
          <c:y val="9.2296291045473447E-2"/>
          <c:w val="0.13221042943515071"/>
          <c:h val="0.8072229722545331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</c:v>
                </c:pt>
                <c:pt idx="1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22480"/>
        <c:axId val="220523040"/>
        <c:axId val="0"/>
      </c:bar3DChart>
      <c:catAx>
        <c:axId val="2205224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220523040"/>
        <c:crosses val="autoZero"/>
        <c:auto val="1"/>
        <c:lblAlgn val="ctr"/>
        <c:lblOffset val="100"/>
        <c:noMultiLvlLbl val="1"/>
      </c:catAx>
      <c:valAx>
        <c:axId val="2205230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22052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64259286966362"/>
          <c:y val="9.2296291045473447E-2"/>
          <c:w val="0.13221042943515071"/>
          <c:h val="0.80722297225453332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8431948723800826E-2"/>
          <c:y val="6.7189908023692943E-2"/>
          <c:w val="0.55528212746991457"/>
          <c:h val="0.8023429214205367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величина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исчет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0.35000000000000009</c:v>
                </c:pt>
                <c:pt idx="1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геом.фигуры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0.5</c:v>
                </c:pt>
                <c:pt idx="1">
                  <c:v>0.65000000000000024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ориентировка в пространстве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0%</c:formatCode>
                <c:ptCount val="2"/>
                <c:pt idx="0">
                  <c:v>0.2</c:v>
                </c:pt>
                <c:pt idx="1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ориентировка во времени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0%</c:formatCode>
                <c:ptCount val="2"/>
                <c:pt idx="0">
                  <c:v>0.25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706960"/>
        <c:axId val="220707520"/>
      </c:barChart>
      <c:catAx>
        <c:axId val="22070696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220707520"/>
        <c:crossesAt val="0"/>
        <c:auto val="1"/>
        <c:lblAlgn val="ctr"/>
        <c:lblOffset val="100"/>
        <c:noMultiLvlLbl val="1"/>
      </c:catAx>
      <c:valAx>
        <c:axId val="220707520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22070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27718817756456"/>
          <c:y val="0.19585607921057799"/>
          <c:w val="0.30651508235383701"/>
          <c:h val="0.6462299642087111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1 «Карусель»</a:t>
            </a:r>
          </a:p>
        </p:txBody>
      </p:sp>
      <p:pic>
        <p:nvPicPr>
          <p:cNvPr id="7" name="Рисунок 6" descr="C:\Users\Admin\Downloads\nLIRHmy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57625" y="1071546"/>
            <a:ext cx="5286375" cy="53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Методические рекомендации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тему: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-технологий в образовательной деятельности для формирования элементарных математических представлений у детей старшего дошкольного возраста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  </a:t>
            </a:r>
          </a:p>
          <a:p>
            <a:pPr lvl="0" algn="r">
              <a:spcBef>
                <a:spcPct val="0"/>
              </a:spcBef>
            </a:pP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</a:t>
            </a: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воспитатель: </a:t>
            </a:r>
            <a:r>
              <a:rPr kumimoji="0" lang="ru-RU" alt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Яснова</a:t>
            </a: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К.И.</a:t>
            </a: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b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 г.</a:t>
            </a:r>
            <a: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alt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alt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7"/>
            <a:ext cx="8486780" cy="92869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кружка «Мир волшебных палочек»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ft3w_4ZjY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2643206" cy="3519930"/>
          </a:xfrm>
          <a:prstGeom prst="rect">
            <a:avLst/>
          </a:prstGeom>
        </p:spPr>
      </p:pic>
      <p:pic>
        <p:nvPicPr>
          <p:cNvPr id="9" name="Рисунок 8" descr="okwwqpNUt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714620"/>
            <a:ext cx="2789521" cy="3714776"/>
          </a:xfrm>
          <a:prstGeom prst="rect">
            <a:avLst/>
          </a:prstGeom>
        </p:spPr>
      </p:pic>
      <p:pic>
        <p:nvPicPr>
          <p:cNvPr id="11" name="Рисунок 10" descr="zSUZMG68cB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928670"/>
            <a:ext cx="2682214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Tll41NeX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485694" cy="3310172"/>
          </a:xfrm>
          <a:prstGeom prst="rect">
            <a:avLst/>
          </a:prstGeom>
        </p:spPr>
      </p:pic>
      <p:pic>
        <p:nvPicPr>
          <p:cNvPr id="8" name="Picture 3" descr="D:\Фото\Ксюшин новый айфон 6\фото проект мат.разв\IMG_7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2388777" cy="3185036"/>
          </a:xfrm>
          <a:prstGeom prst="rect">
            <a:avLst/>
          </a:prstGeom>
          <a:noFill/>
        </p:spPr>
      </p:pic>
      <p:pic>
        <p:nvPicPr>
          <p:cNvPr id="9" name="Рисунок 8" descr="bIzgTY4ZK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14290"/>
            <a:ext cx="3425424" cy="2571744"/>
          </a:xfrm>
          <a:prstGeom prst="rect">
            <a:avLst/>
          </a:prstGeom>
        </p:spPr>
      </p:pic>
      <p:pic>
        <p:nvPicPr>
          <p:cNvPr id="10" name="Рисунок 9" descr="fJ2hGZA4lX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143248"/>
            <a:ext cx="2467900" cy="3286476"/>
          </a:xfrm>
          <a:prstGeom prst="rect">
            <a:avLst/>
          </a:prstGeom>
        </p:spPr>
      </p:pic>
      <p:pic>
        <p:nvPicPr>
          <p:cNvPr id="11" name="Содержимое 7" descr="IMG_61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928934"/>
            <a:ext cx="2500298" cy="333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7"/>
            <a:ext cx="8486780" cy="928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ополнительная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общеразвивающая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образовательная программа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направленности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«Озорная математика»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-akTScpl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2414009" cy="3214710"/>
          </a:xfrm>
          <a:prstGeom prst="rect">
            <a:avLst/>
          </a:prstGeom>
        </p:spPr>
      </p:pic>
      <p:pic>
        <p:nvPicPr>
          <p:cNvPr id="7" name="Рисунок 6" descr="aoWYxmT1u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3429000"/>
            <a:ext cx="2360363" cy="3143271"/>
          </a:xfrm>
          <a:prstGeom prst="rect">
            <a:avLst/>
          </a:prstGeom>
        </p:spPr>
      </p:pic>
      <p:pic>
        <p:nvPicPr>
          <p:cNvPr id="8" name="Рисунок 7" descr="NqHCKyM1W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214422"/>
            <a:ext cx="2289173" cy="3048467"/>
          </a:xfrm>
          <a:prstGeom prst="rect">
            <a:avLst/>
          </a:prstGeom>
        </p:spPr>
      </p:pic>
      <p:pic>
        <p:nvPicPr>
          <p:cNvPr id="9" name="Рисунок 8" descr="Yd6VWJbH9_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928934"/>
            <a:ext cx="25749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D:\работа\Подготовит Группа\Инновации 2022\a6Y49pem9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789521" cy="3714776"/>
          </a:xfrm>
          <a:prstGeom prst="rect">
            <a:avLst/>
          </a:prstGeom>
          <a:noFill/>
        </p:spPr>
      </p:pic>
      <p:pic>
        <p:nvPicPr>
          <p:cNvPr id="26628" name="Picture 4" descr="D:\работа\Подготовит Группа\Инновации 2022\IHu1qVrpo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2578" y="214290"/>
            <a:ext cx="2843166" cy="3786214"/>
          </a:xfrm>
          <a:prstGeom prst="rect">
            <a:avLst/>
          </a:prstGeom>
          <a:noFill/>
        </p:spPr>
      </p:pic>
      <p:pic>
        <p:nvPicPr>
          <p:cNvPr id="26627" name="Picture 3" descr="D:\работа\Подготовит Группа\Инновации 2022\Hpt-I_oQ9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86124"/>
            <a:ext cx="2500330" cy="3329663"/>
          </a:xfrm>
          <a:prstGeom prst="rect">
            <a:avLst/>
          </a:prstGeom>
          <a:noFill/>
        </p:spPr>
      </p:pic>
      <p:pic>
        <p:nvPicPr>
          <p:cNvPr id="26629" name="Picture 5" descr="D:\работа\Подготовит Группа\Инновации 2022\V-V_bLQ223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143248"/>
            <a:ext cx="262856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Программно-методическое обеспечение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ver-12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214686"/>
            <a:ext cx="2718578" cy="3286148"/>
          </a:xfrm>
          <a:prstGeom prst="rect">
            <a:avLst/>
          </a:prstGeom>
        </p:spPr>
      </p:pic>
      <p:pic>
        <p:nvPicPr>
          <p:cNvPr id="5" name="Рисунок 4" descr="STEM_o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14356"/>
            <a:ext cx="2714622" cy="3784019"/>
          </a:xfrm>
          <a:prstGeom prst="rect">
            <a:avLst/>
          </a:prstGeom>
        </p:spPr>
      </p:pic>
      <p:pic>
        <p:nvPicPr>
          <p:cNvPr id="27650" name="Picture 2" descr="C:\Users\Admin\Downloads\2022-03-27_15-29-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275440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эффективности деятельности по применению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технологий в образовательной деятельности для формирования элементарных математических представлений</a:t>
            </a:r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643050"/>
          <a:ext cx="471490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28662" y="1285860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Средняя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2019-2020уч.год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429092" y="1714488"/>
          <a:ext cx="471490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29256" y="1357298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Старшая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2020-2021уч.год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643042" y="4286232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428860" y="4000504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Подготовительная 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2021-2022уч.год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361936" y="1928802"/>
          <a:ext cx="8782064" cy="367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 детей старшей группы  по формированию элементарных математических представлений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методике  Е.В.Колесниковой.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5429264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Старшая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2020-2021уч.год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45684" y="50599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D:\работа\Подготовит Группа\Инновации 2022\rGMPo7qXB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830488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256"/>
            <a:ext cx="350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-технологии как универсальный инструмент творческой активности и познавательной инициативы у  детей дошкольного возраста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НТФ ИРО 2020г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D:\работа\Подготовит Группа\Инновации 2022\i4YpFsmFB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854189" cy="28575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628" y="4429132"/>
            <a:ext cx="3500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-образование для детей дошкольного возраста.: базовый курс.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ООО «ЦЕНТР РАЗВИТИЯ СТЕАМ-ОБРАЗОВАНИЯ»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85720" y="428604"/>
            <a:ext cx="864235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itchFamily="18" charset="0"/>
                <a:ea typeface="Calibri" charset="-52"/>
                <a:cs typeface="Times New Roman" pitchFamily="18" charset="0"/>
              </a:rPr>
              <a:t>Взаимодействие </a:t>
            </a:r>
            <a:r>
              <a:rPr lang="ru-RU" sz="2400" b="1" i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с педагогами и специалистами</a:t>
            </a:r>
          </a:p>
          <a:p>
            <a:pPr algn="ctr">
              <a:lnSpc>
                <a:spcPct val="115000"/>
              </a:lnSpc>
            </a:pPr>
            <a:endParaRPr lang="ru-RU" sz="2400" i="1" dirty="0">
              <a:latin typeface="Calibri" charset="-52"/>
              <a:ea typeface="Calibri" charset="-52"/>
              <a:cs typeface="Times New Roman" pitchFamily="18" charset="0"/>
            </a:endParaRPr>
          </a:p>
        </p:txBody>
      </p:sp>
      <p:pic>
        <p:nvPicPr>
          <p:cNvPr id="4" name="Picture 1" descr="D:\работа\Подготовит Группа\АТТ  На 1КК\АТТ Яснова 10.11.2021\фото для презентации\VEse544H_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784608" cy="2838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4643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 на тему «Использование современных технологий  математического развития дошкольников»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работа\Подготовит Группа\m1rVUrUmB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37" y="1285860"/>
            <a:ext cx="4095779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457200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Практикум для педагогов «Палочки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как  средство развития логики и математических представлений у дошкольников»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85720" y="428604"/>
            <a:ext cx="864235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i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Создание развивающей предметно-пространственной среды </a:t>
            </a:r>
          </a:p>
          <a:p>
            <a:pPr algn="ctr">
              <a:lnSpc>
                <a:spcPct val="115000"/>
              </a:lnSpc>
            </a:pPr>
            <a:endParaRPr lang="ru-RU" sz="2400" i="1" dirty="0">
              <a:latin typeface="Calibri" charset="-52"/>
              <a:ea typeface="Calibri" charset="-52"/>
              <a:cs typeface="Times New Roman" pitchFamily="18" charset="0"/>
            </a:endParaRPr>
          </a:p>
        </p:txBody>
      </p:sp>
      <p:pic>
        <p:nvPicPr>
          <p:cNvPr id="5" name="Рисунок 4" descr="2022-03-27_17-30-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071942"/>
            <a:ext cx="4683561" cy="2541331"/>
          </a:xfrm>
          <a:prstGeom prst="rect">
            <a:avLst/>
          </a:prstGeom>
        </p:spPr>
      </p:pic>
      <p:pic>
        <p:nvPicPr>
          <p:cNvPr id="30723" name="Picture 3" descr="D:\работа\Подготовит Группа\Инновации 2022\0_uWpqAVsYZYa6zd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2603215" cy="1852621"/>
          </a:xfrm>
          <a:prstGeom prst="rect">
            <a:avLst/>
          </a:prstGeom>
          <a:noFill/>
        </p:spPr>
      </p:pic>
      <p:pic>
        <p:nvPicPr>
          <p:cNvPr id="30724" name="Picture 4" descr="D:\работа\Подготовит Группа\cCCVQ2FWU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4281819" cy="3214710"/>
          </a:xfrm>
          <a:prstGeom prst="rect">
            <a:avLst/>
          </a:prstGeom>
          <a:noFill/>
        </p:spPr>
      </p:pic>
      <p:pic>
        <p:nvPicPr>
          <p:cNvPr id="30725" name="Picture 5" descr="D:\работа\Подготовит Группа\Инновации 2022\38aba82661ef9426c63a40ccc960e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643050"/>
            <a:ext cx="3121025" cy="230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358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57625" y="1071546"/>
            <a:ext cx="5286375" cy="53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alt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35" y="0"/>
            <a:ext cx="8429684" cy="658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Сегодня важнейшим конкурентным преимуществом являются знания, технологии, компетенции. Это ключ к настоящему прорыву, к повышению качества жизни. В кратчайшие сроки нам необходимо разработать передовую законодательную базу, снять все барьеры для разработки и широкого применения робототехники, искусственного интеллекта, беспилотного транспорта, электронной торговли, технологий обработки больших данных. Нужно переходить и к принципиально новым, в том числе индивидуальным технологиям обучения, уже с ранних лет, прививать готовность к изменениям, к творческому поиску, учить работе в команде, что очень важно в современном мире, навыкам жизни в цифровую эпоху».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464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лаборатория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143248"/>
            <a:ext cx="464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Интерактивная комната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yHQsXeb7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3996365" cy="3000396"/>
          </a:xfrm>
          <a:prstGeom prst="rect">
            <a:avLst/>
          </a:prstGeom>
        </p:spPr>
      </p:pic>
      <p:pic>
        <p:nvPicPr>
          <p:cNvPr id="6" name="Рисунок 5" descr="tUEU7AlMJ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3615759" cy="2714644"/>
          </a:xfrm>
          <a:prstGeom prst="rect">
            <a:avLst/>
          </a:prstGeom>
        </p:spPr>
      </p:pic>
      <p:pic>
        <p:nvPicPr>
          <p:cNvPr id="7" name="Рисунок 6" descr="7L7OWvzy9Y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71876"/>
            <a:ext cx="4071966" cy="305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4" name="Рисунок 3" descr="фотограф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85728"/>
            <a:ext cx="5169432" cy="3444597"/>
          </a:xfrm>
          <a:prstGeom prst="rect">
            <a:avLst/>
          </a:prstGeom>
        </p:spPr>
      </p:pic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5322778" cy="4367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-214338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Комплекс игр «Волшебная поляна»</a:t>
            </a:r>
            <a:r>
              <a:rPr lang="ru-RU" sz="2200" dirty="0" smtClean="0"/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Интерактивный редактор и игровой центр «Сова»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81101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429000"/>
            <a:ext cx="2643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4143380"/>
            <a:ext cx="27860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Развивающий набор «Детская универсальная STEAM ЛАБОРАТОРИЯ»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20" y="0"/>
            <a:ext cx="864235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ru-RU" sz="2400" b="1" i="1" dirty="0" smtClean="0"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i="1" dirty="0">
              <a:latin typeface="Calibri" charset="-52"/>
              <a:ea typeface="Calibri" charset="-52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786314" y="428604"/>
            <a:ext cx="4071934" cy="21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29.12.2021г Федеральным институтом современного образования АО «ЭЛТИ-КУДИЦ»  МАДОУ №1 «Карусель» присвоен статус  Инновационной площадки</a:t>
            </a:r>
          </a:p>
          <a:p>
            <a:pPr algn="ctr">
              <a:lnSpc>
                <a:spcPct val="115000"/>
              </a:lnSpc>
            </a:pPr>
            <a:endParaRPr lang="ru-RU" sz="2400" i="1" dirty="0">
              <a:latin typeface="Calibri" charset="-52"/>
              <a:ea typeface="Calibri" charset="-52"/>
              <a:cs typeface="Times New Roman" pitchFamily="18" charset="0"/>
            </a:endParaRPr>
          </a:p>
        </p:txBody>
      </p:sp>
      <p:pic>
        <p:nvPicPr>
          <p:cNvPr id="2" name="Picture 2" descr="D:\работа\Подготовит Группа\Инновации 2022\rqUVXZiTt9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3668975" cy="3390897"/>
          </a:xfrm>
          <a:prstGeom prst="rect">
            <a:avLst/>
          </a:prstGeom>
          <a:noFill/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28596" y="0"/>
            <a:ext cx="4071934" cy="21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22.12.2021г Управлением образования </a:t>
            </a:r>
            <a:r>
              <a:rPr lang="ru-RU" b="1" i="1" dirty="0" err="1" smtClean="0">
                <a:latin typeface="Times New Roman" pitchFamily="18" charset="0"/>
                <a:ea typeface="Calibri" charset="-52"/>
                <a:cs typeface="Times New Roman" pitchFamily="18" charset="0"/>
              </a:rPr>
              <a:t>Невьянского</a:t>
            </a:r>
            <a:r>
              <a:rPr lang="ru-RU" b="1" i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городского округа  МАДОУ №1 «Карусель» присвоен статус муниципальной базовой площадки</a:t>
            </a:r>
          </a:p>
          <a:p>
            <a:pPr algn="ctr">
              <a:lnSpc>
                <a:spcPct val="115000"/>
              </a:lnSpc>
            </a:pPr>
            <a:endParaRPr lang="ru-RU" sz="2400" i="1" dirty="0">
              <a:latin typeface="Calibri" charset="-52"/>
              <a:ea typeface="Calibri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42" y="2916476"/>
            <a:ext cx="4572000" cy="324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D:\работа\Подготовит Группа\Инновации 2022\EdMallPost_banner_fo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143536" cy="385765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642974" y="785794"/>
            <a:ext cx="10619509" cy="1054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того, как заложены элементарные математические представления в значительной мере зависит дальнейший путь  математического развития, успешность продвижения ребенка в этой области знаний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Л.А.Венгер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429684" cy="3286148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использования STEM-технологии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 является развитие интеллектуальных способностей детей дошкольного возраста.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если создать необходимые условия для развития математических способностей, то у детей старшего дошкольного возраста повысится уровень познавательной инициативы и интеллектуальных способностей.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57625" y="1071546"/>
            <a:ext cx="5286375" cy="53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alt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35" y="0"/>
            <a:ext cx="8429684" cy="658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endParaRPr lang="ru-RU" sz="3600" dirty="0" smtClean="0"/>
          </a:p>
        </p:txBody>
      </p:sp>
      <p:pic>
        <p:nvPicPr>
          <p:cNvPr id="11" name="Рисунок 10" descr="STE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196751"/>
            <a:ext cx="2559650" cy="160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29656" cy="147002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данных методических рекомендаций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оказать помощь воспитателям и специалистам ДОО в организации занятий по формированию элементарных математических представлений детей старшего дошкольного возраста посредством применения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572560" cy="5214950"/>
          </a:xfrm>
        </p:spPr>
        <p:txBody>
          <a:bodyPr>
            <a:noAutofit/>
          </a:bodyPr>
          <a:lstStyle/>
          <a:p>
            <a:pPr algn="just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методическую литературу, практический опыт коллег по применению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-технологий математического развития у дошкольников.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в свою практическую деятельность игровые технологии для повышения эффективности и усвоения материала на занятиях по формированию элементарных математических представлений.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Систематизировать практический материал по использованию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-технологий в образовательной деятельности и на занятиях кружка.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Разработать и реализовать комплекс практических мероприятий для педагогов ДОУ и родителей по применению игровых приемов на основе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-технологий.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Осуществить и представить мониторинг эффективности применения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-технологий у детей старшего дошкольного возраста.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57625" y="1500167"/>
            <a:ext cx="5286375" cy="53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alt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4282" y="0"/>
            <a:ext cx="8715436" cy="658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3600" i="1" dirty="0" smtClean="0"/>
              <a:t> 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35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8429684" cy="535784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инициативы и преодоление проблем в восприятии материала по формированию элементарных математических представлений у дошкольников.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интегрированного подхода к решению современных проблем , основанный на взаимопроникновении различных областей математики, инженерии, цифровых технологий, естественных наук.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интеллектуальных способностей в процессе познавательной деятельности и вовлечения в научно-техническое творчество, внедрение  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кружков» основанных на естественном интересе детей 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Повышение профессиональной компетенции педагогов и родителей в вопросах применения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STEM-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технологий в математическом развитии дошкольников.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Повышение заинтересованности педагогов и родителей не только в результатах но и в самом процессе математического развития дошкольников.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9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-технологий в образовательную 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омпьютер\Рабочий стол\sl_1126714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2" b="12123"/>
          <a:stretch/>
        </p:blipFill>
        <p:spPr bwMode="auto">
          <a:xfrm>
            <a:off x="571472" y="1357298"/>
            <a:ext cx="2661127" cy="20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Компьютер\Рабочий стол\3062.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571612"/>
            <a:ext cx="2071702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cbb960e734aa39edbf3d1fd9eaf20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000504"/>
            <a:ext cx="2571744" cy="2571744"/>
          </a:xfrm>
          <a:prstGeom prst="rect">
            <a:avLst/>
          </a:prstGeom>
        </p:spPr>
      </p:pic>
      <p:pic>
        <p:nvPicPr>
          <p:cNvPr id="16386" name="Picture 2" descr="D:\работа\Подготовит Группа\Инновации 2022\3777.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929066"/>
            <a:ext cx="1857388" cy="2631848"/>
          </a:xfrm>
          <a:prstGeom prst="rect">
            <a:avLst/>
          </a:prstGeom>
          <a:noFill/>
        </p:spPr>
      </p:pic>
      <p:pic>
        <p:nvPicPr>
          <p:cNvPr id="10" name="Рисунок 9" descr="D:\работа\Подготовит Группа\Инновации 2022\i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285860"/>
            <a:ext cx="3136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та\Подготовит Группа\Инновации 2022\376297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57628"/>
            <a:ext cx="30353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285729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Программы кружковой деятельности  с использованием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технологий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2-03-26_19-04-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857496"/>
            <a:ext cx="2776557" cy="3786214"/>
          </a:xfrm>
          <a:prstGeom prst="rect">
            <a:avLst/>
          </a:prstGeom>
        </p:spPr>
      </p:pic>
      <p:pic>
        <p:nvPicPr>
          <p:cNvPr id="17411" name="Picture 3" descr="C:\Users\Admin\Downloads\2022-03-26_19-10-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19776" cy="3786214"/>
          </a:xfrm>
          <a:prstGeom prst="rect">
            <a:avLst/>
          </a:prstGeom>
          <a:noFill/>
        </p:spPr>
      </p:pic>
      <p:pic>
        <p:nvPicPr>
          <p:cNvPr id="17412" name="Picture 4" descr="C:\Users\Admin\Downloads\2022-03-26_19-12-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85860"/>
            <a:ext cx="274459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5"/>
            <a:ext cx="8272466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кружка «Волшебные блоки»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IMG_8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000108"/>
            <a:ext cx="3232086" cy="2714644"/>
          </a:xfrm>
          <a:prstGeom prst="rect">
            <a:avLst/>
          </a:prstGeom>
        </p:spPr>
      </p:pic>
      <p:pic>
        <p:nvPicPr>
          <p:cNvPr id="6" name="Содержимое 7" descr="IMG_8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857628"/>
            <a:ext cx="3516514" cy="2714644"/>
          </a:xfrm>
          <a:prstGeom prst="rect">
            <a:avLst/>
          </a:prstGeom>
        </p:spPr>
      </p:pic>
      <p:pic>
        <p:nvPicPr>
          <p:cNvPr id="18434" name="Picture 2" descr="D:\работа\Подготовит Группа\Инновации 2022\jsgN_rmhB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0"/>
            <a:ext cx="316503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одготовит Группа\Инновации 2022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Фото\Ксюшин новый айфон 6\фото проект мат.разв\IMG_7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2584000" cy="3445333"/>
          </a:xfrm>
          <a:prstGeom prst="rect">
            <a:avLst/>
          </a:prstGeom>
          <a:noFill/>
        </p:spPr>
      </p:pic>
      <p:pic>
        <p:nvPicPr>
          <p:cNvPr id="19459" name="Picture 3" descr="D:\работа\Подготовит Группа\Инновации 2022\jMNB3BkOY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00372"/>
            <a:ext cx="2574943" cy="3429024"/>
          </a:xfrm>
          <a:prstGeom prst="rect">
            <a:avLst/>
          </a:prstGeom>
          <a:noFill/>
        </p:spPr>
      </p:pic>
      <p:pic>
        <p:nvPicPr>
          <p:cNvPr id="19460" name="Picture 4" descr="D:\работа\Подготовит Группа\Инновации 2022\aWzLCO6hD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04"/>
            <a:ext cx="2896784" cy="385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631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«От того, как заложены элементарные математические представления в значительной мере зависит дальнейший путь  математического развития, успешность продвижения ребенка в этой области знаний»  Л.А.Венгер.</vt:lpstr>
      <vt:lpstr>Цель данных методических рекомендаций: оказать помощь воспитателям и специалистам ДОО в организации занятий по формированию элементарных математических представлений детей старшего дошкольного возраста посредством применения STEM-технологий.</vt:lpstr>
      <vt:lpstr>Презентация PowerPoint</vt:lpstr>
      <vt:lpstr>Внедрение STEM-технологий в образовательную  деятельность</vt:lpstr>
      <vt:lpstr>Программы кружковой деятельности  с использованием Stem-технологий </vt:lpstr>
      <vt:lpstr>Программа кружка «Волшебные блоки»</vt:lpstr>
      <vt:lpstr>Презентация PowerPoint</vt:lpstr>
      <vt:lpstr>Программа кружка «Мир волшебных палочек»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grechuhinazu</cp:lastModifiedBy>
  <cp:revision>21</cp:revision>
  <dcterms:created xsi:type="dcterms:W3CDTF">2022-03-24T09:51:11Z</dcterms:created>
  <dcterms:modified xsi:type="dcterms:W3CDTF">2022-03-29T08:27:04Z</dcterms:modified>
</cp:coreProperties>
</file>