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6" d="100"/>
          <a:sy n="66" d="100"/>
        </p:scale>
        <p:origin x="151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0613-805D-4541-970B-807BA1AB140D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49BE-A3DF-453E-A9AB-AA6CDA93A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0613-805D-4541-970B-807BA1AB140D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49BE-A3DF-453E-A9AB-AA6CDA93A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0613-805D-4541-970B-807BA1AB140D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49BE-A3DF-453E-A9AB-AA6CDA93A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0613-805D-4541-970B-807BA1AB140D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49BE-A3DF-453E-A9AB-AA6CDA93A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0613-805D-4541-970B-807BA1AB140D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49BE-A3DF-453E-A9AB-AA6CDA93A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0613-805D-4541-970B-807BA1AB140D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49BE-A3DF-453E-A9AB-AA6CDA93A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0613-805D-4541-970B-807BA1AB140D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49BE-A3DF-453E-A9AB-AA6CDA93A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0613-805D-4541-970B-807BA1AB140D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49BE-A3DF-453E-A9AB-AA6CDA93A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0613-805D-4541-970B-807BA1AB140D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49BE-A3DF-453E-A9AB-AA6CDA93A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0613-805D-4541-970B-807BA1AB140D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B49BE-A3DF-453E-A9AB-AA6CDA93A3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F0613-805D-4541-970B-807BA1AB140D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3B49BE-A3DF-453E-A9AB-AA6CDA93A3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5F0613-805D-4541-970B-807BA1AB140D}" type="datetimeFigureOut">
              <a:rPr lang="ru-RU" smtClean="0"/>
              <a:pPr/>
              <a:t>19.03.2022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3B49BE-A3DF-453E-A9AB-AA6CDA93A31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714356"/>
            <a:ext cx="8358246" cy="206210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>
                <a:ln w="50800"/>
                <a:solidFill>
                  <a:schemeClr val="bg1"/>
                </a:solidFill>
              </a:rPr>
              <a:t>Разработка индивидуального образовательного маршрута для </a:t>
            </a:r>
            <a:r>
              <a:rPr lang="en-US" sz="3200" b="1" dirty="0" smtClean="0">
                <a:ln w="50800"/>
                <a:solidFill>
                  <a:schemeClr val="bg1"/>
                </a:solidFill>
              </a:rPr>
              <a:t>  </a:t>
            </a:r>
            <a:r>
              <a:rPr lang="ru-RU" sz="3200" b="1" kern="0" dirty="0" smtClean="0">
                <a:ln w="50800"/>
                <a:solidFill>
                  <a:schemeClr val="bg1"/>
                </a:solidFill>
                <a:latin typeface="+mn-lt"/>
                <a:ea typeface="+mn-ea"/>
                <a:cs typeface="+mn-cs"/>
              </a:rPr>
              <a:t>детей </a:t>
            </a:r>
            <a:r>
              <a:rPr lang="ru-RU" sz="3200" b="1" kern="0" dirty="0">
                <a:ln w="50800"/>
                <a:solidFill>
                  <a:schemeClr val="bg1"/>
                </a:solidFill>
                <a:latin typeface="+mn-lt"/>
                <a:ea typeface="+mn-ea"/>
                <a:cs typeface="+mn-cs"/>
              </a:rPr>
              <a:t>с ограниченными возможностями здоровья(ОВЗ</a:t>
            </a:r>
            <a:r>
              <a:rPr lang="ru-RU" sz="3200" b="1" kern="0" dirty="0" smtClean="0">
                <a:ln w="50800"/>
                <a:solidFill>
                  <a:schemeClr val="bg1"/>
                </a:solidFill>
                <a:latin typeface="+mn-lt"/>
                <a:ea typeface="+mn-ea"/>
                <a:cs typeface="+mn-cs"/>
              </a:rPr>
              <a:t>).</a:t>
            </a:r>
            <a:endParaRPr lang="ru-RU" sz="3200" b="1" dirty="0">
              <a:ln w="50800"/>
              <a:solidFill>
                <a:schemeClr val="bg1"/>
              </a:solidFill>
            </a:endParaRPr>
          </a:p>
        </p:txBody>
      </p:sp>
      <p:pic>
        <p:nvPicPr>
          <p:cNvPr id="5" name="Рисунок 4" descr="788f06fe6555e5fde9332f733db760a7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21122426">
            <a:off x="357158" y="3071810"/>
            <a:ext cx="3962431" cy="31612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 descr="devochka-v-ochkah.jpg"/>
          <p:cNvPicPr>
            <a:picLocks noChangeAspect="1"/>
          </p:cNvPicPr>
          <p:nvPr/>
        </p:nvPicPr>
        <p:blipFill>
          <a:blip r:embed="rId3" cstate="email"/>
          <a:srcRect b="-1"/>
          <a:stretch>
            <a:fillRect/>
          </a:stretch>
        </p:blipFill>
        <p:spPr>
          <a:xfrm rot="738729">
            <a:off x="4689427" y="3164495"/>
            <a:ext cx="3857652" cy="2857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572560" cy="64294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Структура индивидуального образовательного маршрута.</a:t>
            </a:r>
          </a:p>
          <a:p>
            <a:pPr>
              <a:buNone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-Целевой.</a:t>
            </a:r>
          </a:p>
          <a:p>
            <a:pPr>
              <a:buNone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- Информационный:</a:t>
            </a:r>
            <a:r>
              <a:rPr lang="ru-RU" sz="2800" dirty="0" smtClean="0">
                <a:latin typeface="+mj-lt"/>
                <a:cs typeface="Times New Roman" pitchFamily="18" charset="0"/>
              </a:rPr>
              <a:t> содержит информацию об особенностях развития ребенка на момент постановки на учет: физическое, психическое, интеллектуальное. </a:t>
            </a: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+mj-lt"/>
                <a:cs typeface="Times New Roman" pitchFamily="18" charset="0"/>
              </a:rPr>
              <a:t>Коррекционно-развивающая деятельность </a:t>
            </a:r>
            <a:r>
              <a:rPr lang="ru-RU" sz="2800" dirty="0" smtClean="0">
                <a:latin typeface="+mj-lt"/>
                <a:cs typeface="Times New Roman" pitchFamily="18" charset="0"/>
              </a:rPr>
              <a:t>строится с учетом возрастных, </a:t>
            </a:r>
            <a:r>
              <a:rPr lang="ru-RU" sz="2800" b="1" dirty="0" smtClean="0">
                <a:latin typeface="+mj-lt"/>
                <a:cs typeface="Times New Roman" pitchFamily="18" charset="0"/>
              </a:rPr>
              <a:t>индивидуальных возможностей ребенка</a:t>
            </a:r>
            <a:r>
              <a:rPr lang="ru-RU" sz="2800" dirty="0" smtClean="0">
                <a:latin typeface="+mj-lt"/>
                <a:cs typeface="Times New Roman" pitchFamily="18" charset="0"/>
              </a:rPr>
              <a:t>, имеющего ОВЗ</a:t>
            </a:r>
          </a:p>
          <a:p>
            <a:pPr>
              <a:buNone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- Содержательный</a:t>
            </a:r>
          </a:p>
          <a:p>
            <a:pPr>
              <a:buNone/>
            </a:pPr>
            <a:r>
              <a:rPr lang="ru-RU" sz="2800" b="1" dirty="0" smtClean="0">
                <a:latin typeface="+mj-lt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+mj-lt"/>
                <a:cs typeface="Times New Roman" pitchFamily="18" charset="0"/>
              </a:rPr>
              <a:t>Диагностическо-результативный</a:t>
            </a:r>
            <a:r>
              <a:rPr lang="ru-RU" sz="2800" dirty="0" smtClean="0">
                <a:latin typeface="+mj-lt"/>
                <a:cs typeface="Times New Roman" pitchFamily="18" charset="0"/>
              </a:rPr>
              <a:t>: отражает формы контроля и учета достижения ребенка.</a:t>
            </a:r>
          </a:p>
          <a:p>
            <a:pPr>
              <a:buNone/>
            </a:pPr>
            <a:endParaRPr lang="ru-RU" sz="1050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b="1" u="sng" dirty="0" smtClean="0"/>
              <a:t>Предполагаемый результат</a:t>
            </a:r>
            <a:r>
              <a:rPr lang="ru-RU" dirty="0" smtClean="0"/>
              <a:t>:</a:t>
            </a:r>
          </a:p>
          <a:p>
            <a:pPr algn="ctr">
              <a:buNone/>
            </a:pPr>
            <a:r>
              <a:rPr lang="ru-RU" dirty="0" smtClean="0"/>
              <a:t>• развитие социальной компетентности;</a:t>
            </a:r>
          </a:p>
          <a:p>
            <a:pPr algn="ctr">
              <a:buNone/>
            </a:pPr>
            <a:r>
              <a:rPr lang="ru-RU" dirty="0" smtClean="0"/>
              <a:t>• развитие коммуникативных навыков;</a:t>
            </a:r>
          </a:p>
          <a:p>
            <a:pPr algn="ctr">
              <a:buNone/>
            </a:pPr>
            <a:r>
              <a:rPr lang="ru-RU" dirty="0" smtClean="0"/>
              <a:t>• коррекция тревожности, самооценки </a:t>
            </a:r>
            <a:r>
              <a:rPr lang="ru-RU" i="1" dirty="0" smtClean="0"/>
              <a:t>(приближение к адекватной)</a:t>
            </a:r>
            <a:r>
              <a:rPr lang="ru-RU" dirty="0" smtClean="0"/>
              <a:t>;</a:t>
            </a:r>
          </a:p>
          <a:p>
            <a:pPr algn="ctr">
              <a:buNone/>
            </a:pPr>
            <a:r>
              <a:rPr lang="ru-RU" dirty="0" smtClean="0"/>
              <a:t>• развитие чувства </a:t>
            </a:r>
            <a:r>
              <a:rPr lang="ru-RU" dirty="0" err="1" smtClean="0"/>
              <a:t>самоценности</a:t>
            </a:r>
            <a:r>
              <a:rPr lang="ru-RU" dirty="0" smtClean="0"/>
              <a:t>;</a:t>
            </a:r>
          </a:p>
          <a:p>
            <a:pPr algn="ctr">
              <a:buNone/>
            </a:pPr>
            <a:r>
              <a:rPr lang="ru-RU" dirty="0" smtClean="0"/>
              <a:t>• коррекция имеющихся у ребенка социально-личностных проблем.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8229600" cy="10550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>Спасибо </a:t>
            </a:r>
            <a:r>
              <a:rPr lang="ru-RU" dirty="0" smtClean="0">
                <a:solidFill>
                  <a:schemeClr val="accent1"/>
                </a:solidFill>
              </a:rPr>
              <a:t>за внимание!</a:t>
            </a:r>
            <a:br>
              <a:rPr lang="ru-RU" dirty="0" smtClean="0">
                <a:solidFill>
                  <a:schemeClr val="accent1"/>
                </a:solidFill>
              </a:rPr>
            </a:b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inklyu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57224" y="2214554"/>
            <a:ext cx="7500958" cy="43971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00298" y="571480"/>
            <a:ext cx="635798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"</a:t>
            </a:r>
            <a:r>
              <a:rPr lang="ru-RU" sz="2800" b="1" dirty="0" smtClean="0"/>
              <a:t>Мы ничему не можем научить человека. Мы можем только помочь ему открыть это в себе". Галилео Галилей. </a:t>
            </a:r>
            <a:endParaRPr lang="ru-RU" sz="2800" b="1" dirty="0"/>
          </a:p>
        </p:txBody>
      </p:sp>
      <p:pic>
        <p:nvPicPr>
          <p:cNvPr id="5" name="Рисунок 4" descr="6_2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2714620"/>
            <a:ext cx="8786842" cy="35095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500042"/>
            <a:ext cx="8572560" cy="5214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>
                <a:cs typeface="Aharoni" pitchFamily="2" charset="-79"/>
              </a:rPr>
              <a:t>Индивидуальные образовательные маршруты разрабатываются</a:t>
            </a:r>
            <a:r>
              <a:rPr lang="ru-RU" sz="3200" b="1" u="sng" dirty="0" smtClean="0">
                <a:cs typeface="Aharoni" pitchFamily="2" charset="-79"/>
              </a:rPr>
              <a:t>:</a:t>
            </a:r>
            <a:endParaRPr lang="en-US" sz="3200" b="1" u="sng" dirty="0" smtClean="0">
              <a:cs typeface="Aharoni" pitchFamily="2" charset="-79"/>
            </a:endParaRPr>
          </a:p>
          <a:p>
            <a:pPr algn="ctr"/>
            <a:endParaRPr lang="ru-RU" sz="3200" b="1" u="sng" dirty="0">
              <a:cs typeface="Aharoni" pitchFamily="2" charset="-79"/>
            </a:endParaRPr>
          </a:p>
          <a:p>
            <a:pPr algn="ctr"/>
            <a:r>
              <a:rPr lang="ru-RU" sz="3200" b="1" dirty="0">
                <a:cs typeface="Aharoni" pitchFamily="2" charset="-79"/>
              </a:rPr>
              <a:t>- </a:t>
            </a:r>
            <a:r>
              <a:rPr lang="ru-RU" sz="3200" dirty="0">
                <a:cs typeface="Aharoni" pitchFamily="2" charset="-79"/>
              </a:rPr>
              <a:t>для детей, не усваивающих основную общеобразовательную программу дошкольного образования;</a:t>
            </a:r>
          </a:p>
          <a:p>
            <a:pPr algn="ctr"/>
            <a:r>
              <a:rPr lang="ru-RU" sz="3200" b="1" dirty="0">
                <a:cs typeface="Aharoni" pitchFamily="2" charset="-79"/>
              </a:rPr>
              <a:t>- </a:t>
            </a:r>
            <a:r>
              <a:rPr lang="ru-RU" sz="3200" dirty="0">
                <a:cs typeface="Aharoni" pitchFamily="2" charset="-79"/>
              </a:rPr>
              <a:t>для детей, с ограниченными возможностями здоровья, детей-инвалидов.</a:t>
            </a:r>
          </a:p>
          <a:p>
            <a:pPr algn="ctr"/>
            <a:r>
              <a:rPr lang="ru-RU" sz="3200" b="1" dirty="0">
                <a:cs typeface="Aharoni" pitchFamily="2" charset="-79"/>
              </a:rPr>
              <a:t>-</a:t>
            </a:r>
            <a:r>
              <a:rPr lang="ru-RU" sz="3200" dirty="0">
                <a:cs typeface="Aharoni" pitchFamily="2" charset="-79"/>
              </a:rPr>
              <a:t>для детей с высоким интеллектуальным развитием.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5" y="3817418"/>
            <a:ext cx="5286412" cy="288105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4282" y="357166"/>
            <a:ext cx="86439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/>
              <a:t>Индивидуальный образовательный маршрут </a:t>
            </a:r>
            <a:endParaRPr lang="en-US" sz="2800" b="1" u="sng" dirty="0" smtClean="0"/>
          </a:p>
          <a:p>
            <a:pPr algn="ctr"/>
            <a:r>
              <a:rPr lang="en-US" sz="2400" dirty="0" smtClean="0"/>
              <a:t>- </a:t>
            </a:r>
            <a:r>
              <a:rPr lang="ru-RU" sz="2800" dirty="0" smtClean="0"/>
              <a:t>определяется образовательными потребностями, индивидуальными способностями и возможностями учащегося (уровень готовности к освоению программы)</a:t>
            </a:r>
            <a:endParaRPr lang="en-US" sz="2400" b="1" u="sng" dirty="0" smtClean="0"/>
          </a:p>
          <a:p>
            <a:pPr algn="ctr"/>
            <a:r>
              <a:rPr lang="ru-RU" sz="2800" dirty="0" smtClean="0"/>
              <a:t>- </a:t>
            </a:r>
            <a:r>
              <a:rPr lang="ru-RU" sz="2800" dirty="0"/>
              <a:t>это персональный путь реализации личностного потенциала ребенка (воспитанника) в образовании и обучении.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57166"/>
            <a:ext cx="8929686" cy="40318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Основная</a:t>
            </a:r>
            <a:r>
              <a:rPr kumimoji="0" lang="en-US" sz="32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</a:t>
            </a:r>
            <a:r>
              <a:rPr kumimoji="0" lang="en-US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составления</a:t>
            </a:r>
            <a:r>
              <a:rPr lang="en-US" sz="32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индивидуального</a:t>
            </a:r>
            <a:r>
              <a:rPr kumimoji="0" lang="en-US" sz="3200" b="1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образовательного маршрута </a:t>
            </a:r>
            <a:endParaRPr kumimoji="0" lang="en-US" sz="3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создание в детском саду условий, способствующих позитивной социализации 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дошкольников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ОВЗ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их социально – личностного развития.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4572008"/>
            <a:ext cx="5643602" cy="20478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57158" y="714356"/>
            <a:ext cx="8501122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Задачи по социально - личностному развитию ребенка с нарушением зрения: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Создать благоприятную предметно-развивающую среду для социального развития ребенка с ОВЗ;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Организовать единую систему работы администрации, педагогических сотрудников, медицинского персонала ДОУ и родителей по социально-личностному развитию ребенка;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Совершенствовать стиль общения педагога с 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ребенком;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Создать условия для развития положительного отношения ребенка к себе, другим людям, окружающему миру, коммуникативной и социальной компетентности детей;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• Формировать у ребенка чувство собственного достоинства, осознания своих прав и свобод;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42844" y="1071546"/>
            <a:ext cx="8715404" cy="409342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ринципы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разработке индивидуального маршрута дошкольника с ОВЗ: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Принцип опоры на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обучаемость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ребенка.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Принцип соотнесения уровня актуального развития и зоны ближайшего развития.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Принцип соблюдения интересов ребенка.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Принцип тесного взаимодействия специалистов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Принцип непрерывности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Принцип отказа от усредненного нормирования.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Принцип опоры на детскую субкультуру.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857232"/>
            <a:ext cx="7372376" cy="50006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/>
              <a:t>Этапы создания индивидуального маршрута ребенка</a:t>
            </a:r>
          </a:p>
          <a:p>
            <a:pPr>
              <a:buNone/>
            </a:pPr>
            <a:r>
              <a:rPr lang="ru-RU" sz="3200" dirty="0" smtClean="0"/>
              <a:t>1 этап – Выбор</a:t>
            </a:r>
          </a:p>
          <a:p>
            <a:pPr>
              <a:buNone/>
            </a:pPr>
            <a:r>
              <a:rPr lang="ru-RU" sz="3200" dirty="0" smtClean="0"/>
              <a:t>2 этап. Наблюдение и беседа </a:t>
            </a:r>
          </a:p>
          <a:p>
            <a:pPr>
              <a:buNone/>
            </a:pPr>
            <a:r>
              <a:rPr lang="ru-RU" sz="3200" dirty="0" smtClean="0"/>
              <a:t>3 этап. Диагностика</a:t>
            </a:r>
          </a:p>
          <a:p>
            <a:pPr>
              <a:buNone/>
            </a:pPr>
            <a:r>
              <a:rPr lang="ru-RU" sz="3200" dirty="0" smtClean="0"/>
              <a:t>4 этап. Работа</a:t>
            </a:r>
          </a:p>
          <a:p>
            <a:pPr>
              <a:buNone/>
            </a:pPr>
            <a:r>
              <a:rPr lang="ru-RU" sz="3200" dirty="0" smtClean="0"/>
              <a:t>5 этап. Контроль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785794"/>
            <a:ext cx="892971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Методы, используемые в работе:</a:t>
            </a:r>
          </a:p>
          <a:p>
            <a:r>
              <a:rPr lang="ru-RU" sz="3200" dirty="0" smtClean="0"/>
              <a:t>• Беседы, игры, занятия, чтение художественной литературы.</a:t>
            </a:r>
          </a:p>
          <a:p>
            <a:r>
              <a:rPr lang="ru-RU" sz="3200" dirty="0" smtClean="0"/>
              <a:t>• индивидуальные игры, упражнения и тренинги.</a:t>
            </a:r>
          </a:p>
          <a:p>
            <a:r>
              <a:rPr lang="ru-RU" sz="3200" dirty="0" smtClean="0"/>
              <a:t>• Занятия, игры и упражнения на развитие психических процессов, (памяти, внимания, восприятия, мышления, воображения);</a:t>
            </a:r>
          </a:p>
          <a:p>
            <a:r>
              <a:rPr lang="ru-RU" sz="3200" dirty="0" smtClean="0"/>
              <a:t>• Приемы </a:t>
            </a:r>
            <a:r>
              <a:rPr lang="ru-RU" sz="3200" dirty="0" err="1" smtClean="0"/>
              <a:t>арт</a:t>
            </a:r>
            <a:r>
              <a:rPr lang="ru-RU" sz="3200" dirty="0" smtClean="0"/>
              <a:t> – терапии;</a:t>
            </a:r>
          </a:p>
          <a:p>
            <a:r>
              <a:rPr lang="ru-RU" sz="3200" dirty="0" smtClean="0"/>
              <a:t>• Релаксационные </a:t>
            </a:r>
            <a:r>
              <a:rPr lang="ru-RU" sz="3200" dirty="0" err="1" smtClean="0"/>
              <a:t>психогимнастические</a:t>
            </a:r>
            <a:r>
              <a:rPr lang="ru-RU" sz="3200" dirty="0" smtClean="0"/>
              <a:t> упражнения 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263</TotalTime>
  <Words>202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Aharoni</vt:lpstr>
      <vt:lpstr>Arial</vt:lpstr>
      <vt:lpstr>Calibri</vt:lpstr>
      <vt:lpstr>Constantia</vt:lpstr>
      <vt:lpstr>Times New Roman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Спасибо за внимание!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Svetiiik</cp:lastModifiedBy>
  <cp:revision>28</cp:revision>
  <dcterms:created xsi:type="dcterms:W3CDTF">2016-10-24T13:17:16Z</dcterms:created>
  <dcterms:modified xsi:type="dcterms:W3CDTF">2022-03-19T14:36:15Z</dcterms:modified>
</cp:coreProperties>
</file>