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386" r:id="rId3"/>
    <p:sldId id="352" r:id="rId4"/>
    <p:sldId id="385" r:id="rId5"/>
    <p:sldId id="387" r:id="rId6"/>
    <p:sldId id="406" r:id="rId7"/>
    <p:sldId id="393" r:id="rId8"/>
    <p:sldId id="383" r:id="rId9"/>
    <p:sldId id="407" r:id="rId10"/>
    <p:sldId id="408" r:id="rId11"/>
    <p:sldId id="409" r:id="rId12"/>
    <p:sldId id="410" r:id="rId13"/>
    <p:sldId id="389" r:id="rId14"/>
    <p:sldId id="391" r:id="rId15"/>
    <p:sldId id="402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3333FF"/>
    <a:srgbClr val="21309F"/>
    <a:srgbClr val="336600"/>
    <a:srgbClr val="008000"/>
    <a:srgbClr val="1DD33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20735" autoAdjust="0"/>
    <p:restoredTop sz="93522" autoAdjust="0"/>
  </p:normalViewPr>
  <p:slideViewPr>
    <p:cSldViewPr>
      <p:cViewPr varScale="1">
        <p:scale>
          <a:sx n="73" d="100"/>
          <a:sy n="73" d="100"/>
        </p:scale>
        <p:origin x="-108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657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81912E-385B-4441-8350-653177EA2475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BAC320-29BF-4AB9-954F-2F1AC5BECF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579977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Tm="11213">
        <p:fade/>
      </p:transition>
    </mc:Choice>
    <mc:Fallback>
      <p:transition spd="med" advTm="11213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Tm="11213">
        <p:fade/>
      </p:transition>
    </mc:Choice>
    <mc:Fallback>
      <p:transition spd="med" advTm="11213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Tm="11213">
        <p:fade/>
      </p:transition>
    </mc:Choice>
    <mc:Fallback>
      <p:transition spd="med" advTm="11213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Tm="11213">
        <p:fade/>
      </p:transition>
    </mc:Choice>
    <mc:Fallback>
      <p:transition spd="med" advTm="11213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Tm="11213">
        <p:fade/>
      </p:transition>
    </mc:Choice>
    <mc:Fallback>
      <p:transition spd="med" advTm="11213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Tm="11213">
        <p:fade/>
      </p:transition>
    </mc:Choice>
    <mc:Fallback>
      <p:transition spd="med" advTm="11213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Tm="11213">
        <p:fade/>
      </p:transition>
    </mc:Choice>
    <mc:Fallback>
      <p:transition spd="med" advTm="11213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Tm="11213">
        <p:fade/>
      </p:transition>
    </mc:Choice>
    <mc:Fallback>
      <p:transition spd="med" advTm="11213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Tm="11213">
        <p:fade/>
      </p:transition>
    </mc:Choice>
    <mc:Fallback>
      <p:transition spd="med" advTm="11213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Tm="11213">
        <p:fade/>
      </p:transition>
    </mc:Choice>
    <mc:Fallback>
      <p:transition spd="med" advTm="11213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Tm="11213">
        <p:fade/>
      </p:transition>
    </mc:Choice>
    <mc:Fallback>
      <p:transition spd="med" advTm="11213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 advTm="11213">
        <p:fade/>
      </p:transition>
    </mc:Choice>
    <mc:Fallback>
      <p:transition spd="med" advTm="11213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jpeg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4000496" y="5286388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первой квалификационной 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категории МАДОУ «Д/с №2» </a:t>
            </a:r>
          </a:p>
          <a:p>
            <a:pPr algn="ctr"/>
            <a:r>
              <a:rPr lang="ru-RU" sz="2000" b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Мигачёва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Анастасия Алексеевна</a:t>
            </a:r>
            <a:endParaRPr lang="ru-RU" sz="20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2204864"/>
            <a:ext cx="8337509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i="1" dirty="0" smtClean="0">
                <a:ln w="1905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Мастер-класс  на тему:</a:t>
            </a:r>
          </a:p>
          <a:p>
            <a:pPr algn="ctr"/>
            <a:r>
              <a:rPr lang="ru-RU" sz="4000" b="1" i="1" dirty="0" smtClean="0">
                <a:ln w="1905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«Создание мультипликационных фильмов с детьми дошкольного возраста»</a:t>
            </a:r>
            <a:endParaRPr lang="ru-RU" sz="4000" b="1" i="1" dirty="0">
              <a:ln w="1905"/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0"/>
            <a:ext cx="8424936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автономное дошкольное образовательное учреждение</a:t>
            </a:r>
            <a:b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образования «город Бугуруслан»</a:t>
            </a:r>
            <a:b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«Детский сад комбинированного вида № 2»</a:t>
            </a:r>
            <a:b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(МАДОУ «Д/с № 2»)</a:t>
            </a:r>
            <a:b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80343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Tm="63681">
        <p:fade/>
      </p:transition>
    </mc:Choice>
    <mc:Fallback>
      <p:transition spd="med" advTm="6368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416" y="214290"/>
            <a:ext cx="8972584" cy="1143000"/>
          </a:xfrm>
        </p:spPr>
        <p:txBody>
          <a:bodyPr>
            <a:noAutofit/>
          </a:bodyPr>
          <a:lstStyle/>
          <a:p>
            <a:pPr algn="just"/>
            <a:r>
              <a:rPr lang="ru-RU" b="1" i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Вторая и третья части раскадровки</a:t>
            </a:r>
            <a:endParaRPr lang="ru-RU" dirty="0"/>
          </a:p>
        </p:txBody>
      </p:sp>
      <p:pic>
        <p:nvPicPr>
          <p:cNvPr id="5" name="Рисунок 4" descr="20210210_094231.jpg"/>
          <p:cNvPicPr>
            <a:picLocks noChangeAspect="1"/>
          </p:cNvPicPr>
          <p:nvPr/>
        </p:nvPicPr>
        <p:blipFill>
          <a:blip r:embed="rId2" cstate="print"/>
          <a:srcRect l="54063" t="5208" r="6562" b="64167"/>
          <a:stretch>
            <a:fillRect/>
          </a:stretch>
        </p:blipFill>
        <p:spPr>
          <a:xfrm>
            <a:off x="3071802" y="1357298"/>
            <a:ext cx="3429024" cy="2500330"/>
          </a:xfrm>
          <a:prstGeom prst="rect">
            <a:avLst/>
          </a:prstGeom>
        </p:spPr>
      </p:pic>
      <p:pic>
        <p:nvPicPr>
          <p:cNvPr id="6" name="Рисунок 5" descr="IMG_673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2428868"/>
            <a:ext cx="2428892" cy="1857367"/>
          </a:xfrm>
          <a:prstGeom prst="rect">
            <a:avLst/>
          </a:prstGeom>
        </p:spPr>
      </p:pic>
      <p:pic>
        <p:nvPicPr>
          <p:cNvPr id="7" name="Рисунок 6" descr="IMG_673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00232" y="4500570"/>
            <a:ext cx="2428892" cy="2143116"/>
          </a:xfrm>
          <a:prstGeom prst="rect">
            <a:avLst/>
          </a:prstGeom>
        </p:spPr>
      </p:pic>
      <p:pic>
        <p:nvPicPr>
          <p:cNvPr id="8" name="Рисунок 7" descr="IMG_674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72066" y="4500570"/>
            <a:ext cx="2357422" cy="2119306"/>
          </a:xfrm>
          <a:prstGeom prst="rect">
            <a:avLst/>
          </a:prstGeom>
        </p:spPr>
      </p:pic>
      <p:pic>
        <p:nvPicPr>
          <p:cNvPr id="9" name="Рисунок 8" descr="IMG_674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715140" y="2500306"/>
            <a:ext cx="2260905" cy="180974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Tm="11213">
        <p:fade/>
      </p:transition>
    </mc:Choice>
    <mc:Fallback>
      <p:transition spd="med" advTm="11213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just"/>
            <a:r>
              <a:rPr lang="ru-RU" b="1" i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Третья и четвёртая части раскадровки</a:t>
            </a:r>
            <a:endParaRPr lang="ru-RU" dirty="0"/>
          </a:p>
        </p:txBody>
      </p:sp>
      <p:pic>
        <p:nvPicPr>
          <p:cNvPr id="3" name="Рисунок 2" descr="20210210_094231.jpg"/>
          <p:cNvPicPr>
            <a:picLocks noChangeAspect="1"/>
          </p:cNvPicPr>
          <p:nvPr/>
        </p:nvPicPr>
        <p:blipFill>
          <a:blip r:embed="rId2" cstate="print"/>
          <a:srcRect l="12500" t="34375" r="6562" b="35000"/>
          <a:stretch>
            <a:fillRect/>
          </a:stretch>
        </p:blipFill>
        <p:spPr>
          <a:xfrm>
            <a:off x="2285984" y="1571612"/>
            <a:ext cx="4357718" cy="2571768"/>
          </a:xfrm>
          <a:prstGeom prst="rect">
            <a:avLst/>
          </a:prstGeom>
        </p:spPr>
      </p:pic>
      <p:pic>
        <p:nvPicPr>
          <p:cNvPr id="4" name="Рисунок 3" descr="IMG_674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3000372"/>
            <a:ext cx="2214546" cy="2047868"/>
          </a:xfrm>
          <a:prstGeom prst="rect">
            <a:avLst/>
          </a:prstGeom>
        </p:spPr>
      </p:pic>
      <p:pic>
        <p:nvPicPr>
          <p:cNvPr id="5" name="Рисунок 4" descr="IMG_674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57422" y="4429132"/>
            <a:ext cx="2143140" cy="2119306"/>
          </a:xfrm>
          <a:prstGeom prst="rect">
            <a:avLst/>
          </a:prstGeom>
        </p:spPr>
      </p:pic>
      <p:pic>
        <p:nvPicPr>
          <p:cNvPr id="6" name="Рисунок 5" descr="IMG_674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14876" y="4500570"/>
            <a:ext cx="2071702" cy="2047892"/>
          </a:xfrm>
          <a:prstGeom prst="rect">
            <a:avLst/>
          </a:prstGeom>
        </p:spPr>
      </p:pic>
      <p:pic>
        <p:nvPicPr>
          <p:cNvPr id="7" name="Рисунок 6" descr="IMG_6749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572264" y="3000372"/>
            <a:ext cx="2357421" cy="204786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Tm="11213">
        <p:fade/>
      </p:transition>
    </mc:Choice>
    <mc:Fallback>
      <p:transition spd="med" advTm="11213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 fontScale="90000"/>
          </a:bodyPr>
          <a:lstStyle/>
          <a:p>
            <a:pPr algn="just"/>
            <a:r>
              <a:rPr lang="ru-RU" b="1" i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Пятая и </a:t>
            </a:r>
            <a:r>
              <a:rPr lang="ru-RU" b="1" i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шестая </a:t>
            </a:r>
            <a:r>
              <a:rPr lang="ru-RU" b="1" i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части раскадровки</a:t>
            </a:r>
            <a:endParaRPr lang="ru-RU" dirty="0"/>
          </a:p>
        </p:txBody>
      </p:sp>
      <p:pic>
        <p:nvPicPr>
          <p:cNvPr id="3" name="Рисунок 2" descr="IMG_675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3071810"/>
            <a:ext cx="3786182" cy="2524122"/>
          </a:xfrm>
          <a:prstGeom prst="rect">
            <a:avLst/>
          </a:prstGeom>
        </p:spPr>
      </p:pic>
      <p:pic>
        <p:nvPicPr>
          <p:cNvPr id="4" name="Рисунок 3" descr="IMG_675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43240" y="4143380"/>
            <a:ext cx="3464711" cy="2309807"/>
          </a:xfrm>
          <a:prstGeom prst="rect">
            <a:avLst/>
          </a:prstGeom>
        </p:spPr>
      </p:pic>
      <p:pic>
        <p:nvPicPr>
          <p:cNvPr id="5" name="Рисунок 4" descr="IMG_675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72198" y="4857760"/>
            <a:ext cx="2786082" cy="1857388"/>
          </a:xfrm>
          <a:prstGeom prst="rect">
            <a:avLst/>
          </a:prstGeom>
        </p:spPr>
      </p:pic>
      <p:pic>
        <p:nvPicPr>
          <p:cNvPr id="6" name="Рисунок 5" descr="20210210_094231.jpg"/>
          <p:cNvPicPr>
            <a:picLocks noChangeAspect="1"/>
          </p:cNvPicPr>
          <p:nvPr/>
        </p:nvPicPr>
        <p:blipFill>
          <a:blip r:embed="rId5" cstate="print"/>
          <a:srcRect l="12500" t="66459" r="5468"/>
          <a:stretch>
            <a:fillRect/>
          </a:stretch>
        </p:blipFill>
        <p:spPr>
          <a:xfrm>
            <a:off x="1444248" y="1142984"/>
            <a:ext cx="6056710" cy="185736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Tm="11213">
        <p:fade/>
      </p:transition>
    </mc:Choice>
    <mc:Fallback>
      <p:transition spd="med" advTm="11213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288_2882840_the_birth_of_the_phoenix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29520" y="4857760"/>
            <a:ext cx="1500198" cy="1822443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428596" y="428604"/>
            <a:ext cx="740908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Условия качественной съёмки:</a:t>
            </a:r>
            <a:endParaRPr lang="ru-RU" sz="4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85720" y="1285860"/>
            <a:ext cx="785818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чтобы движения персонажей получились четкими, снимать нужно с одной точки, зафиксировав фотоаппарат (желательно на штативе), не удаляя и не приближая изображение;</a:t>
            </a:r>
          </a:p>
          <a:p>
            <a:pPr marL="342900" indent="-342900" algn="just">
              <a:buFont typeface="Arial" pitchFamily="34" charset="0"/>
              <a:buChar char="•"/>
            </a:pPr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 время съемки необходимо следить, чтобы статичные предметы (фон) не двигались, для этого их следует перед съёмкой надёжно закрепить;</a:t>
            </a:r>
          </a:p>
          <a:p>
            <a:pPr marL="342900" indent="-342900" algn="just">
              <a:buFont typeface="Arial" pitchFamily="34" charset="0"/>
              <a:buChar char="•"/>
            </a:pPr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чем больше детализация движения персонажа, тем движения будут естественными, плавными;</a:t>
            </a:r>
          </a:p>
          <a:p>
            <a:pPr marL="342900" indent="-342900" algn="just">
              <a:buFont typeface="Arial" pitchFamily="34" charset="0"/>
              <a:buChar char="•"/>
            </a:pPr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передний план открыт и не загораживает персонажей;</a:t>
            </a:r>
          </a:p>
          <a:p>
            <a:pPr marL="342900" indent="-342900" algn="just">
              <a:buFont typeface="Arial" pitchFamily="34" charset="0"/>
              <a:buChar char="•"/>
            </a:pPr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 забывать, что в декорациях могут происходить изменения</a:t>
            </a:r>
          </a:p>
          <a:p>
            <a:pPr marL="342900" indent="-342900" algn="just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 (подул ветер – дерево закачалось).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242779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Tm="26403">
        <p:fade/>
      </p:transition>
    </mc:Choice>
    <mc:Fallback>
      <p:transition spd="med" advTm="2640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-285784" y="1500174"/>
            <a:ext cx="4572000" cy="31700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Видеоредактор</a:t>
            </a:r>
            <a:endParaRPr lang="ru-RU" sz="40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40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4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Movavi</a:t>
            </a: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Video Editor</a:t>
            </a:r>
            <a:endParaRPr lang="ru-RU" sz="40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Plus 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Screenshot_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4744" y="285728"/>
            <a:ext cx="3647226" cy="60240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288_2882840_the_birth_of_the_phoenix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29520" y="4857760"/>
            <a:ext cx="1500198" cy="1822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030885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Tm="26403">
        <p:fade/>
      </p:transition>
    </mc:Choice>
    <mc:Fallback>
      <p:transition spd="med" advTm="2640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creenshot_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1285860"/>
            <a:ext cx="8143900" cy="4970596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-142908" y="285728"/>
            <a:ext cx="9686964" cy="11430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https://mir-glazami-detei.blogspot.com/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Tm="11213">
        <p:fade/>
      </p:transition>
    </mc:Choice>
    <mc:Fallback>
      <p:transition spd="med" advTm="11213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Screenshot_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24" y="543669"/>
            <a:ext cx="7500990" cy="55999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5573031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Tm="26403">
        <p:fade/>
      </p:transition>
    </mc:Choice>
    <mc:Fallback>
      <p:transition spd="med" advTm="2640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288_2882840_the_birth_of_the_phoenix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43802" y="5035557"/>
            <a:ext cx="1500198" cy="1822443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785786" y="1000108"/>
            <a:ext cx="671517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40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Анимация</a:t>
            </a:r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(лат.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animatio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— одушевлённость) — метод создания серии снимков, рисунков, цветных пятен, кукол или силуэтов в отдельных фазах движения, с помощью которого во время показа их на экране возникает впечатление движения существа или предмета.</a:t>
            </a:r>
          </a:p>
          <a:p>
            <a:pPr algn="just"/>
            <a:r>
              <a:rPr lang="ru-RU" sz="2000" dirty="0" smtClean="0">
                <a:solidFill>
                  <a:srgbClr val="FEFEF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sz="2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40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Мультипликация</a:t>
            </a: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(лат.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multiplicatio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— умножение, увеличение, возрастание, размножение) — технические приёмы создания иллюзии движущихся изображений  с помощью последовательности неподвижных изображений (кадров), сменяющих друг друга с некоторой частотой.</a:t>
            </a:r>
          </a:p>
        </p:txBody>
      </p:sp>
    </p:spTree>
    <p:extLst>
      <p:ext uri="{BB962C8B-B14F-4D97-AF65-F5344CB8AC3E}">
        <p14:creationId xmlns:p14="http://schemas.microsoft.com/office/powerpoint/2010/main" xmlns="" val="9367562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Tm="26403">
        <p:fade/>
      </p:transition>
    </mc:Choice>
    <mc:Fallback>
      <p:transition spd="med" advTm="2640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288_2882840_the_birth_of_the_phoenix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29520" y="4857760"/>
            <a:ext cx="1500198" cy="1822443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14282" y="214290"/>
            <a:ext cx="950125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Технологии создания мультфильмов </a:t>
            </a:r>
            <a:br>
              <a:rPr lang="ru-RU" sz="40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дошкольниками:</a:t>
            </a:r>
            <a:r>
              <a:rPr lang="ru-RU" sz="40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Текст 5">
            <a:extLst>
              <a:ext uri="{FF2B5EF4-FFF2-40B4-BE49-F238E27FC236}">
                <a16:creationId xmlns="" xmlns:a16="http://schemas.microsoft.com/office/drawing/2014/main" id="{3A8E9018-0FB9-4A8E-98B4-4F9AB81AB863}"/>
              </a:ext>
            </a:extLst>
          </p:cNvPr>
          <p:cNvSpPr txBox="1">
            <a:spLocks/>
          </p:cNvSpPr>
          <p:nvPr/>
        </p:nvSpPr>
        <p:spPr>
          <a:xfrm>
            <a:off x="357158" y="1643050"/>
            <a:ext cx="8143932" cy="4500594"/>
          </a:xfrm>
          <a:prstGeom prst="rect">
            <a:avLst/>
          </a:prstGeom>
        </p:spPr>
        <p:txBody>
          <a:bodyPr/>
          <a:lstStyle/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перекладка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 (рисование персонажей на бумаге с отдельными частями и вырезание их; двигаются отрезные части); 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кукольная анимация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(изготовление кукол и декораций из различных материалов: ткани, бумаги, проволоки, пенопласта и др.); 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пластилиновая анимация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 (лепка из пластилина).  Может быть плоской (как перекладка) и объемной (как кукольная анимация);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предметная анимация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 (используются готовые игрушки: «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Лего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», кубики, человечки, машинки, позволяет оживить любимые игрушки);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сыпучая анимация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 (рисование сыпучими материалами – песок, крупы, кофе). 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Техники могут быть смешанными.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alt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586020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Tm="26403">
        <p:fade/>
      </p:transition>
    </mc:Choice>
    <mc:Fallback>
      <p:transition spd="med" advTm="2640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288_2882840_the_birth_of_the_phoenix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29520" y="4857760"/>
            <a:ext cx="1500198" cy="1822443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857224" y="285728"/>
            <a:ext cx="892971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Этапы создания мультипликационного фильма:</a:t>
            </a:r>
            <a:endParaRPr lang="ru-RU" sz="4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928630" y="2214554"/>
            <a:ext cx="8215370" cy="28761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ts val="250"/>
              </a:spcBef>
              <a:buClr>
                <a:schemeClr val="accent1"/>
              </a:buClr>
              <a:buSzPct val="80000"/>
              <a:defRPr/>
            </a:pPr>
            <a:r>
              <a:rPr lang="ru-RU" dirty="0" smtClean="0">
                <a:solidFill>
                  <a:srgbClr val="21309F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ru-RU" sz="2000" dirty="0" smtClean="0">
                <a:solidFill>
                  <a:srgbClr val="21309F"/>
                </a:solidFill>
                <a:latin typeface="Times New Roman" pitchFamily="18" charset="0"/>
                <a:cs typeface="Times New Roman" pitchFamily="18" charset="0"/>
              </a:rPr>
              <a:t>. Подготовительный</a:t>
            </a:r>
          </a:p>
          <a:p>
            <a:pPr>
              <a:lnSpc>
                <a:spcPct val="80000"/>
              </a:lnSpc>
              <a:spcBef>
                <a:spcPts val="250"/>
              </a:spcBef>
              <a:buClr>
                <a:schemeClr val="accent1"/>
              </a:buClr>
              <a:buSzPct val="80000"/>
              <a:defRPr/>
            </a:pPr>
            <a:endParaRPr lang="ru-RU" sz="2000" dirty="0" smtClean="0">
              <a:solidFill>
                <a:srgbClr val="21309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spcBef>
                <a:spcPts val="250"/>
              </a:spcBef>
              <a:buClr>
                <a:schemeClr val="accent1"/>
              </a:buClr>
              <a:buSzPct val="80000"/>
              <a:defRPr/>
            </a:pPr>
            <a:r>
              <a:rPr lang="ru-RU" sz="2000" dirty="0" smtClean="0">
                <a:solidFill>
                  <a:srgbClr val="21309F"/>
                </a:solidFill>
                <a:latin typeface="Times New Roman" pitchFamily="18" charset="0"/>
                <a:cs typeface="Times New Roman" pitchFamily="18" charset="0"/>
              </a:rPr>
              <a:t>2. Разработка сюжета, персонажей и декораций</a:t>
            </a:r>
          </a:p>
          <a:p>
            <a:pPr>
              <a:lnSpc>
                <a:spcPct val="80000"/>
              </a:lnSpc>
              <a:spcBef>
                <a:spcPts val="250"/>
              </a:spcBef>
              <a:buClr>
                <a:schemeClr val="accent1"/>
              </a:buClr>
              <a:buSzPct val="80000"/>
              <a:defRPr/>
            </a:pPr>
            <a:endParaRPr lang="ru-RU" sz="2000" dirty="0" smtClean="0">
              <a:solidFill>
                <a:srgbClr val="21309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spcBef>
                <a:spcPts val="250"/>
              </a:spcBef>
              <a:buClr>
                <a:schemeClr val="accent1"/>
              </a:buClr>
              <a:buSzPct val="80000"/>
              <a:defRPr/>
            </a:pPr>
            <a:r>
              <a:rPr lang="ru-RU" sz="2000" dirty="0" smtClean="0">
                <a:solidFill>
                  <a:srgbClr val="21309F"/>
                </a:solidFill>
                <a:latin typeface="Times New Roman" pitchFamily="18" charset="0"/>
                <a:cs typeface="Times New Roman" pitchFamily="18" charset="0"/>
              </a:rPr>
              <a:t>3. Съемка и озвучивание мультфильма</a:t>
            </a:r>
          </a:p>
          <a:p>
            <a:pPr>
              <a:lnSpc>
                <a:spcPct val="80000"/>
              </a:lnSpc>
              <a:spcBef>
                <a:spcPts val="250"/>
              </a:spcBef>
              <a:buClr>
                <a:schemeClr val="accent1"/>
              </a:buClr>
              <a:buSzPct val="80000"/>
              <a:defRPr/>
            </a:pPr>
            <a:endParaRPr lang="ru-RU" sz="2000" dirty="0" smtClean="0">
              <a:solidFill>
                <a:srgbClr val="21309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spcBef>
                <a:spcPts val="250"/>
              </a:spcBef>
              <a:buClr>
                <a:schemeClr val="accent1"/>
              </a:buClr>
              <a:buSzPct val="80000"/>
              <a:defRPr/>
            </a:pPr>
            <a:r>
              <a:rPr lang="ru-RU" sz="2000" dirty="0" smtClean="0">
                <a:solidFill>
                  <a:srgbClr val="21309F"/>
                </a:solidFill>
                <a:latin typeface="Times New Roman" pitchFamily="18" charset="0"/>
                <a:cs typeface="Times New Roman" pitchFamily="18" charset="0"/>
              </a:rPr>
              <a:t>4. Монтаж</a:t>
            </a:r>
          </a:p>
          <a:p>
            <a:pPr>
              <a:lnSpc>
                <a:spcPct val="80000"/>
              </a:lnSpc>
              <a:spcBef>
                <a:spcPts val="250"/>
              </a:spcBef>
              <a:buClr>
                <a:schemeClr val="accent1"/>
              </a:buClr>
              <a:buSzPct val="80000"/>
              <a:defRPr/>
            </a:pPr>
            <a:endParaRPr lang="ru-RU" sz="2000" dirty="0" smtClean="0">
              <a:solidFill>
                <a:srgbClr val="21309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spcBef>
                <a:spcPts val="250"/>
              </a:spcBef>
              <a:buClr>
                <a:schemeClr val="accent1"/>
              </a:buClr>
              <a:buSzPct val="80000"/>
              <a:defRPr/>
            </a:pPr>
            <a:r>
              <a:rPr lang="ru-RU" sz="2000" dirty="0" smtClean="0">
                <a:solidFill>
                  <a:srgbClr val="21309F"/>
                </a:solidFill>
                <a:latin typeface="Times New Roman" pitchFamily="18" charset="0"/>
                <a:cs typeface="Times New Roman" pitchFamily="18" charset="0"/>
              </a:rPr>
              <a:t>5. Результаты работ </a:t>
            </a:r>
          </a:p>
          <a:p>
            <a:pPr>
              <a:lnSpc>
                <a:spcPct val="80000"/>
              </a:lnSpc>
              <a:spcBef>
                <a:spcPts val="250"/>
              </a:spcBef>
              <a:buClr>
                <a:schemeClr val="accent1"/>
              </a:buClr>
              <a:buSzPct val="80000"/>
              <a:defRPr/>
            </a:pPr>
            <a:endParaRPr lang="ru-RU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200902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Tm="26403">
        <p:fade/>
      </p:transition>
    </mc:Choice>
    <mc:Fallback>
      <p:transition spd="med" advTm="2640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ru-RU" b="1" i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Профессии:</a:t>
            </a:r>
            <a:endParaRPr lang="ru-RU" b="1" i="1" dirty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режиссёр</a:t>
            </a:r>
          </a:p>
          <a:p>
            <a:pPr>
              <a:buNone/>
            </a:pPr>
            <a:endParaRPr lang="ru-RU" sz="3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оператор</a:t>
            </a:r>
          </a:p>
          <a:p>
            <a:pPr>
              <a:buNone/>
            </a:pPr>
            <a:endParaRPr lang="ru-RU" sz="3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сценарист</a:t>
            </a:r>
          </a:p>
          <a:p>
            <a:pPr>
              <a:buNone/>
            </a:pPr>
            <a:endParaRPr lang="ru-RU" sz="3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аниматор</a:t>
            </a:r>
            <a:endParaRPr lang="ru-RU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hello_html_m5f527816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643306" y="1285860"/>
            <a:ext cx="2126880" cy="1785950"/>
          </a:xfrm>
        </p:spPr>
      </p:pic>
      <p:pic>
        <p:nvPicPr>
          <p:cNvPr id="6" name="Рисунок 5" descr="красивый-шарж-фотографа-в-действии-с-смеяться-над-10868216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43702" y="2357430"/>
            <a:ext cx="1164052" cy="1728790"/>
          </a:xfrm>
          <a:prstGeom prst="rect">
            <a:avLst/>
          </a:prstGeom>
        </p:spPr>
      </p:pic>
      <p:pic>
        <p:nvPicPr>
          <p:cNvPr id="7" name="Рисунок 6" descr="66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71868" y="3643314"/>
            <a:ext cx="1668217" cy="1357322"/>
          </a:xfrm>
          <a:prstGeom prst="rect">
            <a:avLst/>
          </a:prstGeom>
        </p:spPr>
      </p:pic>
      <p:pic>
        <p:nvPicPr>
          <p:cNvPr id="8" name="Рисунок 7" descr="50533485.jpg"/>
          <p:cNvPicPr>
            <a:picLocks noChangeAspect="1"/>
          </p:cNvPicPr>
          <p:nvPr/>
        </p:nvPicPr>
        <p:blipFill>
          <a:blip r:embed="rId5" cstate="print"/>
          <a:srcRect l="12500" t="18620" r="14062"/>
          <a:stretch>
            <a:fillRect/>
          </a:stretch>
        </p:blipFill>
        <p:spPr>
          <a:xfrm>
            <a:off x="6143636" y="5072074"/>
            <a:ext cx="2205262" cy="164057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Tm="11213">
        <p:fade/>
      </p:transition>
    </mc:Choice>
    <mc:Fallback>
      <p:transition spd="med" advTm="11213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WINDOWS 10\Desktop\распечатать\IMG_67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3501814" y="-8715460"/>
            <a:ext cx="2143140" cy="1428760"/>
          </a:xfrm>
          <a:prstGeom prst="rect">
            <a:avLst/>
          </a:prstGeom>
          <a:noFill/>
        </p:spPr>
      </p:pic>
      <p:pic>
        <p:nvPicPr>
          <p:cNvPr id="6" name="Рисунок 5" descr="IMG_675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4348" y="928670"/>
            <a:ext cx="7715304" cy="514353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Tm="11213">
        <p:fade/>
      </p:transition>
    </mc:Choice>
    <mc:Fallback>
      <p:transition spd="med" advTm="11213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151211"/>
            <a:ext cx="850109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4000" b="1" i="1" dirty="0" smtClean="0">
                <a:ln w="1905"/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Раскадровка</a:t>
            </a:r>
            <a:endParaRPr lang="ru-RU" dirty="0">
              <a:solidFill>
                <a:srgbClr val="3333FF"/>
              </a:solidFill>
            </a:endParaRPr>
          </a:p>
        </p:txBody>
      </p:sp>
      <p:pic>
        <p:nvPicPr>
          <p:cNvPr id="8" name="Рисунок 7" descr="288_2882840_the_birth_of_the_phoenix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00958" y="4786322"/>
            <a:ext cx="1500198" cy="1822443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500034" y="857232"/>
            <a:ext cx="807246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-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последовательность рисунков, помогающих визуально представить сюжет с помощью ключевых кадров,  отображающих смену плана или действия.</a:t>
            </a:r>
            <a:b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 descr="20210210_094231.jpg"/>
          <p:cNvPicPr>
            <a:picLocks noChangeAspect="1"/>
          </p:cNvPicPr>
          <p:nvPr/>
        </p:nvPicPr>
        <p:blipFill>
          <a:blip r:embed="rId3" cstate="print"/>
          <a:srcRect l="12500" t="5208" r="5468"/>
          <a:stretch>
            <a:fillRect/>
          </a:stretch>
        </p:blipFill>
        <p:spPr>
          <a:xfrm>
            <a:off x="1714480" y="1785926"/>
            <a:ext cx="5357843" cy="4643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01161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Tm="26403">
        <p:fade/>
      </p:transition>
    </mc:Choice>
    <mc:Fallback>
      <p:transition spd="med" advTm="2640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210210_094231.jpg"/>
          <p:cNvPicPr>
            <a:picLocks noChangeAspect="1"/>
          </p:cNvPicPr>
          <p:nvPr/>
        </p:nvPicPr>
        <p:blipFill>
          <a:blip r:embed="rId2" cstate="print"/>
          <a:srcRect l="13715" t="5208" r="45937" b="65625"/>
          <a:stretch>
            <a:fillRect/>
          </a:stretch>
        </p:blipFill>
        <p:spPr>
          <a:xfrm>
            <a:off x="2643174" y="1285860"/>
            <a:ext cx="3286147" cy="236602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pPr algn="just"/>
            <a:r>
              <a:rPr lang="ru-RU" b="1" i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Первая часть раскадровки</a:t>
            </a:r>
            <a:endParaRPr lang="ru-RU" b="1" i="1" dirty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20210210_09494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368736" y="4131802"/>
            <a:ext cx="2500301" cy="2523457"/>
          </a:xfrm>
          <a:prstGeom prst="rect">
            <a:avLst/>
          </a:prstGeom>
        </p:spPr>
      </p:pic>
      <p:pic>
        <p:nvPicPr>
          <p:cNvPr id="5" name="Рисунок 4" descr="20210210_09494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5869462" y="4131802"/>
            <a:ext cx="2500301" cy="2523457"/>
          </a:xfrm>
          <a:prstGeom prst="rect">
            <a:avLst/>
          </a:prstGeom>
        </p:spPr>
      </p:pic>
      <p:sp>
        <p:nvSpPr>
          <p:cNvPr id="8" name="Стрелка вправо с вырезом 7"/>
          <p:cNvSpPr/>
          <p:nvPr/>
        </p:nvSpPr>
        <p:spPr>
          <a:xfrm rot="8861881">
            <a:off x="1371863" y="3120244"/>
            <a:ext cx="1477732" cy="783813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с вырезом 8"/>
          <p:cNvSpPr/>
          <p:nvPr/>
        </p:nvSpPr>
        <p:spPr>
          <a:xfrm rot="2239917">
            <a:off x="5575009" y="3117874"/>
            <a:ext cx="1594711" cy="783813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Tm="11213">
        <p:fade/>
      </p:transition>
    </mc:Choice>
    <mc:Fallback>
      <p:transition spd="med" advTm="11213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3268</TotalTime>
  <Words>201</Words>
  <Application>Microsoft Office PowerPoint</Application>
  <PresentationFormat>Экран (4:3)</PresentationFormat>
  <Paragraphs>56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Профессии:</vt:lpstr>
      <vt:lpstr>Слайд 7</vt:lpstr>
      <vt:lpstr>Слайд 8</vt:lpstr>
      <vt:lpstr>Первая часть раскадровки</vt:lpstr>
      <vt:lpstr>Вторая и третья части раскадровки</vt:lpstr>
      <vt:lpstr>Третья и четвёртая части раскадровки</vt:lpstr>
      <vt:lpstr>Пятая и шестая части раскадровки</vt:lpstr>
      <vt:lpstr>Слайд 13</vt:lpstr>
      <vt:lpstr>Слайд 14</vt:lpstr>
      <vt:lpstr>https://mir-glazami-detei.blogspot.com/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Кружок мультипликации</dc:title>
  <dc:creator>lenovo</dc:creator>
  <cp:lastModifiedBy>WINDOWS 10</cp:lastModifiedBy>
  <cp:revision>237</cp:revision>
  <dcterms:modified xsi:type="dcterms:W3CDTF">2021-02-11T10:41:39Z</dcterms:modified>
</cp:coreProperties>
</file>