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Autofit/>
          </a:bodyPr>
          <a:lstStyle/>
          <a:p>
            <a:r>
              <a:rPr lang="ru-RU" sz="4800" b="1" dirty="0" smtClean="0">
                <a:solidFill>
                  <a:srgbClr val="FF0000"/>
                </a:solidFill>
              </a:rPr>
              <a:t/>
            </a:r>
            <a:br>
              <a:rPr lang="ru-RU" sz="4800" b="1" dirty="0" smtClean="0">
                <a:solidFill>
                  <a:srgbClr val="FF0000"/>
                </a:solidFill>
              </a:rPr>
            </a:br>
            <a:r>
              <a:rPr lang="ru-RU" sz="4800" b="1" dirty="0">
                <a:solidFill>
                  <a:srgbClr val="FF0000"/>
                </a:solidFill>
              </a:rPr>
              <a:t/>
            </a:r>
            <a:br>
              <a:rPr lang="ru-RU" sz="4800" b="1" dirty="0">
                <a:solidFill>
                  <a:srgbClr val="FF0000"/>
                </a:solidFill>
              </a:rPr>
            </a:br>
            <a:r>
              <a:rPr lang="ru-RU" sz="4800" b="1" dirty="0" smtClean="0">
                <a:solidFill>
                  <a:srgbClr val="FF0000"/>
                </a:solidFill>
              </a:rPr>
              <a:t/>
            </a:r>
            <a:br>
              <a:rPr lang="ru-RU" sz="4800" b="1" dirty="0" smtClean="0">
                <a:solidFill>
                  <a:srgbClr val="FF0000"/>
                </a:solidFill>
              </a:rPr>
            </a:br>
            <a:r>
              <a:rPr lang="ru-RU" sz="4800" b="1" dirty="0">
                <a:solidFill>
                  <a:srgbClr val="FF0000"/>
                </a:solidFill>
              </a:rPr>
              <a:t/>
            </a:r>
            <a:br>
              <a:rPr lang="ru-RU" sz="4800" b="1" dirty="0">
                <a:solidFill>
                  <a:srgbClr val="FF0000"/>
                </a:solidFill>
              </a:rPr>
            </a:br>
            <a:r>
              <a:rPr lang="ru-RU" sz="4800" b="1" dirty="0" smtClean="0">
                <a:solidFill>
                  <a:srgbClr val="FF0000"/>
                </a:solidFill>
              </a:rPr>
              <a:t/>
            </a:r>
            <a:br>
              <a:rPr lang="ru-RU" sz="4800" b="1" dirty="0" smtClean="0">
                <a:solidFill>
                  <a:srgbClr val="FF0000"/>
                </a:solidFill>
              </a:rPr>
            </a:br>
            <a:r>
              <a:rPr lang="ru-RU" sz="4800" b="1" dirty="0">
                <a:solidFill>
                  <a:srgbClr val="FF0000"/>
                </a:solidFill>
              </a:rPr>
              <a:t/>
            </a:r>
            <a:br>
              <a:rPr lang="ru-RU" sz="4800" b="1" dirty="0">
                <a:solidFill>
                  <a:srgbClr val="FF0000"/>
                </a:solidFill>
              </a:rPr>
            </a:br>
            <a:r>
              <a:rPr lang="ru-RU" sz="4000" b="1" i="1" dirty="0" err="1" smtClean="0">
                <a:solidFill>
                  <a:srgbClr val="FF0000"/>
                </a:solidFill>
              </a:rPr>
              <a:t>Сказкотерапия</a:t>
            </a:r>
            <a:r>
              <a:rPr lang="ru-RU" sz="4000" b="1" i="1" dirty="0" smtClean="0">
                <a:solidFill>
                  <a:srgbClr val="FF0000"/>
                </a:solidFill>
              </a:rPr>
              <a:t> </a:t>
            </a:r>
            <a:r>
              <a:rPr lang="ru-RU" sz="4000" b="1" i="1" dirty="0">
                <a:solidFill>
                  <a:srgbClr val="FF0000"/>
                </a:solidFill>
              </a:rPr>
              <a:t/>
            </a:r>
            <a:br>
              <a:rPr lang="ru-RU" sz="4000" b="1" i="1" dirty="0">
                <a:solidFill>
                  <a:srgbClr val="FF0000"/>
                </a:solidFill>
              </a:rPr>
            </a:br>
            <a:r>
              <a:rPr lang="ru-RU" sz="4000" b="1" i="1" dirty="0">
                <a:solidFill>
                  <a:srgbClr val="FF0000"/>
                </a:solidFill>
              </a:rPr>
              <a:t>как одна из технологий </a:t>
            </a:r>
            <a:r>
              <a:rPr lang="ru-RU" sz="4000" b="1" i="1" dirty="0" err="1">
                <a:solidFill>
                  <a:srgbClr val="FF0000"/>
                </a:solidFill>
              </a:rPr>
              <a:t>здоровьесбережения</a:t>
            </a:r>
            <a:r>
              <a:rPr lang="ru-RU" sz="4000" b="1" i="1" dirty="0">
                <a:solidFill>
                  <a:srgbClr val="FF0000"/>
                </a:solidFill>
              </a:rPr>
              <a:t> в ДОУ</a:t>
            </a:r>
          </a:p>
        </p:txBody>
      </p:sp>
      <p:sp>
        <p:nvSpPr>
          <p:cNvPr id="3" name="Объект 2"/>
          <p:cNvSpPr>
            <a:spLocks noGrp="1"/>
          </p:cNvSpPr>
          <p:nvPr>
            <p:ph idx="1"/>
          </p:nvPr>
        </p:nvSpPr>
        <p:spPr>
          <a:xfrm>
            <a:off x="457200" y="4437112"/>
            <a:ext cx="8229600" cy="1689051"/>
          </a:xfrm>
        </p:spPr>
        <p:txBody>
          <a:bodyPr/>
          <a:lstStyle/>
          <a:p>
            <a:pPr marL="0" indent="0" algn="r">
              <a:buNone/>
            </a:pPr>
            <a:r>
              <a:rPr lang="ru-RU" b="1" dirty="0">
                <a:solidFill>
                  <a:srgbClr val="002060"/>
                </a:solidFill>
              </a:rPr>
              <a:t>Воспитатели: </a:t>
            </a:r>
            <a:r>
              <a:rPr lang="ru-RU" b="1" dirty="0" err="1">
                <a:solidFill>
                  <a:srgbClr val="002060"/>
                </a:solidFill>
              </a:rPr>
              <a:t>Мышакова</a:t>
            </a:r>
            <a:r>
              <a:rPr lang="ru-RU" b="1" dirty="0">
                <a:solidFill>
                  <a:srgbClr val="002060"/>
                </a:solidFill>
              </a:rPr>
              <a:t> О.В</a:t>
            </a:r>
            <a:br>
              <a:rPr lang="ru-RU" b="1" dirty="0">
                <a:solidFill>
                  <a:srgbClr val="002060"/>
                </a:solidFill>
              </a:rPr>
            </a:br>
            <a:r>
              <a:rPr lang="ru-RU" b="1" dirty="0">
                <a:solidFill>
                  <a:srgbClr val="002060"/>
                </a:solidFill>
              </a:rPr>
              <a:t>Соколова </a:t>
            </a:r>
            <a:r>
              <a:rPr lang="ru-RU" b="1" dirty="0" smtClean="0">
                <a:solidFill>
                  <a:srgbClr val="002060"/>
                </a:solidFill>
              </a:rPr>
              <a:t>Л.Р</a:t>
            </a:r>
          </a:p>
          <a:p>
            <a:pPr marL="0" indent="0" algn="ctr">
              <a:buNone/>
            </a:pPr>
            <a:r>
              <a:rPr lang="ru-RU" b="1" dirty="0" smtClean="0">
                <a:solidFill>
                  <a:srgbClr val="002060"/>
                </a:solidFill>
              </a:rPr>
              <a:t>2021 г</a:t>
            </a:r>
            <a:endParaRPr lang="ru-RU" b="1" dirty="0">
              <a:solidFill>
                <a:srgbClr val="002060"/>
              </a:solidFill>
            </a:endParaRPr>
          </a:p>
        </p:txBody>
      </p:sp>
    </p:spTree>
    <p:extLst>
      <p:ext uri="{BB962C8B-B14F-4D97-AF65-F5344CB8AC3E}">
        <p14:creationId xmlns:p14="http://schemas.microsoft.com/office/powerpoint/2010/main" val="259361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педсовет\152689600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21" y="0"/>
            <a:ext cx="9383621" cy="70294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67544" y="404664"/>
            <a:ext cx="7355160" cy="6297563"/>
          </a:xfrm>
        </p:spPr>
        <p:txBody>
          <a:bodyPr>
            <a:normAutofit fontScale="70000" lnSpcReduction="20000"/>
          </a:bodyPr>
          <a:lstStyle/>
          <a:p>
            <a:r>
              <a:rPr lang="ru-RU" b="1" dirty="0"/>
              <a:t>Вначале целесообразнее решать сказочные задачи, что позволяет перейти к грамотному продумыванию своих собственных сказок.</a:t>
            </a:r>
          </a:p>
          <a:p>
            <a:r>
              <a:rPr lang="ru-RU" b="1" dirty="0"/>
              <a:t>В любой сказке неизбежно возникают противоречия между персонажами, которые необходимо разрешать. Выход из создавшихся затруднительных положений зачастую зависит от выявления и использования различных ресурсов. Главное при решении сказочной задачи – не изменить или минимально изменить сюжет сказки.</a:t>
            </a:r>
          </a:p>
          <a:p>
            <a:r>
              <a:rPr lang="ru-RU" b="1" dirty="0"/>
              <a:t>Основным критерием создания сказочной задачи является нахождение противоречия между персонажами сказки. Сочиняя собственную сказку ребенок отражает свою проблемную ситуацию и способы ее ре­шения. Она дает возможность отреагировать на значимые эмоции, выявить внутренние конфликты и затруднения.</a:t>
            </a:r>
          </a:p>
          <a:p>
            <a:r>
              <a:rPr lang="ru-RU" b="1" dirty="0"/>
              <a:t>Сочинительство благоприятно отражается на эмоциональном состоянии детей – они становятся уравновешеннее, приобретают способность видеть хорошее в любой ситуации. </a:t>
            </a:r>
          </a:p>
        </p:txBody>
      </p:sp>
    </p:spTree>
    <p:extLst>
      <p:ext uri="{BB962C8B-B14F-4D97-AF65-F5344CB8AC3E}">
        <p14:creationId xmlns:p14="http://schemas.microsoft.com/office/powerpoint/2010/main" val="2769392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педсовет\1618461263_4-phonoteka_org-p-fon-dlya-obyavleniya-v-detskom-sadu-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9123"/>
            <a:ext cx="9252520" cy="694712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243408"/>
            <a:ext cx="6408712" cy="7416824"/>
          </a:xfrm>
        </p:spPr>
        <p:txBody>
          <a:bodyPr>
            <a:noAutofit/>
          </a:bodyPr>
          <a:lstStyle/>
          <a:p>
            <a:r>
              <a:rPr lang="ru-RU" sz="2800" b="1" dirty="0">
                <a:solidFill>
                  <a:srgbClr val="FF0000"/>
                </a:solidFill>
              </a:rPr>
              <a:t>Драматизация или инсценировка написанной сказки</a:t>
            </a:r>
            <a:r>
              <a:rPr lang="ru-RU" sz="2800" b="1" dirty="0" smtClean="0">
                <a:solidFill>
                  <a:srgbClr val="FF0000"/>
                </a:solidFill>
              </a:rPr>
              <a:t>.</a:t>
            </a:r>
            <a:r>
              <a:rPr lang="ru-RU" sz="1800" b="1" dirty="0"/>
              <a:t/>
            </a:r>
            <a:br>
              <a:rPr lang="ru-RU" sz="1800" b="1" dirty="0"/>
            </a:br>
            <a:r>
              <a:rPr lang="ru-RU" sz="1800" b="1" dirty="0"/>
              <a:t> </a:t>
            </a:r>
            <a:r>
              <a:rPr lang="ru-RU" sz="1600" b="1" dirty="0"/>
              <a:t>Данный метод позволяет побыть актером и взять на себя роль, несущую определенный эмоциональный смысл, пережить те пугающие, волнующие людей моменты и понять, что в этом ничего страшного нет, что все плохое когда-то заканчивается. Фигурки из бумаги (оригами, </a:t>
            </a:r>
            <a:r>
              <a:rPr lang="ru-RU" sz="1600" b="1" dirty="0" err="1"/>
              <a:t>бумагопластика</a:t>
            </a:r>
            <a:r>
              <a:rPr lang="ru-RU" sz="1600" b="1" dirty="0"/>
              <a:t>, объемные бумажные фигурки). </a:t>
            </a:r>
            <a:br>
              <a:rPr lang="ru-RU" sz="1600" b="1" dirty="0"/>
            </a:br>
            <a:r>
              <a:rPr lang="ru-RU" sz="1600" b="1" dirty="0"/>
              <a:t>Психотерапевтический эффект достигается за счет проигрывания (обыгрывания) переживаний и конфликтов с помощью заместителей - персонажей (фигурки из бумаги) и через построение сюжета. Путешествуя по сказкам, у детей пробуждается фантазия и образное мышление, ребенок освобождается от стереотипов и шаблонов, дает простор творчеству. Разыгрывая сказку ребенок и танцует, и играет в различные подвижные игры, т.е. развивается еще и двигательная активность.</a:t>
            </a:r>
            <a:br>
              <a:rPr lang="ru-RU" sz="1600" b="1" dirty="0"/>
            </a:br>
            <a:r>
              <a:rPr lang="ru-RU" sz="1600" b="1" dirty="0" smtClean="0"/>
              <a:t>Эмоционально </a:t>
            </a:r>
            <a:r>
              <a:rPr lang="ru-RU" sz="1600" b="1" dirty="0"/>
              <a:t>разряжаясь, сбрасывая зажимы, «отыгрывая» глубоко спрятанные в подсознании страх, беспокойство, агрессию или чувство вины, дети становятся мягче,</a:t>
            </a:r>
            <a:br>
              <a:rPr lang="ru-RU" sz="1600" b="1" dirty="0"/>
            </a:br>
            <a:r>
              <a:rPr lang="ru-RU" sz="1600" b="1" dirty="0"/>
              <a:t>добрее, увереннее в себе, восприимчивее к людям и окружающему миру. У них формируется положительный образ своего тела и принятие себя таким, какой он есть.</a:t>
            </a:r>
            <a:r>
              <a:rPr lang="ru-RU" sz="1600" dirty="0"/>
              <a:t/>
            </a:r>
            <a:br>
              <a:rPr lang="ru-RU" sz="1600" dirty="0"/>
            </a:br>
            <a:endParaRPr lang="ru-RU" sz="1600" dirty="0"/>
          </a:p>
        </p:txBody>
      </p:sp>
    </p:spTree>
    <p:extLst>
      <p:ext uri="{BB962C8B-B14F-4D97-AF65-F5344CB8AC3E}">
        <p14:creationId xmlns:p14="http://schemas.microsoft.com/office/powerpoint/2010/main" val="2222433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педсовет\hello_html_578a0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2915816" y="1556792"/>
            <a:ext cx="4248472" cy="4896544"/>
          </a:xfrm>
        </p:spPr>
        <p:txBody>
          <a:bodyPr>
            <a:normAutofit/>
          </a:bodyPr>
          <a:lstStyle/>
          <a:p>
            <a:pPr marL="0" indent="0" algn="ctr">
              <a:buNone/>
            </a:pPr>
            <a:r>
              <a:rPr lang="ru-RU" sz="2400" b="1" dirty="0"/>
              <a:t>Обобщая все вышесказанное, можно сделать вывод, что </a:t>
            </a:r>
            <a:r>
              <a:rPr lang="ru-RU" sz="2400" b="1" dirty="0" err="1"/>
              <a:t>сказкотерапия</a:t>
            </a:r>
            <a:r>
              <a:rPr lang="ru-RU" sz="2400" b="1" dirty="0"/>
              <a:t> один из самых эффективных видов педагогических </a:t>
            </a:r>
            <a:r>
              <a:rPr lang="ru-RU" sz="2400" b="1" dirty="0" err="1"/>
              <a:t>здоровьесберегающих</a:t>
            </a:r>
            <a:r>
              <a:rPr lang="ru-RU" sz="2400" b="1" dirty="0"/>
              <a:t> технологий, в процессе которого задействованы все компоненты здоровья детей.</a:t>
            </a:r>
          </a:p>
          <a:p>
            <a:endParaRPr lang="ru-RU" dirty="0"/>
          </a:p>
        </p:txBody>
      </p:sp>
    </p:spTree>
    <p:extLst>
      <p:ext uri="{BB962C8B-B14F-4D97-AF65-F5344CB8AC3E}">
        <p14:creationId xmlns:p14="http://schemas.microsoft.com/office/powerpoint/2010/main" val="2272016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descr="C:\Users\User\Desktop\педсовет\img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421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9449000" cy="7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6394722"/>
          </a:xfrm>
        </p:spPr>
        <p:txBody>
          <a:bodyPr>
            <a:normAutofit fontScale="90000"/>
          </a:bodyPr>
          <a:lstStyle/>
          <a:p>
            <a:pPr marL="342900" indent="-342900" algn="l">
              <a:buFont typeface="Wingdings" pitchFamily="2" charset="2"/>
              <a:buChar char="Ø"/>
            </a:pPr>
            <a:r>
              <a:rPr lang="ru-RU" sz="2200" dirty="0" smtClean="0"/>
              <a:t/>
            </a:r>
            <a:br>
              <a:rPr lang="ru-RU" sz="2200" dirty="0" smtClean="0"/>
            </a:br>
            <a:r>
              <a:rPr lang="ru-RU" sz="2200" dirty="0"/>
              <a:t/>
            </a:r>
            <a:br>
              <a:rPr lang="ru-RU" sz="2200" dirty="0"/>
            </a:br>
            <a:r>
              <a:rPr lang="ru-RU" sz="2200" dirty="0" smtClean="0"/>
              <a:t/>
            </a:r>
            <a:br>
              <a:rPr lang="ru-RU" sz="2200" dirty="0" smtClean="0"/>
            </a:br>
            <a:r>
              <a:rPr lang="ru-RU" sz="2200" dirty="0" smtClean="0"/>
              <a:t/>
            </a:r>
            <a:br>
              <a:rPr lang="ru-RU" sz="2200" dirty="0" smtClean="0"/>
            </a:br>
            <a:r>
              <a:rPr lang="ru-RU" sz="2200" dirty="0"/>
              <a:t/>
            </a:r>
            <a:br>
              <a:rPr lang="ru-RU" sz="2200" dirty="0"/>
            </a:br>
            <a:r>
              <a:rPr lang="ru-RU" sz="2200" dirty="0" smtClean="0"/>
              <a:t/>
            </a:r>
            <a:br>
              <a:rPr lang="ru-RU" sz="2200" dirty="0" smtClean="0"/>
            </a:br>
            <a:r>
              <a:rPr lang="ru-RU" sz="2200" dirty="0" smtClean="0"/>
              <a:t>                                 </a:t>
            </a:r>
            <a:r>
              <a:rPr lang="ru-RU" sz="3600" b="1" dirty="0" err="1" smtClean="0">
                <a:solidFill>
                  <a:srgbClr val="FF0000"/>
                </a:solidFill>
              </a:rPr>
              <a:t>Здоровьесберегающие</a:t>
            </a:r>
            <a:r>
              <a:rPr lang="ru-RU" sz="3600" b="1" dirty="0" smtClean="0">
                <a:solidFill>
                  <a:srgbClr val="FF0000"/>
                </a:solidFill>
              </a:rPr>
              <a:t> </a:t>
            </a:r>
            <a:br>
              <a:rPr lang="ru-RU" sz="3600" b="1" dirty="0" smtClean="0">
                <a:solidFill>
                  <a:srgbClr val="FF0000"/>
                </a:solidFill>
              </a:rPr>
            </a:br>
            <a:r>
              <a:rPr lang="ru-RU" sz="3600" b="1" dirty="0" smtClean="0">
                <a:solidFill>
                  <a:srgbClr val="FF0000"/>
                </a:solidFill>
              </a:rPr>
              <a:t>                педагогические технологии</a:t>
            </a:r>
            <a:r>
              <a:rPr lang="ru-RU" sz="2700" b="1" dirty="0" smtClean="0">
                <a:solidFill>
                  <a:srgbClr val="FF0000"/>
                </a:solidFill>
              </a:rPr>
              <a:t/>
            </a:r>
            <a:br>
              <a:rPr lang="ru-RU" sz="2700" b="1" dirty="0" smtClean="0">
                <a:solidFill>
                  <a:srgbClr val="FF0000"/>
                </a:solidFill>
              </a:rPr>
            </a:br>
            <a:r>
              <a:rPr lang="ru-RU" sz="2200" b="1" dirty="0" smtClean="0">
                <a:solidFill>
                  <a:srgbClr val="002060"/>
                </a:solidFill>
              </a:rPr>
              <a:t/>
            </a:r>
            <a:br>
              <a:rPr lang="ru-RU" sz="2200" b="1" dirty="0" smtClean="0">
                <a:solidFill>
                  <a:srgbClr val="002060"/>
                </a:solidFill>
              </a:rPr>
            </a:br>
            <a:r>
              <a:rPr lang="ru-RU" sz="2200" b="1" dirty="0" err="1" smtClean="0">
                <a:solidFill>
                  <a:srgbClr val="002060"/>
                </a:solidFill>
              </a:rPr>
              <a:t>Технологии</a:t>
            </a:r>
            <a:r>
              <a:rPr lang="ru-RU" sz="2200" b="1" dirty="0" smtClean="0">
                <a:solidFill>
                  <a:srgbClr val="002060"/>
                </a:solidFill>
              </a:rPr>
              <a:t> сохранения и стимулирования здоровья                                                                </a:t>
            </a:r>
            <a:r>
              <a:rPr lang="ru-RU" sz="2200" b="1" dirty="0" smtClean="0"/>
              <a:t>(</a:t>
            </a:r>
            <a:r>
              <a:rPr lang="ru-RU" sz="2200" b="1" dirty="0"/>
              <a:t>ритмопластика, динамические паузы, подвижные и спортивные игры, релаксация, пальчиковая гимнастика, гимнастика для глаз, дыхательная гимнастика, игровая оздоровительная гимнастика).</a:t>
            </a:r>
            <a:br>
              <a:rPr lang="ru-RU" sz="2200" b="1" dirty="0"/>
            </a:br>
            <a:r>
              <a:rPr lang="ru-RU" sz="2200" b="1" dirty="0">
                <a:solidFill>
                  <a:srgbClr val="002060"/>
                </a:solidFill>
              </a:rPr>
              <a:t>Технологии обучения здорового образа жизни </a:t>
            </a:r>
            <a:r>
              <a:rPr lang="ru-RU" sz="2200" b="1" dirty="0"/>
              <a:t>(утренняя гимнастика, физкультурные занятия, самомассаж, активный </a:t>
            </a:r>
            <a:r>
              <a:rPr lang="ru-RU" sz="2200" b="1" dirty="0" smtClean="0"/>
              <a:t>отдых, физкультурный </a:t>
            </a:r>
            <a:r>
              <a:rPr lang="ru-RU" sz="2200" b="1" dirty="0"/>
              <a:t>досуг, физкультурный праздник, музыкальный досуг, «День здоровья», точечный массаж).</a:t>
            </a:r>
            <a:br>
              <a:rPr lang="ru-RU" sz="2200" b="1" dirty="0"/>
            </a:br>
            <a:r>
              <a:rPr lang="ru-RU" sz="2200" b="1" dirty="0">
                <a:solidFill>
                  <a:srgbClr val="002060"/>
                </a:solidFill>
              </a:rPr>
              <a:t>Технологии коррекционные</a:t>
            </a:r>
            <a:r>
              <a:rPr lang="ru-RU" sz="2200" b="1" dirty="0"/>
              <a:t> (</a:t>
            </a:r>
            <a:r>
              <a:rPr lang="ru-RU" sz="2200" b="1" dirty="0" err="1"/>
              <a:t>сказкотерапия</a:t>
            </a:r>
            <a:r>
              <a:rPr lang="ru-RU" sz="2200" b="1" dirty="0"/>
              <a:t>,  артикуляционная гимнастика, </a:t>
            </a:r>
            <a:r>
              <a:rPr lang="ru-RU" sz="2200" b="1" dirty="0" err="1"/>
              <a:t>психогимнастика</a:t>
            </a:r>
            <a:r>
              <a:rPr lang="ru-RU" sz="2200" b="1" dirty="0"/>
              <a:t>, фонетическая ритмика, </a:t>
            </a:r>
            <a:r>
              <a:rPr lang="ru-RU" sz="2200" b="1" dirty="0" err="1"/>
              <a:t>цветотерапия</a:t>
            </a:r>
            <a:r>
              <a:rPr lang="ru-RU" sz="2200" b="1" dirty="0"/>
              <a:t>, </a:t>
            </a:r>
            <a:r>
              <a:rPr lang="ru-RU" sz="2200" b="1" dirty="0" err="1"/>
              <a:t>арттерапия</a:t>
            </a:r>
            <a:r>
              <a:rPr lang="ru-RU" sz="2200" b="1" dirty="0"/>
              <a:t>).</a:t>
            </a:r>
            <a:br>
              <a:rPr lang="ru-RU" sz="2200" b="1" dirty="0"/>
            </a:br>
            <a:r>
              <a:rPr lang="ru-RU" sz="2200" b="1" dirty="0"/>
              <a:t/>
            </a:r>
            <a:br>
              <a:rPr lang="ru-RU" sz="2200" b="1" dirty="0"/>
            </a:br>
            <a:r>
              <a:rPr lang="ru-RU" b="1" dirty="0" smtClean="0"/>
              <a:t/>
            </a:r>
            <a:br>
              <a:rPr lang="ru-RU" b="1" dirty="0" smtClean="0"/>
            </a:br>
            <a:r>
              <a:rPr lang="ru-RU" dirty="0" smtClean="0"/>
              <a:t/>
            </a:r>
            <a:br>
              <a:rPr lang="ru-RU" dirty="0" smtClean="0"/>
            </a:br>
            <a:r>
              <a:rPr lang="ru-RU" dirty="0"/>
              <a:t/>
            </a:r>
            <a:br>
              <a:rPr lang="ru-RU" dirty="0"/>
            </a:br>
            <a:endParaRPr lang="ru-RU" dirty="0"/>
          </a:p>
        </p:txBody>
      </p:sp>
    </p:spTree>
    <p:extLst>
      <p:ext uri="{BB962C8B-B14F-4D97-AF65-F5344CB8AC3E}">
        <p14:creationId xmlns:p14="http://schemas.microsoft.com/office/powerpoint/2010/main" val="2785643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914400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123728" y="1052736"/>
            <a:ext cx="3816424" cy="576064"/>
          </a:xfrm>
        </p:spPr>
        <p:txBody>
          <a:bodyPr>
            <a:normAutofit fontScale="90000"/>
          </a:bodyPr>
          <a:lstStyle/>
          <a:p>
            <a:r>
              <a:rPr lang="ru-RU" b="1" dirty="0">
                <a:solidFill>
                  <a:srgbClr val="FF0000"/>
                </a:solidFill>
                <a:cs typeface="Arabic Typesetting" pitchFamily="66" charset="-78"/>
              </a:rPr>
              <a:t>Актуальность </a:t>
            </a:r>
            <a:r>
              <a:rPr lang="ru-RU" b="1" dirty="0"/>
              <a:t/>
            </a:r>
            <a:br>
              <a:rPr lang="ru-RU" b="1" dirty="0"/>
            </a:br>
            <a:endParaRPr lang="ru-RU" b="1" dirty="0"/>
          </a:p>
        </p:txBody>
      </p:sp>
      <p:sp>
        <p:nvSpPr>
          <p:cNvPr id="3" name="Объект 2"/>
          <p:cNvSpPr>
            <a:spLocks noGrp="1"/>
          </p:cNvSpPr>
          <p:nvPr>
            <p:ph idx="1"/>
          </p:nvPr>
        </p:nvSpPr>
        <p:spPr>
          <a:xfrm>
            <a:off x="2051720" y="1052736"/>
            <a:ext cx="4608512" cy="5073427"/>
          </a:xfrm>
        </p:spPr>
        <p:txBody>
          <a:bodyPr/>
          <a:lstStyle/>
          <a:p>
            <a:pPr marL="0" indent="0">
              <a:buNone/>
            </a:pPr>
            <a:endParaRPr lang="ru-RU" sz="2400" dirty="0" smtClean="0"/>
          </a:p>
          <a:p>
            <a:pPr marL="0" indent="0">
              <a:buNone/>
            </a:pPr>
            <a:r>
              <a:rPr lang="ru-RU" sz="2400" b="1" dirty="0" err="1" smtClean="0"/>
              <a:t>Сказкотерапия</a:t>
            </a:r>
            <a:r>
              <a:rPr lang="ru-RU" sz="2400" b="1" dirty="0" smtClean="0"/>
              <a:t> </a:t>
            </a:r>
            <a:r>
              <a:rPr lang="ru-RU" sz="2400" b="1" dirty="0"/>
              <a:t>позволяет мягко и ненавязчиво воздействовать на ребенка при помощи сказки, решая при этом самые разные задачи. </a:t>
            </a:r>
          </a:p>
          <a:p>
            <a:pPr marL="0" indent="0">
              <a:buNone/>
            </a:pPr>
            <a:r>
              <a:rPr lang="ru-RU" sz="2400" b="1" dirty="0"/>
              <a:t>Дети, находясь в сказке, взаимодействуют со многими сказочными героями и, как в жизни, ищут пути решения проблем, которые встают перед ними.</a:t>
            </a:r>
          </a:p>
          <a:p>
            <a:endParaRPr lang="ru-RU" dirty="0"/>
          </a:p>
        </p:txBody>
      </p:sp>
    </p:spTree>
    <p:extLst>
      <p:ext uri="{BB962C8B-B14F-4D97-AF65-F5344CB8AC3E}">
        <p14:creationId xmlns:p14="http://schemas.microsoft.com/office/powerpoint/2010/main" val="1715616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123728" y="548680"/>
            <a:ext cx="4752528" cy="5904656"/>
          </a:xfrm>
        </p:spPr>
        <p:txBody>
          <a:bodyPr>
            <a:normAutofit fontScale="92500" lnSpcReduction="20000"/>
          </a:bodyPr>
          <a:lstStyle/>
          <a:p>
            <a:pPr marL="0" indent="0" algn="ctr">
              <a:buNone/>
            </a:pPr>
            <a:r>
              <a:rPr lang="ru-RU" sz="4200" b="1" dirty="0">
                <a:solidFill>
                  <a:srgbClr val="FF0000"/>
                </a:solidFill>
              </a:rPr>
              <a:t>Задачи </a:t>
            </a:r>
            <a:r>
              <a:rPr lang="ru-RU" sz="4200" b="1" dirty="0" err="1" smtClean="0">
                <a:solidFill>
                  <a:srgbClr val="FF0000"/>
                </a:solidFill>
              </a:rPr>
              <a:t>сказкотерапии</a:t>
            </a:r>
            <a:endParaRPr lang="ru-RU" dirty="0"/>
          </a:p>
          <a:p>
            <a:r>
              <a:rPr lang="ru-RU" sz="2800" b="1" dirty="0"/>
              <a:t>Развитие внимания.</a:t>
            </a:r>
          </a:p>
          <a:p>
            <a:r>
              <a:rPr lang="ru-RU" sz="2800" b="1" dirty="0"/>
              <a:t>Развитие памяти.</a:t>
            </a:r>
          </a:p>
          <a:p>
            <a:r>
              <a:rPr lang="ru-RU" sz="2800" b="1" dirty="0"/>
              <a:t>Развитие аналитических способностей.</a:t>
            </a:r>
          </a:p>
          <a:p>
            <a:r>
              <a:rPr lang="ru-RU" sz="2800" b="1" dirty="0"/>
              <a:t>Развитие фантазии и творческого воображения.</a:t>
            </a:r>
          </a:p>
          <a:p>
            <a:r>
              <a:rPr lang="ru-RU" sz="2800" b="1" dirty="0"/>
              <a:t>Снятие эмоционального и физического напряжения.</a:t>
            </a:r>
          </a:p>
          <a:p>
            <a:r>
              <a:rPr lang="ru-RU" sz="2800" b="1" dirty="0"/>
              <a:t>Развитие умения быстро переключаться с активной деятельности на пассивную.</a:t>
            </a:r>
          </a:p>
          <a:p>
            <a:r>
              <a:rPr lang="ru-RU" sz="2800" b="1" dirty="0"/>
              <a:t>Совершенствование коммуникативных навыков.</a:t>
            </a:r>
          </a:p>
          <a:p>
            <a:endParaRPr lang="ru-RU" dirty="0"/>
          </a:p>
        </p:txBody>
      </p:sp>
    </p:spTree>
    <p:extLst>
      <p:ext uri="{BB962C8B-B14F-4D97-AF65-F5344CB8AC3E}">
        <p14:creationId xmlns:p14="http://schemas.microsoft.com/office/powerpoint/2010/main" val="2883375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539552" y="692696"/>
            <a:ext cx="8229600" cy="5256583"/>
          </a:xfrm>
        </p:spPr>
        <p:txBody>
          <a:bodyPr>
            <a:normAutofit fontScale="92500" lnSpcReduction="10000"/>
          </a:bodyPr>
          <a:lstStyle/>
          <a:p>
            <a:pPr marL="0" indent="0" algn="ctr">
              <a:buNone/>
            </a:pPr>
            <a:r>
              <a:rPr lang="ru-RU" sz="3800" b="1" dirty="0">
                <a:solidFill>
                  <a:srgbClr val="FF0000"/>
                </a:solidFill>
              </a:rPr>
              <a:t>Виды сказок</a:t>
            </a:r>
          </a:p>
          <a:p>
            <a:r>
              <a:rPr lang="ru-RU" sz="2600" b="1" dirty="0"/>
              <a:t>Художественные, способствуют воспитанию нравственных чувств: взаимопомощи, поддержки, сочувствия, долга, ответственности и др.</a:t>
            </a:r>
          </a:p>
          <a:p>
            <a:r>
              <a:rPr lang="ru-RU" sz="2600" b="1" dirty="0"/>
              <a:t>Дидактические, через </a:t>
            </a:r>
            <a:r>
              <a:rPr lang="ru-RU" sz="2600" b="1" dirty="0" err="1"/>
              <a:t>сюжетность</a:t>
            </a:r>
            <a:r>
              <a:rPr lang="ru-RU" sz="2600" b="1" dirty="0"/>
              <a:t> и образность помогают малышу лучше усвоить информацию.</a:t>
            </a:r>
          </a:p>
          <a:p>
            <a:r>
              <a:rPr lang="ru-RU" sz="2600" b="1" dirty="0" err="1"/>
              <a:t>Психокоррекционные</a:t>
            </a:r>
            <a:r>
              <a:rPr lang="ru-RU" sz="2600" b="1" dirty="0"/>
              <a:t>, создаются для мягкого влияния на поведение ребенка.</a:t>
            </a:r>
          </a:p>
          <a:p>
            <a:r>
              <a:rPr lang="ru-RU" sz="2600" b="1" dirty="0"/>
              <a:t>Психотерапевтические, лечат душу, раскрывают глубокий смысл событий.</a:t>
            </a:r>
          </a:p>
          <a:p>
            <a:r>
              <a:rPr lang="ru-RU" sz="2600" b="1" dirty="0"/>
              <a:t>Медитативные, создаются для накопления положительного образного опыта, снятия психоэмоционального напряжения.</a:t>
            </a:r>
          </a:p>
          <a:p>
            <a:endParaRPr lang="ru-RU" dirty="0"/>
          </a:p>
        </p:txBody>
      </p:sp>
    </p:spTree>
    <p:extLst>
      <p:ext uri="{BB962C8B-B14F-4D97-AF65-F5344CB8AC3E}">
        <p14:creationId xmlns:p14="http://schemas.microsoft.com/office/powerpoint/2010/main" val="2564252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403648" y="908720"/>
            <a:ext cx="6912768" cy="5246043"/>
          </a:xfrm>
        </p:spPr>
        <p:txBody>
          <a:bodyPr>
            <a:normAutofit fontScale="70000" lnSpcReduction="20000"/>
          </a:bodyPr>
          <a:lstStyle/>
          <a:p>
            <a:pPr marL="0" indent="0" algn="ctr">
              <a:buNone/>
            </a:pPr>
            <a:r>
              <a:rPr lang="ru-RU" sz="4500" b="1" dirty="0">
                <a:solidFill>
                  <a:srgbClr val="FF0000"/>
                </a:solidFill>
              </a:rPr>
              <a:t>Методы </a:t>
            </a:r>
            <a:r>
              <a:rPr lang="ru-RU" sz="4500" b="1" dirty="0" err="1">
                <a:solidFill>
                  <a:srgbClr val="FF0000"/>
                </a:solidFill>
              </a:rPr>
              <a:t>сказкотерапии</a:t>
            </a:r>
            <a:r>
              <a:rPr lang="ru-RU" sz="4500" b="1" dirty="0" smtClean="0">
                <a:solidFill>
                  <a:srgbClr val="FF0000"/>
                </a:solidFill>
              </a:rPr>
              <a:t>:</a:t>
            </a:r>
          </a:p>
          <a:p>
            <a:pPr marL="0" indent="0" algn="ctr">
              <a:buNone/>
            </a:pPr>
            <a:endParaRPr lang="ru-RU" dirty="0"/>
          </a:p>
          <a:p>
            <a:r>
              <a:rPr lang="ru-RU" b="1" dirty="0"/>
              <a:t>Чтение, рассказывание сказки.</a:t>
            </a:r>
          </a:p>
          <a:p>
            <a:r>
              <a:rPr lang="ru-RU" b="1" dirty="0"/>
              <a:t>Показ игрушек, иллюстраций, картинок.</a:t>
            </a:r>
          </a:p>
          <a:p>
            <a:r>
              <a:rPr lang="ru-RU" b="1" dirty="0"/>
              <a:t>Дидактические игры.</a:t>
            </a:r>
          </a:p>
          <a:p>
            <a:r>
              <a:rPr lang="ru-RU" b="1" dirty="0"/>
              <a:t>Подвижные игры.</a:t>
            </a:r>
          </a:p>
          <a:p>
            <a:r>
              <a:rPr lang="ru-RU" b="1" dirty="0"/>
              <a:t>Рисование сказки.</a:t>
            </a:r>
          </a:p>
          <a:p>
            <a:r>
              <a:rPr lang="ru-RU" b="1" dirty="0"/>
              <a:t>Лепка по сказке.</a:t>
            </a:r>
          </a:p>
          <a:p>
            <a:r>
              <a:rPr lang="ru-RU" b="1" dirty="0"/>
              <a:t>Изготовление кукол, масок, атрибутов, декораций.</a:t>
            </a:r>
          </a:p>
          <a:p>
            <a:r>
              <a:rPr lang="ru-RU" b="1" dirty="0" err="1"/>
              <a:t>Сказкотерапевтическая</a:t>
            </a:r>
            <a:r>
              <a:rPr lang="ru-RU" b="1" dirty="0"/>
              <a:t> диагностика.</a:t>
            </a:r>
          </a:p>
          <a:p>
            <a:r>
              <a:rPr lang="ru-RU" b="1" dirty="0"/>
              <a:t>Решение сказочных задач. </a:t>
            </a:r>
          </a:p>
          <a:p>
            <a:r>
              <a:rPr lang="ru-RU" b="1" dirty="0"/>
              <a:t>Сочинение сказки.</a:t>
            </a:r>
          </a:p>
          <a:p>
            <a:r>
              <a:rPr lang="ru-RU" b="1" dirty="0"/>
              <a:t>Пересказ сказок; рассказ сказки по кругу.</a:t>
            </a:r>
          </a:p>
          <a:p>
            <a:r>
              <a:rPr lang="ru-RU" b="1" dirty="0"/>
              <a:t>Постановка сказки.</a:t>
            </a:r>
          </a:p>
          <a:p>
            <a:endParaRPr lang="ru-RU" dirty="0"/>
          </a:p>
        </p:txBody>
      </p:sp>
    </p:spTree>
    <p:extLst>
      <p:ext uri="{BB962C8B-B14F-4D97-AF65-F5344CB8AC3E}">
        <p14:creationId xmlns:p14="http://schemas.microsoft.com/office/powerpoint/2010/main" val="559580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User\Desktop\педсовет\a04c70f480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403648" y="1484785"/>
            <a:ext cx="6480720" cy="3672408"/>
          </a:xfrm>
        </p:spPr>
        <p:txBody>
          <a:bodyPr>
            <a:normAutofit/>
          </a:bodyPr>
          <a:lstStyle/>
          <a:p>
            <a:r>
              <a:rPr lang="ru-RU" sz="2000" b="1" dirty="0"/>
              <a:t>Сказки, которые невелики по объему,  рассказывают детям наизусть, потому что при этом достигается наилучший контакт с детьми. Главное в передаче рассказчика – выразительно рассказывать, чтобы дети заслушивались. Если после первого чтения сказка уже понята детьми, можно использовать ряд дополнительных приемов, которые усилят эмоциональное воздействие – показ игрушек, иллюстраций, картинок, элементов </a:t>
            </a:r>
            <a:r>
              <a:rPr lang="ru-RU" sz="2000" b="1" dirty="0" err="1"/>
              <a:t>инсценирования</a:t>
            </a:r>
            <a:r>
              <a:rPr lang="ru-RU" sz="2000" b="1" dirty="0"/>
              <a:t>, движения пальцами, руками.</a:t>
            </a:r>
          </a:p>
          <a:p>
            <a:endParaRPr lang="ru-RU" dirty="0"/>
          </a:p>
        </p:txBody>
      </p:sp>
    </p:spTree>
    <p:extLst>
      <p:ext uri="{BB962C8B-B14F-4D97-AF65-F5344CB8AC3E}">
        <p14:creationId xmlns:p14="http://schemas.microsoft.com/office/powerpoint/2010/main" val="3920086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педсовет\1614791459_195-p-fon-dlya-vospitatelya-detskogo-sada-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4" y="0"/>
            <a:ext cx="91281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251520" y="620688"/>
            <a:ext cx="8064896" cy="6120680"/>
          </a:xfrm>
        </p:spPr>
        <p:txBody>
          <a:bodyPr>
            <a:normAutofit/>
          </a:bodyPr>
          <a:lstStyle/>
          <a:p>
            <a:r>
              <a:rPr lang="ru-RU" sz="1600" b="1" dirty="0"/>
              <a:t>Для закрепления знаний полезны такие методы, как дидактические игры на материале знакомых сказок, литературные викторины. Примерами дидактических игр могут служить игры “Отгадай мою сказку”, “Один начинает </a:t>
            </a:r>
            <a:r>
              <a:rPr lang="ru-RU" sz="1600" b="1" dirty="0" smtClean="0"/>
              <a:t>- </a:t>
            </a:r>
            <a:r>
              <a:rPr lang="ru-RU" sz="1600" b="1" dirty="0"/>
              <a:t>другой продолжает”, “Откуда я?” (описание героев) и </a:t>
            </a:r>
            <a:r>
              <a:rPr lang="ru-RU" sz="1600" b="1" dirty="0" smtClean="0"/>
              <a:t>другие.</a:t>
            </a:r>
          </a:p>
          <a:p>
            <a:r>
              <a:rPr lang="ru-RU" sz="1600" b="1" dirty="0" smtClean="0"/>
              <a:t>Игры-головоломки  </a:t>
            </a:r>
            <a:r>
              <a:rPr lang="ru-RU" sz="1600" b="1" dirty="0"/>
              <a:t>«</a:t>
            </a:r>
            <a:r>
              <a:rPr lang="ru-RU" sz="1600" b="1" dirty="0" err="1"/>
              <a:t>Колумбово</a:t>
            </a:r>
            <a:r>
              <a:rPr lang="ru-RU" sz="1600" b="1" dirty="0"/>
              <a:t> </a:t>
            </a:r>
            <a:r>
              <a:rPr lang="ru-RU" sz="1600" b="1"/>
              <a:t>яйцо</a:t>
            </a:r>
            <a:r>
              <a:rPr lang="ru-RU" sz="1600" b="1" smtClean="0"/>
              <a:t>», </a:t>
            </a:r>
            <a:r>
              <a:rPr lang="ru-RU" sz="1600" b="1" dirty="0"/>
              <a:t>«</a:t>
            </a:r>
            <a:r>
              <a:rPr lang="ru-RU" sz="1600" b="1" dirty="0" err="1"/>
              <a:t>Танграм</a:t>
            </a:r>
            <a:r>
              <a:rPr lang="ru-RU" sz="1600" b="1" dirty="0" smtClean="0"/>
              <a:t>». </a:t>
            </a:r>
            <a:r>
              <a:rPr lang="ru-RU" sz="1600" b="1" dirty="0"/>
              <a:t>А вот поднять настроение ребенку помогают подвижные игры, такие как  «У медведя во бору», «Пузырь», «Кот и мыши», «Волк во рву», «Волк и зайцы», «Два Мороза», «Гуси-лебеди», «Буратино и Пьеро».</a:t>
            </a:r>
          </a:p>
          <a:p>
            <a:r>
              <a:rPr lang="ru-RU" sz="1600" b="1" dirty="0"/>
              <a:t>Повторное чтение и рассказывание, возможно, сочетать с занятиями рисованием и лепкой. Рисование, лепка выступают как способы постижения своих возможностей и окружающей действительности, как способ моделирования взаимоотношений и выражения различного рода эмоций, в том числе и отрицательных, негативных.</a:t>
            </a:r>
          </a:p>
          <a:p>
            <a:pPr marL="0" indent="0" algn="ctr">
              <a:buNone/>
            </a:pPr>
            <a:r>
              <a:rPr lang="ru-RU" sz="1800" b="1" dirty="0" smtClean="0">
                <a:solidFill>
                  <a:srgbClr val="FF0000"/>
                </a:solidFill>
              </a:rPr>
              <a:t>Техники используемые на данном этапе:</a:t>
            </a:r>
          </a:p>
          <a:p>
            <a:pPr marL="0" indent="0">
              <a:buNone/>
            </a:pPr>
            <a:r>
              <a:rPr lang="ru-RU" sz="1600" b="1" dirty="0" smtClean="0"/>
              <a:t>-Каракули, монотипия, рисование пальцами, тиснение, </a:t>
            </a:r>
            <a:r>
              <a:rPr lang="ru-RU" sz="1600" b="1" dirty="0" err="1" smtClean="0"/>
              <a:t>кляксография</a:t>
            </a:r>
            <a:r>
              <a:rPr lang="ru-RU" sz="1600" b="1" dirty="0" smtClean="0"/>
              <a:t>, </a:t>
            </a:r>
            <a:r>
              <a:rPr lang="ru-RU" sz="1600" b="1" dirty="0" err="1" smtClean="0"/>
              <a:t>набрызг</a:t>
            </a:r>
            <a:r>
              <a:rPr lang="ru-RU" sz="1600" b="1" dirty="0" smtClean="0"/>
              <a:t>, рисование сухими листьями, сыпучими материалами и продуктами, рисование предметами окружающего пространства, трехмерные изображения из газет, фольги, лепка из пластилина и соленого теста.</a:t>
            </a:r>
          </a:p>
          <a:p>
            <a:pPr marL="0" indent="0">
              <a:buNone/>
            </a:pPr>
            <a:r>
              <a:rPr lang="ru-RU" sz="1600" b="1" dirty="0" smtClean="0"/>
              <a:t>-Изготовление </a:t>
            </a:r>
            <a:r>
              <a:rPr lang="ru-RU" sz="1600" b="1" dirty="0"/>
              <a:t>кукол из бросового </a:t>
            </a:r>
            <a:r>
              <a:rPr lang="ru-RU" sz="1600" b="1" dirty="0" err="1" smtClean="0"/>
              <a:t>материала.Создание</a:t>
            </a:r>
            <a:r>
              <a:rPr lang="ru-RU" sz="1600" b="1" dirty="0" smtClean="0"/>
              <a:t> </a:t>
            </a:r>
            <a:r>
              <a:rPr lang="ru-RU" sz="1600" b="1" dirty="0"/>
              <a:t>кукол, масок, атрибутов и декораций  раскрывают творческий потенциал, личностные возможности, улучшают настроение, повышают  жизненный тонус,  вдохновляют и  приводят к осознанию проблемы, размышлению над ней и поиску решения. При создании кукол, масок, атрибутов дети пользуются разными техниками, например, оригами; создание фигурок  напоминает фокус, который вызывает у малыша заинтересованность и радость.</a:t>
            </a:r>
          </a:p>
          <a:p>
            <a:pPr marL="0" indent="0">
              <a:buNone/>
            </a:pPr>
            <a:endParaRPr lang="ru-RU" sz="1400" dirty="0"/>
          </a:p>
          <a:p>
            <a:pPr marL="0" indent="0">
              <a:buNone/>
            </a:pPr>
            <a:endParaRPr lang="ru-RU" sz="1400" dirty="0" smtClean="0"/>
          </a:p>
          <a:p>
            <a:pPr marL="0" indent="0">
              <a:buNone/>
            </a:pPr>
            <a:endParaRPr lang="ru-RU" dirty="0"/>
          </a:p>
          <a:p>
            <a:endParaRPr lang="ru-RU" dirty="0"/>
          </a:p>
          <a:p>
            <a:endParaRPr lang="ru-RU" dirty="0"/>
          </a:p>
        </p:txBody>
      </p:sp>
    </p:spTree>
    <p:extLst>
      <p:ext uri="{BB962C8B-B14F-4D97-AF65-F5344CB8AC3E}">
        <p14:creationId xmlns:p14="http://schemas.microsoft.com/office/powerpoint/2010/main" val="3669843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980728"/>
            <a:ext cx="7931224" cy="436910"/>
          </a:xfrm>
        </p:spPr>
        <p:txBody>
          <a:bodyPr>
            <a:normAutofit fontScale="90000"/>
          </a:bodyPr>
          <a:lstStyle/>
          <a:p>
            <a:r>
              <a:rPr lang="ru-RU" sz="3600" b="1" dirty="0" err="1" smtClean="0">
                <a:solidFill>
                  <a:srgbClr val="FF0000"/>
                </a:solidFill>
              </a:rPr>
              <a:t>Сказкотерапевтическая</a:t>
            </a:r>
            <a:r>
              <a:rPr lang="ru-RU" sz="3600" b="1" dirty="0" smtClean="0">
                <a:solidFill>
                  <a:srgbClr val="FF0000"/>
                </a:solidFill>
              </a:rPr>
              <a:t> диагностика</a:t>
            </a:r>
            <a:r>
              <a:rPr lang="ru-RU" b="1" dirty="0" smtClean="0">
                <a:solidFill>
                  <a:srgbClr val="FF0000"/>
                </a:solidFill>
              </a:rPr>
              <a:t/>
            </a:r>
            <a:br>
              <a:rPr lang="ru-RU" b="1" dirty="0" smtClean="0">
                <a:solidFill>
                  <a:srgbClr val="FF0000"/>
                </a:solidFill>
              </a:rPr>
            </a:br>
            <a:endParaRPr lang="ru-RU" b="1" dirty="0">
              <a:solidFill>
                <a:srgbClr val="FF0000"/>
              </a:solidFill>
            </a:endParaRPr>
          </a:p>
        </p:txBody>
      </p:sp>
      <p:pic>
        <p:nvPicPr>
          <p:cNvPr id="11266" name="Picture 2" descr="C:\Users\User\Desktop\педсовет\152689600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0"/>
            <a:ext cx="9048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611560" y="332656"/>
            <a:ext cx="6984776" cy="6336704"/>
          </a:xfrm>
        </p:spPr>
        <p:txBody>
          <a:bodyPr>
            <a:normAutofit/>
          </a:bodyPr>
          <a:lstStyle/>
          <a:p>
            <a:pPr marL="0" indent="0">
              <a:buNone/>
            </a:pPr>
            <a:r>
              <a:rPr lang="ru-RU" sz="2000" b="1" dirty="0"/>
              <a:t> </a:t>
            </a:r>
            <a:endParaRPr lang="ru-RU" sz="2000" b="1" dirty="0" smtClean="0"/>
          </a:p>
          <a:p>
            <a:endParaRPr lang="ru-RU" sz="2000" b="1" dirty="0"/>
          </a:p>
          <a:p>
            <a:r>
              <a:rPr lang="ru-RU" sz="2000" b="1" dirty="0" smtClean="0"/>
              <a:t>Образный </a:t>
            </a:r>
            <a:r>
              <a:rPr lang="ru-RU" sz="2000" b="1" dirty="0"/>
              <a:t>мир сказок позволяет ребенку идентифицировать себя с персонажем сказки. Дети в большей степени склонны идентифицировать себя с животными, нежели с людьми.   </a:t>
            </a:r>
          </a:p>
          <a:p>
            <a:r>
              <a:rPr lang="ru-RU" sz="2000" b="1" dirty="0"/>
              <a:t>   Ребенок объединяет свои мысли и переживания с мыслями и переживаниями персонажа рассказываемой сказки и рассказывает о них.</a:t>
            </a:r>
          </a:p>
          <a:p>
            <a:r>
              <a:rPr lang="ru-RU" sz="2000" b="1" dirty="0"/>
              <a:t>   Предлагаемые ребенком ответы на вопросы взрослого позволяют сделать заключение об актуальном эмоциональном состоянии ребенка и его фантазиях по поводу дальнейшего развития ситуации. </a:t>
            </a:r>
            <a:endParaRPr lang="ru-RU" sz="2000" b="1" dirty="0" smtClean="0"/>
          </a:p>
          <a:p>
            <a:endParaRPr lang="ru-RU" sz="2400" b="1" dirty="0"/>
          </a:p>
        </p:txBody>
      </p:sp>
    </p:spTree>
    <p:extLst>
      <p:ext uri="{BB962C8B-B14F-4D97-AF65-F5344CB8AC3E}">
        <p14:creationId xmlns:p14="http://schemas.microsoft.com/office/powerpoint/2010/main" val="26089799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256</Words>
  <Application>Microsoft Office PowerPoint</Application>
  <PresentationFormat>Экран (4:3)</PresentationFormat>
  <Paragraphs>58</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      Сказкотерапия  как одна из технологий здоровьесбережения в ДОУ</vt:lpstr>
      <vt:lpstr>                                       Здоровьесберегающие                  педагогические технологии  Технологии сохранения и стимулирования здоровья                                                                (ритмопластика, динамические паузы, подвижные и спортивные игры, релаксация, пальчиковая гимнастика, гимнастика для глаз, дыхательная гимнастика, игровая оздоровительная гимнастика). Технологии обучения здорового образа жизни (утренняя гимнастика, физкультурные занятия, самомассаж, активный отдых, физкультурный досуг, физкультурный праздник, музыкальный досуг, «День здоровья», точечный массаж). Технологии коррекционные (сказкотерапия,  артикуляционная гимнастика, психогимнастика, фонетическая ритмика, цветотерапия, арттерапия).     </vt:lpstr>
      <vt:lpstr>Актуальность  </vt:lpstr>
      <vt:lpstr>Презентация PowerPoint</vt:lpstr>
      <vt:lpstr>Презентация PowerPoint</vt:lpstr>
      <vt:lpstr>Презентация PowerPoint</vt:lpstr>
      <vt:lpstr>Презентация PowerPoint</vt:lpstr>
      <vt:lpstr>Презентация PowerPoint</vt:lpstr>
      <vt:lpstr>Сказкотерапевтическая диагностика </vt:lpstr>
      <vt:lpstr>Презентация PowerPoint</vt:lpstr>
      <vt:lpstr>Драматизация или инсценировка написанной сказки.  Данный метод позволяет побыть актером и взять на себя роль, несущую определенный эмоциональный смысл, пережить те пугающие, волнующие людей моменты и понять, что в этом ничего страшного нет, что все плохое когда-то заканчивается. Фигурки из бумаги (оригами, бумагопластика, объемные бумажные фигурки).  Психотерапевтический эффект достигается за счет проигрывания (обыгрывания) переживаний и конфликтов с помощью заместителей - персонажей (фигурки из бумаги) и через построение сюжета. Путешествуя по сказкам, у детей пробуждается фантазия и образное мышление, ребенок освобождается от стереотипов и шаблонов, дает простор творчеству. Разыгрывая сказку ребенок и танцует, и играет в различные подвижные игры, т.е. развивается еще и двигательная активность. Эмоционально разряжаясь, сбрасывая зажимы, «отыгрывая» глубоко спрятанные в подсознании страх, беспокойство, агрессию или чувство вины, дети становятся мягче, добрее, увереннее в себе, восприимчивее к людям и окружающему миру. У них формируется положительный образ своего тела и принятие себя таким, какой он есть.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11</cp:revision>
  <dcterms:created xsi:type="dcterms:W3CDTF">2021-12-13T04:25:35Z</dcterms:created>
  <dcterms:modified xsi:type="dcterms:W3CDTF">2021-12-14T15:26:19Z</dcterms:modified>
</cp:coreProperties>
</file>