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0" r:id="rId4"/>
    <p:sldId id="258" r:id="rId5"/>
    <p:sldId id="262" r:id="rId6"/>
    <p:sldId id="259" r:id="rId7"/>
    <p:sldId id="260" r:id="rId8"/>
    <p:sldId id="261" r:id="rId9"/>
    <p:sldId id="263" r:id="rId10"/>
    <p:sldId id="264" r:id="rId11"/>
    <p:sldId id="267" r:id="rId12"/>
    <p:sldId id="265" r:id="rId13"/>
    <p:sldId id="266" r:id="rId14"/>
    <p:sldId id="271" r:id="rId15"/>
    <p:sldId id="272" r:id="rId16"/>
    <p:sldId id="273" r:id="rId17"/>
    <p:sldId id="274" r:id="rId18"/>
    <p:sldId id="268" r:id="rId19"/>
    <p:sldId id="269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01.05.2006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01.05.2006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01.05.2006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01.05.2006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01.05.2006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01.05.2006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01.05.2006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01.05.2006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01.05.2006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01.05.2006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01.05.2006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01.05.2006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5572140"/>
            <a:ext cx="8915400" cy="1285860"/>
          </a:xfrm>
        </p:spPr>
        <p:txBody>
          <a:bodyPr>
            <a:normAutofit fontScale="90000"/>
          </a:bodyPr>
          <a:lstStyle/>
          <a:p>
            <a:pPr algn="r"/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Обобщение, повторение и закрепление пройденного материала; воспитывать взаимовыручку и взаимопомощь.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</a:t>
            </a: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Подготовила</a:t>
            </a:r>
            <a:b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 воспитатель МКДОУ</a:t>
            </a:r>
            <a:r>
              <a:rPr lang="en-US" alt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800" b="1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1800" b="1" dirty="0" smtClean="0">
                <a:latin typeface="Times New Roman" pitchFamily="18" charset="0"/>
                <a:cs typeface="Times New Roman" pitchFamily="18" charset="0"/>
              </a:rPr>
              <a:t>/c </a:t>
            </a: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«Радуга» </a:t>
            </a:r>
            <a:b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с. Ербогачен Светлолобова Г.Л. </a:t>
            </a: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0" y="0"/>
          <a:ext cx="9144000" cy="5286364"/>
        </p:xfrm>
        <a:graphic>
          <a:graphicData uri="http://schemas.openxmlformats.org/presentationml/2006/ole">
            <p:oleObj spid="_x0000_s1026" name="PDF" r:id="rId3" imgW="0" imgH="0" progId="FoxitReader.Document">
              <p:embed/>
            </p:oleObj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857224" y="285728"/>
            <a:ext cx="75009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Викторина для воспитанников подготовительной группы ДОУ</a:t>
            </a:r>
            <a:endParaRPr lang="ru-RU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28604"/>
            <a:ext cx="8686800" cy="107157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 тур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«Рифмы»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Командам по очереди предлагаются слова, на которые нужно придумать рифму. </a:t>
            </a:r>
            <a:br>
              <a:rPr lang="ru-RU" sz="1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Первой начинает та команда, которая угадает, в</a:t>
            </a:r>
            <a:br>
              <a:rPr lang="ru-RU" sz="1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какой руке фишка.</a:t>
            </a:r>
            <a:endParaRPr lang="ru-RU" sz="16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04800" y="2571750"/>
          <a:ext cx="86868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3400"/>
                <a:gridCol w="43434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Задание для команды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№1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Задание для команды №2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1.Свечка - </a:t>
                      </a:r>
                      <a:r>
                        <a:rPr lang="ru-RU" i="1" dirty="0" smtClean="0"/>
                        <a:t>Печка</a:t>
                      </a:r>
                      <a:endParaRPr lang="ru-RU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1.Ракета - </a:t>
                      </a:r>
                      <a:r>
                        <a:rPr lang="ru-RU" i="1" dirty="0" smtClean="0"/>
                        <a:t>Конфета</a:t>
                      </a:r>
                      <a:endParaRPr lang="ru-RU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2.Картина - </a:t>
                      </a:r>
                      <a:r>
                        <a:rPr lang="ru-RU" i="1" dirty="0" smtClean="0"/>
                        <a:t>Корзина</a:t>
                      </a:r>
                      <a:endParaRPr lang="ru-RU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2. Труба – </a:t>
                      </a:r>
                      <a:r>
                        <a:rPr lang="ru-RU" i="1" dirty="0" smtClean="0"/>
                        <a:t>Губа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Разминка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>
              <a:spcBef>
                <a:spcPts val="0"/>
              </a:spcBef>
              <a:buNone/>
            </a:pPr>
            <a:r>
              <a:rPr lang="ru-RU" sz="2900" b="1" i="1" dirty="0" smtClean="0">
                <a:latin typeface="Times New Roman" pitchFamily="18" charset="0"/>
                <a:cs typeface="Times New Roman" pitchFamily="18" charset="0"/>
              </a:rPr>
              <a:t>Ну – </a:t>
            </a:r>
            <a:r>
              <a:rPr lang="ru-RU" sz="2900" b="1" i="1" dirty="0" err="1" smtClean="0">
                <a:latin typeface="Times New Roman" pitchFamily="18" charset="0"/>
                <a:cs typeface="Times New Roman" pitchFamily="18" charset="0"/>
              </a:rPr>
              <a:t>ка</a:t>
            </a:r>
            <a:r>
              <a:rPr lang="ru-RU" sz="2900" b="1" i="1" dirty="0" smtClean="0">
                <a:latin typeface="Times New Roman" pitchFamily="18" charset="0"/>
                <a:cs typeface="Times New Roman" pitchFamily="18" charset="0"/>
              </a:rPr>
              <a:t>, маленький народ, </a:t>
            </a:r>
          </a:p>
          <a:p>
            <a:pPr marL="0">
              <a:spcBef>
                <a:spcPts val="0"/>
              </a:spcBef>
              <a:buNone/>
            </a:pPr>
            <a:r>
              <a:rPr lang="ru-RU" sz="2900" b="1" i="1" dirty="0" smtClean="0">
                <a:latin typeface="Times New Roman" pitchFamily="18" charset="0"/>
                <a:cs typeface="Times New Roman" pitchFamily="18" charset="0"/>
              </a:rPr>
              <a:t>Все выходим в хоровод!</a:t>
            </a:r>
          </a:p>
          <a:p>
            <a:pPr marL="0">
              <a:spcBef>
                <a:spcPts val="0"/>
              </a:spcBef>
              <a:buNone/>
            </a:pPr>
            <a:r>
              <a:rPr lang="ru-RU" sz="2900" b="1" i="1" dirty="0" smtClean="0">
                <a:latin typeface="Times New Roman" pitchFamily="18" charset="0"/>
                <a:cs typeface="Times New Roman" pitchFamily="18" charset="0"/>
              </a:rPr>
              <a:t>Я принимаю такое решение – </a:t>
            </a:r>
          </a:p>
          <a:p>
            <a:pPr marL="0">
              <a:spcBef>
                <a:spcPts val="0"/>
              </a:spcBef>
              <a:buNone/>
            </a:pPr>
            <a:r>
              <a:rPr lang="ru-RU" sz="2900" b="1" i="1" dirty="0" smtClean="0">
                <a:latin typeface="Times New Roman" pitchFamily="18" charset="0"/>
                <a:cs typeface="Times New Roman" pitchFamily="18" charset="0"/>
              </a:rPr>
              <a:t>Переходим все к движению:</a:t>
            </a:r>
          </a:p>
          <a:p>
            <a:pPr marL="0">
              <a:spcBef>
                <a:spcPts val="0"/>
              </a:spcBef>
              <a:buNone/>
            </a:pPr>
            <a:r>
              <a:rPr lang="ru-RU" sz="2900" b="1" i="1" dirty="0" smtClean="0">
                <a:latin typeface="Times New Roman" pitchFamily="18" charset="0"/>
                <a:cs typeface="Times New Roman" pitchFamily="18" charset="0"/>
              </a:rPr>
              <a:t>Три хлопка руками: 1, 2, 3!</a:t>
            </a:r>
          </a:p>
          <a:p>
            <a:pPr marL="0">
              <a:spcBef>
                <a:spcPts val="0"/>
              </a:spcBef>
              <a:buNone/>
            </a:pPr>
            <a:r>
              <a:rPr lang="ru-RU" sz="2900" b="1" i="1" dirty="0" smtClean="0">
                <a:latin typeface="Times New Roman" pitchFamily="18" charset="0"/>
                <a:cs typeface="Times New Roman" pitchFamily="18" charset="0"/>
              </a:rPr>
              <a:t>Топаем ногами 1, 2, 3!</a:t>
            </a:r>
          </a:p>
          <a:p>
            <a:pPr marL="0">
              <a:spcBef>
                <a:spcPts val="0"/>
              </a:spcBef>
              <a:buNone/>
            </a:pPr>
            <a:r>
              <a:rPr lang="ru-RU" sz="2900" b="1" i="1" dirty="0" smtClean="0">
                <a:latin typeface="Times New Roman" pitchFamily="18" charset="0"/>
                <a:cs typeface="Times New Roman" pitchFamily="18" charset="0"/>
              </a:rPr>
              <a:t>А теперь попрыгаем 1, 2, 3!</a:t>
            </a:r>
          </a:p>
          <a:p>
            <a:pPr marL="0">
              <a:spcBef>
                <a:spcPts val="0"/>
              </a:spcBef>
              <a:buNone/>
            </a:pPr>
            <a:r>
              <a:rPr lang="ru-RU" sz="2900" b="1" i="1" dirty="0" smtClean="0">
                <a:latin typeface="Times New Roman" pitchFamily="18" charset="0"/>
                <a:cs typeface="Times New Roman" pitchFamily="18" charset="0"/>
              </a:rPr>
              <a:t>Ножками подрыгаем 1, 2, 3!</a:t>
            </a:r>
          </a:p>
          <a:p>
            <a:pPr marL="0">
              <a:spcBef>
                <a:spcPts val="0"/>
              </a:spcBef>
              <a:buNone/>
            </a:pPr>
            <a:r>
              <a:rPr lang="ru-RU" sz="2900" b="1" i="1" dirty="0" smtClean="0">
                <a:latin typeface="Times New Roman" pitchFamily="18" charset="0"/>
                <a:cs typeface="Times New Roman" pitchFamily="18" charset="0"/>
              </a:rPr>
              <a:t>А теперь мы отдыхаем</a:t>
            </a:r>
          </a:p>
          <a:p>
            <a:pPr marL="0">
              <a:spcBef>
                <a:spcPts val="0"/>
              </a:spcBef>
              <a:buNone/>
            </a:pPr>
            <a:r>
              <a:rPr lang="ru-RU" sz="2900" b="1" i="1" dirty="0" smtClean="0">
                <a:latin typeface="Times New Roman" pitchFamily="18" charset="0"/>
                <a:cs typeface="Times New Roman" pitchFamily="18" charset="0"/>
              </a:rPr>
              <a:t>И на месте все шагаем.</a:t>
            </a:r>
          </a:p>
          <a:p>
            <a:pPr marL="0">
              <a:spcBef>
                <a:spcPts val="0"/>
              </a:spcBef>
              <a:buNone/>
            </a:pPr>
            <a:r>
              <a:rPr lang="ru-RU" sz="2900" b="1" i="1" dirty="0" smtClean="0">
                <a:latin typeface="Times New Roman" pitchFamily="18" charset="0"/>
                <a:cs typeface="Times New Roman" pitchFamily="18" charset="0"/>
              </a:rPr>
              <a:t>Мы на месте не стоим,</a:t>
            </a:r>
          </a:p>
          <a:p>
            <a:pPr marL="0">
              <a:spcBef>
                <a:spcPts val="0"/>
              </a:spcBef>
              <a:buNone/>
            </a:pPr>
            <a:r>
              <a:rPr lang="ru-RU" sz="2900" b="1" i="1" dirty="0" smtClean="0">
                <a:latin typeface="Times New Roman" pitchFamily="18" charset="0"/>
                <a:cs typeface="Times New Roman" pitchFamily="18" charset="0"/>
              </a:rPr>
              <a:t>Все движения повторим:</a:t>
            </a:r>
          </a:p>
          <a:p>
            <a:pPr marL="0">
              <a:spcBef>
                <a:spcPts val="0"/>
              </a:spcBef>
              <a:buNone/>
            </a:pPr>
            <a:r>
              <a:rPr lang="ru-RU" sz="2900" b="1" i="1" dirty="0" smtClean="0">
                <a:latin typeface="Times New Roman" pitchFamily="18" charset="0"/>
                <a:cs typeface="Times New Roman" pitchFamily="18" charset="0"/>
              </a:rPr>
              <a:t>Три хлопка руками: 1, 2, 3!</a:t>
            </a:r>
          </a:p>
          <a:p>
            <a:pPr marL="0">
              <a:spcBef>
                <a:spcPts val="0"/>
              </a:spcBef>
              <a:buNone/>
            </a:pPr>
            <a:r>
              <a:rPr lang="ru-RU" sz="2900" b="1" i="1" dirty="0" smtClean="0">
                <a:latin typeface="Times New Roman" pitchFamily="18" charset="0"/>
                <a:cs typeface="Times New Roman" pitchFamily="18" charset="0"/>
              </a:rPr>
              <a:t>Топаем ногами 1, 2, 3!</a:t>
            </a:r>
          </a:p>
          <a:p>
            <a:pPr marL="0">
              <a:spcBef>
                <a:spcPts val="0"/>
              </a:spcBef>
              <a:buNone/>
            </a:pPr>
            <a:r>
              <a:rPr lang="ru-RU" sz="2900" b="1" i="1" dirty="0" smtClean="0">
                <a:latin typeface="Times New Roman" pitchFamily="18" charset="0"/>
                <a:cs typeface="Times New Roman" pitchFamily="18" charset="0"/>
              </a:rPr>
              <a:t>А теперь попрыгаем 1, 2, 3!</a:t>
            </a:r>
          </a:p>
          <a:p>
            <a:pPr marL="0">
              <a:spcBef>
                <a:spcPts val="0"/>
              </a:spcBef>
              <a:buNone/>
            </a:pPr>
            <a:r>
              <a:rPr lang="ru-RU" sz="2900" b="1" i="1" dirty="0" smtClean="0">
                <a:latin typeface="Times New Roman" pitchFamily="18" charset="0"/>
                <a:cs typeface="Times New Roman" pitchFamily="18" charset="0"/>
              </a:rPr>
              <a:t>Ножками подрыгаем 1, 2, 3!</a:t>
            </a:r>
          </a:p>
          <a:p>
            <a:pPr marL="0">
              <a:spcBef>
                <a:spcPts val="0"/>
              </a:spcBef>
              <a:buNone/>
            </a:pPr>
            <a:r>
              <a:rPr lang="ru-RU" sz="2900" b="1" i="1" dirty="0" smtClean="0">
                <a:latin typeface="Times New Roman" pitchFamily="18" charset="0"/>
                <a:cs typeface="Times New Roman" pitchFamily="18" charset="0"/>
              </a:rPr>
              <a:t>А теперь мы отдыхаем</a:t>
            </a:r>
          </a:p>
          <a:p>
            <a:pPr marL="0">
              <a:spcBef>
                <a:spcPts val="0"/>
              </a:spcBef>
              <a:buNone/>
            </a:pPr>
            <a:r>
              <a:rPr lang="ru-RU" sz="2900" b="1" i="1" dirty="0" smtClean="0">
                <a:latin typeface="Times New Roman" pitchFamily="18" charset="0"/>
                <a:cs typeface="Times New Roman" pitchFamily="18" charset="0"/>
              </a:rPr>
              <a:t>И на месте все шагаем.</a:t>
            </a:r>
          </a:p>
          <a:p>
            <a:pPr marL="0">
              <a:spcBef>
                <a:spcPts val="0"/>
              </a:spcBef>
              <a:buNone/>
            </a:pPr>
            <a:r>
              <a:rPr lang="ru-RU" sz="2900" b="1" i="1" dirty="0" smtClean="0">
                <a:latin typeface="Times New Roman" pitchFamily="18" charset="0"/>
                <a:cs typeface="Times New Roman" pitchFamily="18" charset="0"/>
              </a:rPr>
              <a:t>А теперь скажу я вам:</a:t>
            </a:r>
          </a:p>
          <a:p>
            <a:pPr marL="0">
              <a:spcBef>
                <a:spcPts val="0"/>
              </a:spcBef>
              <a:buNone/>
            </a:pPr>
            <a:r>
              <a:rPr lang="ru-RU" sz="2900" b="1" i="1" dirty="0" smtClean="0">
                <a:latin typeface="Times New Roman" pitchFamily="18" charset="0"/>
                <a:cs typeface="Times New Roman" pitchFamily="18" charset="0"/>
              </a:rPr>
              <a:t>- Все садимся по местам!</a:t>
            </a:r>
          </a:p>
          <a:p>
            <a:pPr marL="0">
              <a:spcBef>
                <a:spcPts val="0"/>
              </a:spcBef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2428868"/>
            <a:ext cx="5429320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47160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5 тур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Продолжи слово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» </a:t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Детям предлагаются слоги, которые дети продолжают, чтобы получилось слово.</a:t>
            </a:r>
            <a:br>
              <a:rPr lang="ru-RU" sz="1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Первой начитает та команда, которая угадает в какой руке фишка</a:t>
            </a:r>
            <a:endParaRPr lang="ru-RU" sz="16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04800" y="2428875"/>
          <a:ext cx="86868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3400"/>
                <a:gridCol w="43434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Задание для команды №1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Задание для команды №2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1. По – Поле, пол,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полянка.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Ре – Река, ремонт, рекорд.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2.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Ва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Ваза, вата, Вагон.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2.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Ди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– Диван, Дима.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714356"/>
            <a:ext cx="8686800" cy="58104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6 тур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«Закончи предложение»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Командам по очереди предлагается закончить предложение. </a:t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Для завершения предложения предлагается картинка.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04800" y="2357438"/>
          <a:ext cx="8686800" cy="293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3400"/>
                <a:gridCol w="43434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Предложение для команды №1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Предложение для команды №2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1.Мы купили в подарок пять красных…(на интерактивную доску выводится картинка с изображением РОЗЫ)</a:t>
                      </a:r>
                    </a:p>
                    <a:p>
                      <a:r>
                        <a:rPr lang="ru-RU" dirty="0" smtClean="0"/>
                        <a:t>2. На новый год мне подарили рыжей… (картина с изображением рыжей СОБАКИ)</a:t>
                      </a:r>
                    </a:p>
                    <a:p>
                      <a:r>
                        <a:rPr lang="ru-RU" dirty="0" smtClean="0"/>
                        <a:t>3. Маша помыла пять…</a:t>
                      </a:r>
                      <a:r>
                        <a:rPr lang="ru-RU" baseline="0" dirty="0" smtClean="0"/>
                        <a:t> (картина с изображением ОКНА).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1. В сумке лежало семь…(На интерактивную доску выводится картина с</a:t>
                      </a:r>
                      <a:r>
                        <a:rPr lang="ru-RU" baseline="0" dirty="0" smtClean="0"/>
                        <a:t> изображением ЯБЛОКА)</a:t>
                      </a:r>
                    </a:p>
                    <a:p>
                      <a:r>
                        <a:rPr lang="ru-RU" baseline="0" dirty="0" smtClean="0"/>
                        <a:t>2. Мальчики принесли шесть…..(картинка с изображением ВЕДРА)</a:t>
                      </a:r>
                    </a:p>
                    <a:p>
                      <a:r>
                        <a:rPr lang="ru-RU" baseline="0" dirty="0" smtClean="0"/>
                        <a:t>3. Во дворе гуляли… (картина с изображением УТЕНКА).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61434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7 тур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Команды отвечают по очереди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3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071546"/>
            <a:ext cx="9144000" cy="5786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8 Тур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57298"/>
            <a:ext cx="8991600" cy="4722827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Дидактическая игра «Один – много»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900" i="1" dirty="0" smtClean="0">
                <a:latin typeface="Times New Roman" pitchFamily="18" charset="0"/>
                <a:cs typeface="Times New Roman" pitchFamily="18" charset="0"/>
              </a:rPr>
              <a:t>Ведущий предлагает слово, а дети ставят его во множественное число.</a:t>
            </a:r>
          </a:p>
          <a:p>
            <a:pPr>
              <a:buNone/>
            </a:pPr>
            <a:r>
              <a:rPr lang="ru-RU" sz="1900" i="1" dirty="0" smtClean="0">
                <a:latin typeface="Times New Roman" pitchFamily="18" charset="0"/>
                <a:cs typeface="Times New Roman" pitchFamily="18" charset="0"/>
              </a:rPr>
              <a:t>Команды выполняют по очереди.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Муравей –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много муравьев.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Машина –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много машин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Тюльпан –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много тюльпанов.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Стол –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много столов.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Сын –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много сыновей.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Дом –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много домов.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9 тур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85860"/>
            <a:ext cx="8686800" cy="4794265"/>
          </a:xfrm>
        </p:spPr>
        <p:txBody>
          <a:bodyPr/>
          <a:lstStyle/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Дидактическое упражнение «Сколько слогов»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Команды отвечают по очереди.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Кукла, мяч, кубики, машина.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Каким словом можно назвать все эти предметы? (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Игрушки) 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10 тур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Дидактическое упражнение «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Чистоговорка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Команды отвечают по очереди.</a:t>
            </a:r>
          </a:p>
          <a:p>
            <a:pPr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Ло-ло-ло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на улице тепло.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Ли-ли-ли – прилетели журавли.</a:t>
            </a:r>
          </a:p>
          <a:p>
            <a:pPr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Лу-лу-лу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стол стоит в углу.</a:t>
            </a:r>
          </a:p>
          <a:p>
            <a:pPr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Ул-ул-ул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у нас сломался стул.</a:t>
            </a:r>
          </a:p>
          <a:p>
            <a:pPr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Оль-оль-оль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мы купили соль.</a:t>
            </a:r>
          </a:p>
          <a:p>
            <a:pPr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Лю-лю-лю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маму милую люблю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00108"/>
            <a:ext cx="8777318" cy="550072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Ведущий: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Все шифровки повторили,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Рифмы нужные нашли.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Речевые испытания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 с достоинством прошли!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 – большие грамотеи,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 хвалю вас, детвора</a:t>
            </a:r>
            <a:r>
              <a:rPr lang="ru-RU" dirty="0" smtClean="0"/>
              <a:t>!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24577" name="Picture 1" descr="C:\Users\1\Desktop\ОБЖ\happy-boy-and-girl_1308-319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2714596"/>
            <a:ext cx="3786182" cy="4143404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graphicFrame>
        <p:nvGraphicFramePr>
          <p:cNvPr id="19458" name="Object 2"/>
          <p:cNvGraphicFramePr>
            <a:graphicFrameLocks noChangeAspect="1"/>
          </p:cNvGraphicFramePr>
          <p:nvPr/>
        </p:nvGraphicFramePr>
        <p:xfrm>
          <a:off x="0" y="0"/>
          <a:ext cx="9144000" cy="6857999"/>
        </p:xfrm>
        <a:graphic>
          <a:graphicData uri="http://schemas.openxmlformats.org/presentationml/2006/ole">
            <p:oleObj spid="_x0000_s19458" name="PDF" r:id="rId3" imgW="0" imgH="0" progId="FoxitReader.Document">
              <p:embed/>
            </p:oleObj>
          </a:graphicData>
        </a:graphic>
      </p:graphicFrame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571612"/>
            <a:ext cx="8472518" cy="207170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А теперь, друзья, внимание!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Ждут вас разные задания: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Словесные игры, шифровки из слов…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Посмотрим сейчас, кто ответить готов!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21506" name="Picture 2" descr="C:\Users\1\Desktop\ОБЖ\happy-boy-and-girl-standing_1308-296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3214686"/>
            <a:ext cx="5286412" cy="314325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Ведущий озвучивает результаты викторины.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Проходит награждение победителей и призеров.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 справились со всеми заданиями и показали хорошие знания родного языка. Молодцы!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35842" name="Picture 2" descr="C:\Users\1\Desktop\ОБЖ\happy-boy-and-girl-in-greeting-gesture_1639-364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929066"/>
            <a:ext cx="9144000" cy="2928933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МОЛОДЦЫ!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graphicFrame>
        <p:nvGraphicFramePr>
          <p:cNvPr id="20482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20482" name="PDF" r:id="rId3" imgW="0" imgH="0" progId="FoxitReader.Document">
              <p:embed/>
            </p:oleObj>
          </a:graphicData>
        </a:graphic>
      </p:graphicFrame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14422"/>
            <a:ext cx="8686800" cy="4865703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b="1" dirty="0" smtClean="0"/>
              <a:t>Игра «Какой? Какая? Какие?</a:t>
            </a:r>
          </a:p>
          <a:p>
            <a:pPr>
              <a:buNone/>
            </a:pPr>
            <a:r>
              <a:rPr lang="ru-RU" dirty="0" smtClean="0"/>
              <a:t>Сок из апельсина (какой?) апельсиновый;</a:t>
            </a:r>
          </a:p>
          <a:p>
            <a:pPr>
              <a:buNone/>
            </a:pPr>
            <a:r>
              <a:rPr lang="ru-RU" dirty="0" smtClean="0"/>
              <a:t>Кровать из дерева (какая?) деревянная;</a:t>
            </a:r>
          </a:p>
          <a:p>
            <a:pPr>
              <a:buNone/>
            </a:pPr>
            <a:r>
              <a:rPr lang="ru-RU" dirty="0" smtClean="0"/>
              <a:t>Шапка из меха (какая?) меховая;</a:t>
            </a:r>
          </a:p>
          <a:p>
            <a:pPr>
              <a:buNone/>
            </a:pPr>
            <a:r>
              <a:rPr lang="ru-RU" dirty="0" smtClean="0"/>
              <a:t>Кольцо из золота (какое?) золотое;</a:t>
            </a:r>
          </a:p>
          <a:p>
            <a:pPr>
              <a:buNone/>
            </a:pPr>
            <a:r>
              <a:rPr lang="ru-RU" dirty="0" smtClean="0"/>
              <a:t>Кувшин из глины (какой?) глиняный;</a:t>
            </a:r>
          </a:p>
          <a:p>
            <a:pPr>
              <a:buNone/>
            </a:pPr>
            <a:r>
              <a:rPr lang="ru-RU" dirty="0" smtClean="0"/>
              <a:t>Свитер из шерсти (какой?) шерстяной;</a:t>
            </a:r>
          </a:p>
          <a:p>
            <a:pPr>
              <a:buNone/>
            </a:pPr>
            <a:r>
              <a:rPr lang="ru-RU" dirty="0" smtClean="0"/>
              <a:t>Платок из пуха (какой?) пуховый;</a:t>
            </a:r>
          </a:p>
          <a:p>
            <a:pPr>
              <a:buNone/>
            </a:pPr>
            <a:r>
              <a:rPr lang="ru-RU" dirty="0" smtClean="0"/>
              <a:t>Кубики из пластмассы (какие?) пластмассовые;</a:t>
            </a:r>
          </a:p>
          <a:p>
            <a:pPr>
              <a:buNone/>
            </a:pPr>
            <a:r>
              <a:rPr lang="ru-RU" dirty="0" smtClean="0"/>
              <a:t>Каша из манки (какая?) манная. 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3000372"/>
            <a:ext cx="8686800" cy="307975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Ведущий показывает детям фишку и объясняет, что с помощью этого предмета будет определяться очередь хода.</a:t>
            </a:r>
            <a:r>
              <a:rPr lang="ru-RU" b="1" i="1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Команды отвечают по очереди. Первая начинает та команда, которая  угадает, в какой руке фишка.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29" name="Picture 1" descr="C:\Users\1\Desktop\ОБЖ\children-schoolchildren-vector-set-boys-and-girls-laugh-and-play-the-black-skinned-woman-is-beautiful-red-haired-blonde-fair-haired-cartoon-characters-are-standing-illustration-funny-clipart-cu_456865-18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285749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714356"/>
            <a:ext cx="8686800" cy="581044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1тур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«Назови одним словом»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задание для команды №1</a:t>
            </a:r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338" name="Object 2"/>
          <p:cNvGraphicFramePr>
            <a:graphicFrameLocks noChangeAspect="1"/>
          </p:cNvGraphicFramePr>
          <p:nvPr/>
        </p:nvGraphicFramePr>
        <p:xfrm>
          <a:off x="642910" y="2000240"/>
          <a:ext cx="8010525" cy="4476762"/>
        </p:xfrm>
        <a:graphic>
          <a:graphicData uri="http://schemas.openxmlformats.org/presentationml/2006/ole">
            <p:oleObj spid="_x0000_s14338" name="PDF" r:id="rId3" imgW="0" imgH="0" progId="FoxitReader.Document">
              <p:embed/>
            </p:oleObj>
          </a:graphicData>
        </a:graphic>
      </p:graphicFrame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566738" y="595313"/>
          <a:ext cx="8010525" cy="5667375"/>
        </p:xfrm>
        <a:graphic>
          <a:graphicData uri="http://schemas.openxmlformats.org/presentationml/2006/ole">
            <p:oleObj spid="_x0000_s15362" name="PDF" r:id="rId3" imgW="0" imgH="0" progId="FoxitReader.Document">
              <p:embed/>
            </p:oleObj>
          </a:graphicData>
        </a:graphic>
      </p:graphicFrame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381000" y="0"/>
            <a:ext cx="8458200" cy="500042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Задание для команды №2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 тур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«Кто где живет?»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04800" y="1714500"/>
          <a:ext cx="8686800" cy="148336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4343400"/>
                <a:gridCol w="43434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Задание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для команды №1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Задание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для команды №2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Гнездо - </a:t>
                      </a:r>
                      <a:r>
                        <a:rPr lang="ru-RU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Птица</a:t>
                      </a:r>
                      <a:endParaRPr lang="ru-RU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1. Берлога - </a:t>
                      </a:r>
                      <a:r>
                        <a:rPr lang="ru-RU" i="1" dirty="0" smtClean="0">
                          <a:latin typeface="Times New Roman" pitchFamily="18" charset="0"/>
                          <a:cs typeface="Times New Roman" pitchFamily="18" charset="0"/>
                        </a:rPr>
                        <a:t>Медведь</a:t>
                      </a:r>
                      <a:endParaRPr lang="ru-RU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2. Будка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- Собака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2. Дупло </a:t>
                      </a:r>
                      <a:r>
                        <a:rPr lang="ru-RU" i="1" dirty="0" smtClean="0">
                          <a:latin typeface="Times New Roman" pitchFamily="18" charset="0"/>
                          <a:cs typeface="Times New Roman" pitchFamily="18" charset="0"/>
                        </a:rPr>
                        <a:t>- Белка</a:t>
                      </a:r>
                      <a:endParaRPr lang="ru-RU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3. Улей </a:t>
                      </a:r>
                      <a:r>
                        <a:rPr lang="ru-RU" i="1" dirty="0" smtClean="0">
                          <a:latin typeface="Times New Roman" pitchFamily="18" charset="0"/>
                          <a:cs typeface="Times New Roman" pitchFamily="18" charset="0"/>
                        </a:rPr>
                        <a:t>- Пчелы</a:t>
                      </a:r>
                      <a:endParaRPr lang="ru-RU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3. Нора – </a:t>
                      </a:r>
                      <a:r>
                        <a:rPr lang="ru-RU" i="1" dirty="0" smtClean="0">
                          <a:latin typeface="Times New Roman" pitchFamily="18" charset="0"/>
                          <a:cs typeface="Times New Roman" pitchFamily="18" charset="0"/>
                        </a:rPr>
                        <a:t>Лиса, барсук.</a:t>
                      </a:r>
                      <a:endParaRPr lang="ru-RU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000108"/>
            <a:ext cx="8686800" cy="85725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 тур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/>
              <a:t>«Зашифрованное слово»</a:t>
            </a:r>
            <a:br>
              <a:rPr lang="ru-RU" b="1" i="1" dirty="0" smtClean="0"/>
            </a:br>
            <a:r>
              <a:rPr lang="ru-RU" i="1" dirty="0" smtClean="0"/>
              <a:t> </a:t>
            </a:r>
            <a:r>
              <a:rPr lang="ru-RU" sz="2000" i="1" dirty="0" smtClean="0"/>
              <a:t>Ведущий предлагает детям перепутанные слоги слов, дети должны поставить  слоги в правильном порядке и назвать слово. Команды отвечают по очереди, Первая начинает та команда, которая  угадает, в какой руке фишка. 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endParaRPr lang="ru-RU" b="1" i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04800" y="2500313"/>
          <a:ext cx="8686800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3400"/>
                <a:gridCol w="43434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Задание для команды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№ 1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Задание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для команды №2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1. </a:t>
                      </a:r>
                      <a:r>
                        <a:rPr lang="ru-RU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Ка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</a:t>
                      </a:r>
                      <a:r>
                        <a:rPr lang="ru-RU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Ру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(Рука)</a:t>
                      </a:r>
                      <a:endParaRPr lang="ru-RU" sz="2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1. Ша – </a:t>
                      </a:r>
                      <a:r>
                        <a:rPr lang="ru-RU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Ка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(Каша)</a:t>
                      </a:r>
                      <a:endParaRPr lang="ru-RU" sz="2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2. </a:t>
                      </a:r>
                      <a:r>
                        <a:rPr lang="ru-RU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Са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– Ко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(Коса)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2. Ба – </a:t>
                      </a:r>
                      <a:r>
                        <a:rPr lang="ru-RU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Шу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(Шуба)</a:t>
                      </a:r>
                      <a:endParaRPr lang="ru-RU" sz="2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3. </a:t>
                      </a:r>
                      <a:r>
                        <a:rPr lang="ru-RU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Са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–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Ли </a:t>
                      </a:r>
                      <a:r>
                        <a:rPr lang="ru-RU" sz="20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(лиса)</a:t>
                      </a:r>
                      <a:endParaRPr lang="ru-RU" sz="2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3. </a:t>
                      </a:r>
                      <a:r>
                        <a:rPr lang="ru-RU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Бо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–Не </a:t>
                      </a:r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(Небо)</a:t>
                      </a:r>
                      <a:endParaRPr lang="ru-RU" sz="2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268</TotalTime>
  <Words>753</Words>
  <PresentationFormat>Экран (4:3)</PresentationFormat>
  <Paragraphs>115</Paragraphs>
  <Slides>21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3" baseType="lpstr">
      <vt:lpstr>Трек</vt:lpstr>
      <vt:lpstr>PDF</vt:lpstr>
      <vt:lpstr>Цель: Обобщение, повторение и закрепление пройденного материала; воспитывать взаимовыручку и взаимопомощь.                                                  Подготовила  воспитатель МКДОУ д /c «Радуга»  с. Ербогачен Светлолобова Г.Л.                                           </vt:lpstr>
      <vt:lpstr>А теперь, друзья, внимание! Ждут вас разные задания: Словесные игры, шифровки из слов… Посмотрим сейчас, кто ответить готов!  </vt:lpstr>
      <vt:lpstr>Слайд 3</vt:lpstr>
      <vt:lpstr>Слайд 4</vt:lpstr>
      <vt:lpstr>Слайд 5</vt:lpstr>
      <vt:lpstr>1тур  «Назови одним словом» задание для команды №1</vt:lpstr>
      <vt:lpstr>Слайд 7</vt:lpstr>
      <vt:lpstr>2 тур  «Кто где живет?»</vt:lpstr>
      <vt:lpstr>3 тур «Зашифрованное слово»  Ведущий предлагает детям перепутанные слоги слов, дети должны поставить  слоги в правильном порядке и назвать слово. Команды отвечают по очереди, Первая начинает та команда, которая  угадает, в какой руке фишка.  </vt:lpstr>
      <vt:lpstr>4 тур «Рифмы» Командам по очереди предлагаются слова, на которые нужно придумать рифму.  Первой начинает та команда, которая угадает, в  какой руке фишка.</vt:lpstr>
      <vt:lpstr>Разминка</vt:lpstr>
      <vt:lpstr>5 тур «Продолжи слово»  Детям предлагаются слоги, которые дети продолжают, чтобы получилось слово.  Первой начитает та команда, которая угадает в какой руке фишка</vt:lpstr>
      <vt:lpstr>6 тур  «Закончи предложение»  Командам по очереди предлагается закончить предложение.  Для завершения предложения предлагается картинка.</vt:lpstr>
      <vt:lpstr>7 тур Команды отвечают по очереди </vt:lpstr>
      <vt:lpstr>8 Тур </vt:lpstr>
      <vt:lpstr>9 тур</vt:lpstr>
      <vt:lpstr>10 тур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35</cp:revision>
  <dcterms:created xsi:type="dcterms:W3CDTF">2006-04-24T10:15:12Z</dcterms:created>
  <dcterms:modified xsi:type="dcterms:W3CDTF">2006-04-30T18:28:39Z</dcterms:modified>
</cp:coreProperties>
</file>