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82" r:id="rId6"/>
    <p:sldId id="281" r:id="rId7"/>
    <p:sldId id="280" r:id="rId8"/>
    <p:sldId id="266" r:id="rId9"/>
    <p:sldId id="261" r:id="rId10"/>
    <p:sldId id="262" r:id="rId11"/>
    <p:sldId id="264" r:id="rId12"/>
    <p:sldId id="277" r:id="rId13"/>
    <p:sldId id="263" r:id="rId14"/>
    <p:sldId id="278" r:id="rId15"/>
    <p:sldId id="276" r:id="rId16"/>
    <p:sldId id="268" r:id="rId17"/>
    <p:sldId id="267" r:id="rId18"/>
    <p:sldId id="269" r:id="rId19"/>
    <p:sldId id="272" r:id="rId20"/>
    <p:sldId id="279" r:id="rId21"/>
    <p:sldId id="256" r:id="rId22"/>
    <p:sldId id="271" r:id="rId23"/>
    <p:sldId id="273" r:id="rId24"/>
    <p:sldId id="274" r:id="rId25"/>
    <p:sldId id="283" r:id="rId26"/>
    <p:sldId id="275" r:id="rId27"/>
    <p:sldId id="265"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04.12.2021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04.12.2021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04.12.2021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04.12.2021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04.12.2021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04.12.2021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04.12.2021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39357" y="-32654"/>
            <a:ext cx="9183357" cy="6890654"/>
          </a:xfrm>
          <a:prstGeom prst="rect">
            <a:avLst/>
          </a:prstGeom>
          <a:noFill/>
          <a:ln w="9525">
            <a:noFill/>
            <a:miter lim="800000"/>
            <a:headEnd/>
            <a:tailEnd/>
          </a:ln>
          <a:effectLst/>
        </p:spPr>
      </p:pic>
      <p:sp>
        <p:nvSpPr>
          <p:cNvPr id="5" name="Прямоугольник 4"/>
          <p:cNvSpPr/>
          <p:nvPr/>
        </p:nvSpPr>
        <p:spPr>
          <a:xfrm>
            <a:off x="323528" y="404664"/>
            <a:ext cx="7992888" cy="3456384"/>
          </a:xfrm>
          <a:prstGeom prst="rect">
            <a:avLst/>
          </a:prstGeom>
        </p:spPr>
        <p:txBody>
          <a:bodyPr wrap="square">
            <a:prstTxWarp prst="textInflate">
              <a:avLst/>
            </a:prstTxWarp>
            <a:spAutoFit/>
          </a:bodyPr>
          <a:lstStyle/>
          <a:p>
            <a:pPr algn="ctr"/>
            <a:r>
              <a:rPr lang="ru-RU" sz="4400" b="1" dirty="0" smtClean="0">
                <a:latin typeface="Book Antiqua" pitchFamily="18" charset="0"/>
              </a:rPr>
              <a:t> </a:t>
            </a:r>
            <a:r>
              <a:rPr lang="ru-RU" sz="4800" b="1" dirty="0" smtClean="0">
                <a:solidFill>
                  <a:srgbClr val="C00000"/>
                </a:solidFill>
                <a:latin typeface="Comic Sans MS" pitchFamily="66" charset="0"/>
              </a:rPr>
              <a:t>Отчёт </a:t>
            </a:r>
          </a:p>
          <a:p>
            <a:pPr algn="ctr"/>
            <a:r>
              <a:rPr lang="ru-RU" sz="4800" b="1" dirty="0" smtClean="0">
                <a:solidFill>
                  <a:srgbClr val="C00000"/>
                </a:solidFill>
                <a:latin typeface="Comic Sans MS" pitchFamily="66" charset="0"/>
              </a:rPr>
              <a:t>"Подари вторую жизнь" </a:t>
            </a:r>
          </a:p>
          <a:p>
            <a:pPr algn="ctr"/>
            <a:r>
              <a:rPr lang="ru-RU" sz="2400" dirty="0" smtClean="0">
                <a:solidFill>
                  <a:srgbClr val="FF0000"/>
                </a:solidFill>
                <a:latin typeface="Comic Sans MS" pitchFamily="66" charset="0"/>
              </a:rPr>
              <a:t>о проведённой в МАДОУ </a:t>
            </a:r>
            <a:r>
              <a:rPr lang="ru-RU" sz="2400" dirty="0" err="1" smtClean="0">
                <a:solidFill>
                  <a:srgbClr val="FF0000"/>
                </a:solidFill>
                <a:latin typeface="Comic Sans MS" pitchFamily="66" charset="0"/>
              </a:rPr>
              <a:t>д</a:t>
            </a:r>
            <a:r>
              <a:rPr lang="ru-RU" sz="2400" dirty="0" smtClean="0">
                <a:solidFill>
                  <a:srgbClr val="FF0000"/>
                </a:solidFill>
                <a:latin typeface="Comic Sans MS" pitchFamily="66" charset="0"/>
              </a:rPr>
              <a:t>/с №13 </a:t>
            </a:r>
            <a:r>
              <a:rPr lang="ru-RU" sz="2400" b="1" dirty="0" smtClean="0">
                <a:solidFill>
                  <a:srgbClr val="FF0000"/>
                </a:solidFill>
                <a:latin typeface="Comic Sans MS" pitchFamily="66" charset="0"/>
              </a:rPr>
              <a:t>"</a:t>
            </a:r>
            <a:r>
              <a:rPr lang="ru-RU" sz="2400" dirty="0" err="1" smtClean="0">
                <a:solidFill>
                  <a:srgbClr val="FF0000"/>
                </a:solidFill>
                <a:latin typeface="Comic Sans MS" pitchFamily="66" charset="0"/>
              </a:rPr>
              <a:t>Журавушка</a:t>
            </a:r>
            <a:r>
              <a:rPr lang="ru-RU" sz="2400" b="1" dirty="0" smtClean="0">
                <a:solidFill>
                  <a:srgbClr val="FF0000"/>
                </a:solidFill>
                <a:latin typeface="Comic Sans MS" pitchFamily="66" charset="0"/>
              </a:rPr>
              <a:t>"</a:t>
            </a:r>
            <a:endParaRPr lang="ru-RU" sz="2400" dirty="0" smtClean="0">
              <a:solidFill>
                <a:srgbClr val="FF0000"/>
              </a:solidFill>
              <a:latin typeface="Comic Sans MS" pitchFamily="66" charset="0"/>
            </a:endParaRPr>
          </a:p>
          <a:p>
            <a:pPr algn="ctr"/>
            <a:r>
              <a:rPr lang="ru-RU" sz="2400" dirty="0" smtClean="0">
                <a:solidFill>
                  <a:srgbClr val="FF0000"/>
                </a:solidFill>
                <a:latin typeface="Comic Sans MS" pitchFamily="66" charset="0"/>
              </a:rPr>
              <a:t> выставке поделок </a:t>
            </a:r>
          </a:p>
          <a:p>
            <a:pPr algn="ctr"/>
            <a:r>
              <a:rPr lang="ru-RU" sz="2800" b="1" dirty="0" smtClean="0">
                <a:solidFill>
                  <a:srgbClr val="FF0000"/>
                </a:solidFill>
                <a:latin typeface="Comic Sans MS" pitchFamily="66" charset="0"/>
              </a:rPr>
              <a:t>"</a:t>
            </a:r>
            <a:r>
              <a:rPr lang="ru-RU" sz="2800" b="1" u="sng" dirty="0" smtClean="0">
                <a:solidFill>
                  <a:srgbClr val="FF0000"/>
                </a:solidFill>
                <a:latin typeface="Comic Sans MS" pitchFamily="66" charset="0"/>
              </a:rPr>
              <a:t>Отходам- вторая жизнь!</a:t>
            </a:r>
            <a:r>
              <a:rPr lang="ru-RU" sz="2800" b="1" dirty="0" smtClean="0">
                <a:solidFill>
                  <a:srgbClr val="FF0000"/>
                </a:solidFill>
                <a:latin typeface="Comic Sans MS" pitchFamily="66" charset="0"/>
              </a:rPr>
              <a:t>"</a:t>
            </a:r>
            <a:endParaRPr lang="ru-RU" sz="2800" dirty="0">
              <a:solidFill>
                <a:srgbClr val="FF0000"/>
              </a:solidFill>
            </a:endParaRPr>
          </a:p>
        </p:txBody>
      </p:sp>
      <p:sp>
        <p:nvSpPr>
          <p:cNvPr id="6" name="Прямоугольник 5"/>
          <p:cNvSpPr/>
          <p:nvPr/>
        </p:nvSpPr>
        <p:spPr>
          <a:xfrm>
            <a:off x="2123728" y="4221088"/>
            <a:ext cx="6264696" cy="1692771"/>
          </a:xfrm>
          <a:prstGeom prst="rect">
            <a:avLst/>
          </a:prstGeom>
        </p:spPr>
        <p:txBody>
          <a:bodyPr wrap="square">
            <a:spAutoFit/>
          </a:bodyPr>
          <a:lstStyle/>
          <a:p>
            <a:pPr algn="just"/>
            <a:r>
              <a:rPr lang="ru-RU" sz="2000" b="1" u="sng" dirty="0" smtClean="0">
                <a:solidFill>
                  <a:srgbClr val="C00000"/>
                </a:solidFill>
                <a:latin typeface="Comic Sans MS" pitchFamily="66" charset="0"/>
              </a:rPr>
              <a:t>Участники:</a:t>
            </a:r>
            <a:r>
              <a:rPr lang="ru-RU" sz="2000" dirty="0" smtClean="0">
                <a:solidFill>
                  <a:srgbClr val="FF0000"/>
                </a:solidFill>
                <a:latin typeface="Comic Sans MS" pitchFamily="66" charset="0"/>
              </a:rPr>
              <a:t> коллектив воспитанников</a:t>
            </a:r>
          </a:p>
          <a:p>
            <a:pPr algn="just"/>
            <a:r>
              <a:rPr lang="en-US" sz="2000" dirty="0" smtClean="0">
                <a:solidFill>
                  <a:srgbClr val="FF0000"/>
                </a:solidFill>
                <a:latin typeface="Comic Sans MS" pitchFamily="66" charset="0"/>
              </a:rPr>
              <a:t>                  </a:t>
            </a:r>
            <a:r>
              <a:rPr lang="ru-RU" sz="2000" dirty="0" smtClean="0">
                <a:solidFill>
                  <a:srgbClr val="FF0000"/>
                </a:solidFill>
                <a:latin typeface="Comic Sans MS" pitchFamily="66" charset="0"/>
              </a:rPr>
              <a:t> младшей группы №8 «Ромашка»</a:t>
            </a:r>
          </a:p>
          <a:p>
            <a:pPr algn="just"/>
            <a:r>
              <a:rPr lang="en-US" sz="2000" dirty="0" smtClean="0">
                <a:solidFill>
                  <a:srgbClr val="FF0000"/>
                </a:solidFill>
                <a:latin typeface="Comic Sans MS" pitchFamily="66" charset="0"/>
              </a:rPr>
              <a:t>                   </a:t>
            </a:r>
            <a:r>
              <a:rPr lang="ru-RU" sz="2000" dirty="0" smtClean="0">
                <a:solidFill>
                  <a:srgbClr val="FF0000"/>
                </a:solidFill>
                <a:latin typeface="Comic Sans MS" pitchFamily="66" charset="0"/>
              </a:rPr>
              <a:t>МАДОУ </a:t>
            </a:r>
            <a:r>
              <a:rPr lang="ru-RU" sz="2000" dirty="0" err="1" smtClean="0">
                <a:solidFill>
                  <a:srgbClr val="FF0000"/>
                </a:solidFill>
                <a:latin typeface="Comic Sans MS" pitchFamily="66" charset="0"/>
              </a:rPr>
              <a:t>д</a:t>
            </a:r>
            <a:r>
              <a:rPr lang="ru-RU" sz="2000" dirty="0" smtClean="0">
                <a:solidFill>
                  <a:srgbClr val="FF0000"/>
                </a:solidFill>
                <a:latin typeface="Comic Sans MS" pitchFamily="66" charset="0"/>
              </a:rPr>
              <a:t>/с №13 </a:t>
            </a:r>
            <a:r>
              <a:rPr lang="ru-RU" sz="2000" b="1" dirty="0" smtClean="0">
                <a:solidFill>
                  <a:srgbClr val="FF0000"/>
                </a:solidFill>
                <a:latin typeface="Comic Sans MS" pitchFamily="66" charset="0"/>
              </a:rPr>
              <a:t>"</a:t>
            </a:r>
            <a:r>
              <a:rPr lang="ru-RU" sz="2000" dirty="0" err="1" smtClean="0">
                <a:solidFill>
                  <a:srgbClr val="FF0000"/>
                </a:solidFill>
                <a:latin typeface="Comic Sans MS" pitchFamily="66" charset="0"/>
              </a:rPr>
              <a:t>Журавушка</a:t>
            </a:r>
            <a:r>
              <a:rPr lang="ru-RU" sz="2000" b="1" dirty="0" smtClean="0">
                <a:solidFill>
                  <a:srgbClr val="FF0000"/>
                </a:solidFill>
                <a:latin typeface="Comic Sans MS" pitchFamily="66" charset="0"/>
              </a:rPr>
              <a:t>"</a:t>
            </a:r>
            <a:endParaRPr lang="ru-RU" sz="2000" dirty="0" smtClean="0">
              <a:solidFill>
                <a:srgbClr val="FF0000"/>
              </a:solidFill>
              <a:latin typeface="Comic Sans MS" pitchFamily="66" charset="0"/>
            </a:endParaRPr>
          </a:p>
          <a:p>
            <a:pPr algn="just"/>
            <a:r>
              <a:rPr lang="ru-RU" sz="2000" b="1" u="sng" dirty="0" smtClean="0">
                <a:solidFill>
                  <a:srgbClr val="C00000"/>
                </a:solidFill>
                <a:latin typeface="Comic Sans MS" pitchFamily="66" charset="0"/>
              </a:rPr>
              <a:t>Руководитель</a:t>
            </a:r>
            <a:r>
              <a:rPr lang="ru-RU" sz="2000" dirty="0" smtClean="0">
                <a:solidFill>
                  <a:srgbClr val="FF0000"/>
                </a:solidFill>
                <a:latin typeface="Comic Sans MS" pitchFamily="66" charset="0"/>
              </a:rPr>
              <a:t>: воспитатель Перескокова</a:t>
            </a:r>
          </a:p>
          <a:p>
            <a:pPr algn="just"/>
            <a:r>
              <a:rPr lang="ru-RU" sz="2000" dirty="0" smtClean="0">
                <a:solidFill>
                  <a:srgbClr val="FF0000"/>
                </a:solidFill>
                <a:latin typeface="Comic Sans MS" pitchFamily="66" charset="0"/>
              </a:rPr>
              <a:t>                        Елена Николаевна</a:t>
            </a:r>
            <a:endParaRPr lang="ru-RU" sz="2000" dirty="0">
              <a:solidFill>
                <a:srgbClr val="FF0000"/>
              </a:solidFill>
              <a:latin typeface="Comic Sans MS" pitchFamily="66" charset="0"/>
            </a:endParaRPr>
          </a:p>
        </p:txBody>
      </p:sp>
      <p:sp>
        <p:nvSpPr>
          <p:cNvPr id="7" name="Прямоугольник 6"/>
          <p:cNvSpPr/>
          <p:nvPr/>
        </p:nvSpPr>
        <p:spPr>
          <a:xfrm>
            <a:off x="2843808" y="6093296"/>
            <a:ext cx="2736304" cy="338554"/>
          </a:xfrm>
          <a:prstGeom prst="rect">
            <a:avLst/>
          </a:prstGeom>
        </p:spPr>
        <p:txBody>
          <a:bodyPr wrap="square">
            <a:spAutoFit/>
          </a:bodyPr>
          <a:lstStyle/>
          <a:p>
            <a:pPr algn="ctr"/>
            <a:r>
              <a:rPr lang="ru-RU" sz="1600" b="1" dirty="0" smtClean="0">
                <a:solidFill>
                  <a:srgbClr val="C00000"/>
                </a:solidFill>
                <a:latin typeface="Book Antiqua" pitchFamily="18" charset="0"/>
              </a:rPr>
              <a:t>г.Невьянск  2021год</a:t>
            </a:r>
            <a:endParaRPr lang="ru-RU" sz="1600" b="1" dirty="0">
              <a:solidFill>
                <a:srgbClr val="C00000"/>
              </a:solidFill>
              <a:latin typeface="Book Antiqua" pitchFamily="18" charset="0"/>
            </a:endParaRPr>
          </a:p>
        </p:txBody>
      </p:sp>
    </p:spTree>
  </p:cSld>
  <p:clrMapOvr>
    <a:masterClrMapping/>
  </p:clrMapOvr>
  <p:transition>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67544" y="1268760"/>
            <a:ext cx="6655282" cy="4320480"/>
          </a:xfrm>
          <a:prstGeom prst="rect">
            <a:avLst/>
          </a:prstGeom>
          <a:ln>
            <a:noFill/>
          </a:ln>
          <a:effectLst>
            <a:softEdge rad="112500"/>
          </a:effectLst>
        </p:spPr>
      </p:pic>
      <p:sp>
        <p:nvSpPr>
          <p:cNvPr id="6" name="TextBox 5"/>
          <p:cNvSpPr txBox="1"/>
          <p:nvPr/>
        </p:nvSpPr>
        <p:spPr>
          <a:xfrm>
            <a:off x="1115616" y="692696"/>
            <a:ext cx="6843540" cy="400110"/>
          </a:xfrm>
          <a:prstGeom prst="rect">
            <a:avLst/>
          </a:prstGeom>
          <a:noFill/>
        </p:spPr>
        <p:txBody>
          <a:bodyPr wrap="none" rtlCol="0">
            <a:spAutoFit/>
          </a:bodyPr>
          <a:lstStyle/>
          <a:p>
            <a:r>
              <a:rPr lang="ru-RU" sz="2000" b="1" dirty="0" smtClean="0">
                <a:solidFill>
                  <a:srgbClr val="FF0000"/>
                </a:solidFill>
                <a:latin typeface="Comic Sans MS" pitchFamily="66" charset="0"/>
              </a:rPr>
              <a:t>Дидактическая игра «Подбери крышечку по цвету»</a:t>
            </a:r>
            <a:endParaRPr lang="ru-RU" sz="2000" b="1" dirty="0">
              <a:solidFill>
                <a:srgbClr val="FF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4499992" y="1412776"/>
            <a:ext cx="4221201" cy="3306345"/>
          </a:xfrm>
          <a:prstGeom prst="rect">
            <a:avLst/>
          </a:prstGeom>
          <a:ln>
            <a:noFill/>
          </a:ln>
          <a:effectLst>
            <a:softEdge rad="112500"/>
          </a:effectLst>
        </p:spPr>
      </p:pic>
      <p:pic>
        <p:nvPicPr>
          <p:cNvPr id="6" name="Picture 2"/>
          <p:cNvPicPr>
            <a:picLocks noChangeAspect="1" noChangeArrowheads="1"/>
          </p:cNvPicPr>
          <p:nvPr/>
        </p:nvPicPr>
        <p:blipFill>
          <a:blip r:embed="rId4" cstate="print"/>
          <a:srcRect/>
          <a:stretch>
            <a:fillRect/>
          </a:stretch>
        </p:blipFill>
        <p:spPr bwMode="auto">
          <a:xfrm>
            <a:off x="323528" y="3140968"/>
            <a:ext cx="4104456" cy="3350577"/>
          </a:xfrm>
          <a:prstGeom prst="rect">
            <a:avLst/>
          </a:prstGeom>
          <a:ln>
            <a:noFill/>
          </a:ln>
          <a:effectLst>
            <a:softEdge rad="112500"/>
          </a:effectLst>
        </p:spPr>
      </p:pic>
      <p:sp>
        <p:nvSpPr>
          <p:cNvPr id="10" name="TextBox 9"/>
          <p:cNvSpPr txBox="1"/>
          <p:nvPr/>
        </p:nvSpPr>
        <p:spPr>
          <a:xfrm>
            <a:off x="1403648" y="692696"/>
            <a:ext cx="6173485" cy="461665"/>
          </a:xfrm>
          <a:prstGeom prst="rect">
            <a:avLst/>
          </a:prstGeom>
          <a:noFill/>
        </p:spPr>
        <p:txBody>
          <a:bodyPr wrap="none" rtlCol="0">
            <a:spAutoFit/>
          </a:bodyPr>
          <a:lstStyle/>
          <a:p>
            <a:r>
              <a:rPr lang="ru-RU" sz="2400" b="1" dirty="0" smtClean="0">
                <a:solidFill>
                  <a:srgbClr val="C00000"/>
                </a:solidFill>
                <a:latin typeface="Comic Sans MS" pitchFamily="66" charset="0"/>
              </a:rPr>
              <a:t>Настольная игра «Цветные крышечки»</a:t>
            </a:r>
            <a:endParaRPr lang="ru-RU" sz="2400" b="1" dirty="0">
              <a:solidFill>
                <a:srgbClr val="C0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3203848" y="2636912"/>
            <a:ext cx="5208579" cy="3906434"/>
          </a:xfrm>
          <a:prstGeom prst="rect">
            <a:avLst/>
          </a:prstGeom>
          <a:noFill/>
          <a:ln w="9525">
            <a:noFill/>
            <a:miter lim="800000"/>
            <a:headEnd/>
            <a:tailEnd/>
          </a:ln>
          <a:effectLst/>
        </p:spPr>
      </p:pic>
      <p:sp>
        <p:nvSpPr>
          <p:cNvPr id="5" name="Прямоугольник 4"/>
          <p:cNvSpPr/>
          <p:nvPr/>
        </p:nvSpPr>
        <p:spPr>
          <a:xfrm>
            <a:off x="395536" y="332656"/>
            <a:ext cx="8064896" cy="2800767"/>
          </a:xfrm>
          <a:prstGeom prst="rect">
            <a:avLst/>
          </a:prstGeom>
        </p:spPr>
        <p:txBody>
          <a:bodyPr wrap="square">
            <a:spAutoFit/>
          </a:bodyPr>
          <a:lstStyle/>
          <a:p>
            <a:r>
              <a:rPr lang="ru-RU" sz="1600" b="1" dirty="0" smtClean="0">
                <a:solidFill>
                  <a:srgbClr val="C00000"/>
                </a:solidFill>
                <a:latin typeface="Comic Sans MS" pitchFamily="66" charset="0"/>
              </a:rPr>
              <a:t>Игры с крышками «</a:t>
            </a:r>
            <a:r>
              <a:rPr lang="ru-RU" sz="1600" b="1" dirty="0" err="1" smtClean="0">
                <a:solidFill>
                  <a:srgbClr val="C00000"/>
                </a:solidFill>
                <a:latin typeface="Comic Sans MS" pitchFamily="66" charset="0"/>
              </a:rPr>
              <a:t>Фрутоняшка</a:t>
            </a:r>
            <a:r>
              <a:rPr lang="ru-RU" sz="1600" b="1" dirty="0" smtClean="0">
                <a:solidFill>
                  <a:srgbClr val="C00000"/>
                </a:solidFill>
                <a:latin typeface="Comic Sans MS" pitchFamily="66" charset="0"/>
              </a:rPr>
              <a:t>».</a:t>
            </a:r>
            <a:r>
              <a:rPr lang="ru-RU" sz="1600" b="1" dirty="0" smtClean="0">
                <a:solidFill>
                  <a:srgbClr val="C00000"/>
                </a:solidFill>
              </a:rPr>
              <a:t> </a:t>
            </a:r>
            <a:r>
              <a:rPr lang="ru-RU" sz="1600" dirty="0" smtClean="0">
                <a:solidFill>
                  <a:srgbClr val="C00000"/>
                </a:solidFill>
              </a:rPr>
              <a:t>У «</a:t>
            </a:r>
            <a:r>
              <a:rPr lang="ru-RU" sz="1600" dirty="0" err="1" smtClean="0">
                <a:solidFill>
                  <a:srgbClr val="C00000"/>
                </a:solidFill>
              </a:rPr>
              <a:t>Фрутоняшек</a:t>
            </a:r>
            <a:r>
              <a:rPr lang="ru-RU" sz="1600" dirty="0" smtClean="0">
                <a:solidFill>
                  <a:srgbClr val="C00000"/>
                </a:solidFill>
              </a:rPr>
              <a:t>» красивые цветные крышки, которые я собираю и придумываю из них игры для детей. </a:t>
            </a:r>
            <a:r>
              <a:rPr lang="ru-RU" sz="1600" dirty="0" err="1" smtClean="0">
                <a:solidFill>
                  <a:srgbClr val="C00000"/>
                </a:solidFill>
              </a:rPr>
              <a:t>Фрутокрышки</a:t>
            </a:r>
            <a:r>
              <a:rPr lang="ru-RU" sz="1600" dirty="0" smtClean="0">
                <a:solidFill>
                  <a:srgbClr val="C00000"/>
                </a:solidFill>
              </a:rPr>
              <a:t> - это потрясающий материал для развития ребенка. Эти игры делаются очень быстро и легко. Ребенок играет, а в это время: </a:t>
            </a:r>
          </a:p>
          <a:p>
            <a:pPr marL="342900" indent="-342900">
              <a:buAutoNum type="arabicPeriod"/>
            </a:pPr>
            <a:r>
              <a:rPr lang="ru-RU" sz="1600" dirty="0" smtClean="0">
                <a:solidFill>
                  <a:srgbClr val="C00000"/>
                </a:solidFill>
              </a:rPr>
              <a:t>Развивается мелкая моторика рук. </a:t>
            </a:r>
          </a:p>
          <a:p>
            <a:pPr marL="342900" indent="-342900">
              <a:buAutoNum type="arabicPeriod"/>
            </a:pPr>
            <a:r>
              <a:rPr lang="ru-RU" sz="1600" dirty="0" smtClean="0">
                <a:solidFill>
                  <a:srgbClr val="C00000"/>
                </a:solidFill>
              </a:rPr>
              <a:t> А это, в свою очередь, положительно влияет на речь, память, внимание, воображение, координацию. </a:t>
            </a:r>
          </a:p>
          <a:p>
            <a:pPr marL="342900" indent="-342900">
              <a:buAutoNum type="arabicPeriod"/>
            </a:pPr>
            <a:r>
              <a:rPr lang="ru-RU" sz="1600" dirty="0" smtClean="0">
                <a:solidFill>
                  <a:srgbClr val="C00000"/>
                </a:solidFill>
              </a:rPr>
              <a:t> Развивается сенсорное восприятие. </a:t>
            </a:r>
          </a:p>
          <a:p>
            <a:pPr marL="342900" indent="-342900">
              <a:buAutoNum type="arabicPeriod"/>
            </a:pPr>
            <a:r>
              <a:rPr lang="ru-RU" sz="1600" dirty="0" smtClean="0">
                <a:solidFill>
                  <a:srgbClr val="C00000"/>
                </a:solidFill>
              </a:rPr>
              <a:t> И, наконец, это очень веселое и увлекательное занятие.</a:t>
            </a:r>
          </a:p>
          <a:p>
            <a:pPr marL="342900" indent="-342900"/>
            <a:r>
              <a:rPr lang="ru-RU" sz="1600" dirty="0" smtClean="0">
                <a:solidFill>
                  <a:srgbClr val="C00000"/>
                </a:solidFill>
              </a:rPr>
              <a:t>        Хорошее настроение </a:t>
            </a:r>
          </a:p>
          <a:p>
            <a:pPr marL="342900" indent="-342900"/>
            <a:r>
              <a:rPr lang="ru-RU" sz="1600" dirty="0" smtClean="0">
                <a:solidFill>
                  <a:srgbClr val="C00000"/>
                </a:solidFill>
              </a:rPr>
              <a:t>        гарантировано</a:t>
            </a:r>
            <a:r>
              <a:rPr lang="ru-RU" sz="1600" dirty="0" smtClean="0">
                <a:solidFill>
                  <a:srgbClr val="C00000"/>
                </a:solidFill>
                <a:latin typeface="Comic Sans MS" pitchFamily="66" charset="0"/>
              </a:rPr>
              <a:t> !</a:t>
            </a: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1" y="0"/>
            <a:ext cx="9144001" cy="6858000"/>
          </a:xfrm>
          <a:prstGeom prst="rect">
            <a:avLst/>
          </a:prstGeom>
          <a:noFill/>
          <a:ln w="9525">
            <a:noFill/>
            <a:miter lim="800000"/>
            <a:headEnd/>
            <a:tailEnd/>
          </a:ln>
          <a:effectLst/>
        </p:spPr>
      </p:pic>
      <p:sp>
        <p:nvSpPr>
          <p:cNvPr id="3074" name="Rectangle 2"/>
          <p:cNvSpPr>
            <a:spLocks noChangeArrowheads="1"/>
          </p:cNvSpPr>
          <p:nvPr/>
        </p:nvSpPr>
        <p:spPr bwMode="auto">
          <a:xfrm>
            <a:off x="611560" y="511520"/>
            <a:ext cx="741682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Дети просто обожают киндер-сюрпризы. После того, как шоколад съеден, а игрушки присоединились к своим товарищам на полках шкафчика, остаются пластиковые яйца, из которых у нас получились</a:t>
            </a:r>
            <a:r>
              <a:rPr kumimoji="0" lang="ru-RU" sz="1600" b="0" i="0" u="none" strike="noStrike" cap="none" normalizeH="0" dirty="0" smtClean="0">
                <a:ln>
                  <a:noFill/>
                </a:ln>
                <a:solidFill>
                  <a:srgbClr val="FF0000"/>
                </a:solidFill>
                <a:effectLst/>
                <a:latin typeface="Comic Sans MS" pitchFamily="66" charset="0"/>
                <a:ea typeface="Calibri" pitchFamily="34" charset="0"/>
                <a:cs typeface="Times New Roman" pitchFamily="18" charset="0"/>
              </a:rPr>
              <a:t> «Радужные змейки»</a:t>
            </a:r>
            <a:r>
              <a:rPr kumimoji="0" lang="ru-RU" sz="16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a:t>
            </a:r>
            <a:endParaRPr kumimoji="0" lang="ru-RU" sz="1600" b="0" i="0" u="none" strike="noStrike" cap="none" normalizeH="0" baseline="0" dirty="0" smtClean="0">
              <a:ln>
                <a:noFill/>
              </a:ln>
              <a:solidFill>
                <a:srgbClr val="FF0000"/>
              </a:solidFill>
              <a:effectLst/>
              <a:latin typeface="Comic Sans MS" pitchFamily="66" charset="0"/>
              <a:cs typeface="Arial"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350323" y="2636912"/>
            <a:ext cx="4441051" cy="3672408"/>
          </a:xfrm>
          <a:prstGeom prst="rect">
            <a:avLst/>
          </a:prstGeom>
          <a:ln>
            <a:noFill/>
          </a:ln>
          <a:effectLst>
            <a:softEdge rad="112500"/>
          </a:effectLst>
        </p:spPr>
      </p:pic>
      <p:pic>
        <p:nvPicPr>
          <p:cNvPr id="7" name="Picture 4" descr="C:\Users\Елена\Desktop\ка.PNG"/>
          <p:cNvPicPr>
            <a:picLocks noChangeAspect="1" noChangeArrowheads="1"/>
          </p:cNvPicPr>
          <p:nvPr/>
        </p:nvPicPr>
        <p:blipFill>
          <a:blip r:embed="rId4" cstate="print"/>
          <a:srcRect/>
          <a:stretch>
            <a:fillRect/>
          </a:stretch>
        </p:blipFill>
        <p:spPr bwMode="auto">
          <a:xfrm>
            <a:off x="4803161" y="1916832"/>
            <a:ext cx="3829874" cy="3384376"/>
          </a:xfrm>
          <a:prstGeom prst="rect">
            <a:avLst/>
          </a:prstGeom>
          <a:ln>
            <a:noFill/>
          </a:ln>
          <a:effectLst>
            <a:softEdge rad="112500"/>
          </a:effectLst>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941524"/>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611560" y="2852936"/>
            <a:ext cx="5088565" cy="3816424"/>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4331972" y="692696"/>
            <a:ext cx="4512503" cy="3384376"/>
          </a:xfrm>
          <a:prstGeom prst="rect">
            <a:avLst/>
          </a:prstGeom>
          <a:noFill/>
          <a:ln w="9525">
            <a:noFill/>
            <a:miter lim="800000"/>
            <a:headEnd/>
            <a:tailEnd/>
          </a:ln>
          <a:effectLst/>
        </p:spPr>
      </p:pic>
      <p:sp>
        <p:nvSpPr>
          <p:cNvPr id="6" name="Прямоугольник 5"/>
          <p:cNvSpPr/>
          <p:nvPr/>
        </p:nvSpPr>
        <p:spPr>
          <a:xfrm>
            <a:off x="323528" y="260648"/>
            <a:ext cx="4104456" cy="2554545"/>
          </a:xfrm>
          <a:prstGeom prst="rect">
            <a:avLst/>
          </a:prstGeom>
        </p:spPr>
        <p:txBody>
          <a:bodyPr wrap="square">
            <a:spAutoFit/>
          </a:bodyPr>
          <a:lstStyle/>
          <a:p>
            <a:r>
              <a:rPr lang="ru-RU" sz="1600" dirty="0" smtClean="0">
                <a:solidFill>
                  <a:srgbClr val="C00000"/>
                </a:solidFill>
                <a:latin typeface="Comic Sans MS" pitchFamily="66" charset="0"/>
              </a:rPr>
              <a:t>Для детей детсадовского возраста я изготовила  из отходного материала массажный  коврик своими руками. </a:t>
            </a:r>
          </a:p>
          <a:p>
            <a:r>
              <a:rPr lang="ru-RU" sz="1600" dirty="0" smtClean="0">
                <a:solidFill>
                  <a:srgbClr val="C00000"/>
                </a:solidFill>
                <a:latin typeface="Comic Sans MS" pitchFamily="66" charset="0"/>
              </a:rPr>
              <a:t>На резиновый коврик я наклеила и нашила пуговицы; бусины; карандаши;</a:t>
            </a:r>
          </a:p>
          <a:p>
            <a:r>
              <a:rPr lang="ru-RU" sz="1600" dirty="0" smtClean="0">
                <a:solidFill>
                  <a:srgbClr val="C00000"/>
                </a:solidFill>
                <a:latin typeface="Comic Sans MS" pitchFamily="66" charset="0"/>
              </a:rPr>
              <a:t> стержни от ручек и фломастеров;</a:t>
            </a:r>
          </a:p>
          <a:p>
            <a:r>
              <a:rPr lang="ru-RU" sz="1600" dirty="0" smtClean="0">
                <a:solidFill>
                  <a:srgbClr val="C00000"/>
                </a:solidFill>
                <a:latin typeface="Comic Sans MS" pitchFamily="66" charset="0"/>
              </a:rPr>
              <a:t> пластиковые крышки от бутылок;</a:t>
            </a:r>
          </a:p>
          <a:p>
            <a:r>
              <a:rPr lang="ru-RU" sz="1600" dirty="0" smtClean="0">
                <a:solidFill>
                  <a:srgbClr val="C00000"/>
                </a:solidFill>
                <a:latin typeface="Comic Sans MS" pitchFamily="66" charset="0"/>
              </a:rPr>
              <a:t> губки для посуды; пробки от бутылок; толстые шнуры; мочалки; камушки; бигуди. </a:t>
            </a:r>
            <a:endParaRPr lang="ru-RU" sz="1600" dirty="0">
              <a:solidFill>
                <a:srgbClr val="C00000"/>
              </a:solidFill>
              <a:latin typeface="Comic Sans MS" pitchFamily="66" charset="0"/>
            </a:endParaRPr>
          </a:p>
        </p:txBody>
      </p:sp>
      <p:sp>
        <p:nvSpPr>
          <p:cNvPr id="7" name="Прямоугольник 6"/>
          <p:cNvSpPr/>
          <p:nvPr/>
        </p:nvSpPr>
        <p:spPr>
          <a:xfrm>
            <a:off x="5940152" y="4221088"/>
            <a:ext cx="2880320" cy="1815882"/>
          </a:xfrm>
          <a:prstGeom prst="rect">
            <a:avLst/>
          </a:prstGeom>
        </p:spPr>
        <p:txBody>
          <a:bodyPr wrap="square">
            <a:spAutoFit/>
          </a:bodyPr>
          <a:lstStyle/>
          <a:p>
            <a:r>
              <a:rPr lang="ru-RU" sz="1600" dirty="0" smtClean="0">
                <a:solidFill>
                  <a:srgbClr val="C00000"/>
                </a:solidFill>
                <a:latin typeface="Comic Sans MS" pitchFamily="66" charset="0"/>
              </a:rPr>
              <a:t>Это очень полезное приспособление, благодаря которому ребенок  будет получать достаточно полезных упражнений </a:t>
            </a:r>
          </a:p>
          <a:p>
            <a:endParaRPr lang="ru-RU" sz="1600" dirty="0">
              <a:solidFill>
                <a:srgbClr val="C0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pic>
        <p:nvPicPr>
          <p:cNvPr id="33794" name="Picture 2" descr="C:\Users\Елена\Desktop\ч.PNG"/>
          <p:cNvPicPr>
            <a:picLocks noChangeAspect="1" noChangeArrowheads="1"/>
          </p:cNvPicPr>
          <p:nvPr/>
        </p:nvPicPr>
        <p:blipFill>
          <a:blip r:embed="rId3" cstate="print"/>
          <a:srcRect/>
          <a:stretch>
            <a:fillRect/>
          </a:stretch>
        </p:blipFill>
        <p:spPr bwMode="auto">
          <a:xfrm>
            <a:off x="4788024" y="4221088"/>
            <a:ext cx="3800475" cy="2486025"/>
          </a:xfrm>
          <a:prstGeom prst="rect">
            <a:avLst/>
          </a:prstGeom>
          <a:noFill/>
        </p:spPr>
      </p:pic>
      <p:pic>
        <p:nvPicPr>
          <p:cNvPr id="33795" name="Picture 3"/>
          <p:cNvPicPr>
            <a:picLocks noChangeAspect="1" noChangeArrowheads="1"/>
          </p:cNvPicPr>
          <p:nvPr/>
        </p:nvPicPr>
        <p:blipFill>
          <a:blip r:embed="rId4" cstate="print"/>
          <a:srcRect/>
          <a:stretch>
            <a:fillRect/>
          </a:stretch>
        </p:blipFill>
        <p:spPr bwMode="auto">
          <a:xfrm>
            <a:off x="251520" y="3356992"/>
            <a:ext cx="4320480" cy="3240360"/>
          </a:xfrm>
          <a:prstGeom prst="rect">
            <a:avLst/>
          </a:prstGeom>
          <a:noFill/>
          <a:ln w="9525">
            <a:noFill/>
            <a:miter lim="800000"/>
            <a:headEnd/>
            <a:tailEnd/>
          </a:ln>
          <a:effectLst/>
        </p:spPr>
      </p:pic>
      <p:pic>
        <p:nvPicPr>
          <p:cNvPr id="33796" name="Picture 4"/>
          <p:cNvPicPr>
            <a:picLocks noChangeAspect="1" noChangeArrowheads="1"/>
          </p:cNvPicPr>
          <p:nvPr/>
        </p:nvPicPr>
        <p:blipFill>
          <a:blip r:embed="rId5" cstate="print"/>
          <a:srcRect/>
          <a:stretch>
            <a:fillRect/>
          </a:stretch>
        </p:blipFill>
        <p:spPr bwMode="auto">
          <a:xfrm>
            <a:off x="3683900" y="278650"/>
            <a:ext cx="5064563" cy="3798422"/>
          </a:xfrm>
          <a:prstGeom prst="rect">
            <a:avLst/>
          </a:prstGeom>
          <a:noFill/>
          <a:ln w="9525">
            <a:noFill/>
            <a:miter lim="800000"/>
            <a:headEnd/>
            <a:tailEnd/>
          </a:ln>
          <a:effectLst/>
        </p:spPr>
      </p:pic>
      <p:sp>
        <p:nvSpPr>
          <p:cNvPr id="8" name="TextBox 7"/>
          <p:cNvSpPr txBox="1"/>
          <p:nvPr/>
        </p:nvSpPr>
        <p:spPr>
          <a:xfrm>
            <a:off x="0" y="476672"/>
            <a:ext cx="3851920" cy="2893100"/>
          </a:xfrm>
          <a:prstGeom prst="rect">
            <a:avLst/>
          </a:prstGeom>
          <a:noFill/>
        </p:spPr>
        <p:txBody>
          <a:bodyPr wrap="square" rtlCol="0">
            <a:spAutoFit/>
          </a:bodyPr>
          <a:lstStyle/>
          <a:p>
            <a:pPr algn="ctr"/>
            <a:r>
              <a:rPr lang="ru-RU" sz="2800" b="1" dirty="0" smtClean="0">
                <a:solidFill>
                  <a:srgbClr val="C00000"/>
                </a:solidFill>
                <a:latin typeface="Comic Sans MS" pitchFamily="66" charset="0"/>
              </a:rPr>
              <a:t>Уголок дорожного </a:t>
            </a:r>
          </a:p>
          <a:p>
            <a:pPr algn="ctr"/>
            <a:r>
              <a:rPr lang="ru-RU" sz="2800" b="1" dirty="0" smtClean="0">
                <a:solidFill>
                  <a:srgbClr val="C00000"/>
                </a:solidFill>
                <a:latin typeface="Comic Sans MS" pitchFamily="66" charset="0"/>
              </a:rPr>
              <a:t>движения </a:t>
            </a:r>
          </a:p>
          <a:p>
            <a:pPr algn="ctr"/>
            <a:r>
              <a:rPr lang="ru-RU" dirty="0" smtClean="0">
                <a:solidFill>
                  <a:srgbClr val="C00000"/>
                </a:solidFill>
              </a:rPr>
              <a:t>Многие после ремонта выбрасывают остатки </a:t>
            </a:r>
          </a:p>
          <a:p>
            <a:pPr algn="ctr"/>
            <a:r>
              <a:rPr lang="ru-RU" dirty="0" smtClean="0">
                <a:solidFill>
                  <a:srgbClr val="C00000"/>
                </a:solidFill>
              </a:rPr>
              <a:t>линолеума, считая, </a:t>
            </a:r>
          </a:p>
          <a:p>
            <a:pPr algn="ctr"/>
            <a:r>
              <a:rPr lang="ru-RU" dirty="0" smtClean="0">
                <a:solidFill>
                  <a:srgbClr val="C00000"/>
                </a:solidFill>
              </a:rPr>
              <a:t>что это уже не нужно. </a:t>
            </a:r>
          </a:p>
          <a:p>
            <a:pPr algn="ctr"/>
            <a:r>
              <a:rPr lang="ru-RU" dirty="0" smtClean="0">
                <a:solidFill>
                  <a:srgbClr val="C00000"/>
                </a:solidFill>
              </a:rPr>
              <a:t>Но на самом деле даже из небольших  кусочков можно дать вторую жизнь отходам.</a:t>
            </a:r>
            <a:r>
              <a:rPr lang="ru-RU" dirty="0" smtClean="0">
                <a:solidFill>
                  <a:srgbClr val="C00000"/>
                </a:solidFill>
                <a:latin typeface="Comic Sans MS" pitchFamily="66" charset="0"/>
              </a:rPr>
              <a:t> </a:t>
            </a:r>
            <a:endParaRPr lang="ru-RU" dirty="0">
              <a:solidFill>
                <a:srgbClr val="C0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pic>
        <p:nvPicPr>
          <p:cNvPr id="25602" name="Picture 2"/>
          <p:cNvPicPr>
            <a:picLocks noChangeAspect="1" noChangeArrowheads="1"/>
          </p:cNvPicPr>
          <p:nvPr/>
        </p:nvPicPr>
        <p:blipFill>
          <a:blip r:embed="rId3" cstate="print"/>
          <a:srcRect/>
          <a:stretch>
            <a:fillRect/>
          </a:stretch>
        </p:blipFill>
        <p:spPr bwMode="auto">
          <a:xfrm>
            <a:off x="323528" y="3284984"/>
            <a:ext cx="4512501" cy="3384376"/>
          </a:xfrm>
          <a:prstGeom prst="rect">
            <a:avLst/>
          </a:prstGeom>
          <a:noFill/>
          <a:ln w="9525">
            <a:noFill/>
            <a:miter lim="800000"/>
            <a:headEnd/>
            <a:tailEnd/>
          </a:ln>
          <a:effectLst/>
        </p:spPr>
      </p:pic>
      <p:pic>
        <p:nvPicPr>
          <p:cNvPr id="25603" name="Picture 3"/>
          <p:cNvPicPr>
            <a:picLocks noChangeAspect="1" noChangeArrowheads="1"/>
          </p:cNvPicPr>
          <p:nvPr/>
        </p:nvPicPr>
        <p:blipFill>
          <a:blip r:embed="rId4" cstate="print"/>
          <a:srcRect/>
          <a:stretch>
            <a:fillRect/>
          </a:stretch>
        </p:blipFill>
        <p:spPr bwMode="auto">
          <a:xfrm>
            <a:off x="5004048" y="3717032"/>
            <a:ext cx="3899925" cy="2924944"/>
          </a:xfrm>
          <a:prstGeom prst="rect">
            <a:avLst/>
          </a:prstGeom>
          <a:noFill/>
          <a:ln w="9525">
            <a:noFill/>
            <a:miter lim="800000"/>
            <a:headEnd/>
            <a:tailEnd/>
          </a:ln>
          <a:effectLst/>
        </p:spPr>
      </p:pic>
      <p:pic>
        <p:nvPicPr>
          <p:cNvPr id="25604" name="Picture 4"/>
          <p:cNvPicPr>
            <a:picLocks noChangeAspect="1" noChangeArrowheads="1"/>
          </p:cNvPicPr>
          <p:nvPr/>
        </p:nvPicPr>
        <p:blipFill>
          <a:blip r:embed="rId5" cstate="print"/>
          <a:srcRect/>
          <a:stretch>
            <a:fillRect/>
          </a:stretch>
        </p:blipFill>
        <p:spPr bwMode="auto">
          <a:xfrm>
            <a:off x="4115950" y="252028"/>
            <a:ext cx="4620006" cy="3465004"/>
          </a:xfrm>
          <a:prstGeom prst="rect">
            <a:avLst/>
          </a:prstGeom>
          <a:noFill/>
          <a:ln w="9525">
            <a:noFill/>
            <a:miter lim="800000"/>
            <a:headEnd/>
            <a:tailEnd/>
          </a:ln>
          <a:effectLst/>
        </p:spPr>
      </p:pic>
      <p:sp>
        <p:nvSpPr>
          <p:cNvPr id="8" name="TextBox 7"/>
          <p:cNvSpPr txBox="1"/>
          <p:nvPr/>
        </p:nvSpPr>
        <p:spPr>
          <a:xfrm>
            <a:off x="467544" y="620688"/>
            <a:ext cx="3456384" cy="1754326"/>
          </a:xfrm>
          <a:prstGeom prst="rect">
            <a:avLst/>
          </a:prstGeom>
          <a:noFill/>
        </p:spPr>
        <p:txBody>
          <a:bodyPr wrap="square" rtlCol="0">
            <a:spAutoFit/>
          </a:bodyPr>
          <a:lstStyle/>
          <a:p>
            <a:r>
              <a:rPr lang="ru-RU" sz="2400" dirty="0" smtClean="0">
                <a:solidFill>
                  <a:srgbClr val="C00000"/>
                </a:solidFill>
                <a:latin typeface="Comic Sans MS" pitchFamily="66" charset="0"/>
              </a:rPr>
              <a:t>Уголок </a:t>
            </a:r>
            <a:r>
              <a:rPr lang="ru-RU" sz="2400" b="1" dirty="0" smtClean="0">
                <a:solidFill>
                  <a:srgbClr val="C00000"/>
                </a:solidFill>
                <a:latin typeface="Comic Sans MS" pitchFamily="66" charset="0"/>
              </a:rPr>
              <a:t>пожарной безопасности </a:t>
            </a:r>
            <a:r>
              <a:rPr lang="ru-RU" sz="2000" dirty="0" smtClean="0">
                <a:solidFill>
                  <a:srgbClr val="C00000"/>
                </a:solidFill>
                <a:latin typeface="Comic Sans MS" pitchFamily="66" charset="0"/>
              </a:rPr>
              <a:t>есть у нас в группе.</a:t>
            </a:r>
          </a:p>
          <a:p>
            <a:r>
              <a:rPr lang="ru-RU" sz="2000" dirty="0" smtClean="0">
                <a:solidFill>
                  <a:srgbClr val="C00000"/>
                </a:solidFill>
                <a:latin typeface="Comic Sans MS" pitchFamily="66" charset="0"/>
              </a:rPr>
              <a:t>Материал: остатки, обрезки  линолеума </a:t>
            </a:r>
            <a:endParaRPr lang="ru-RU" sz="2000" dirty="0">
              <a:solidFill>
                <a:srgbClr val="C0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pic>
        <p:nvPicPr>
          <p:cNvPr id="26626" name="Picture 2"/>
          <p:cNvPicPr>
            <a:picLocks noChangeAspect="1" noChangeArrowheads="1"/>
          </p:cNvPicPr>
          <p:nvPr/>
        </p:nvPicPr>
        <p:blipFill>
          <a:blip r:embed="rId3" cstate="print"/>
          <a:srcRect/>
          <a:stretch>
            <a:fillRect/>
          </a:stretch>
        </p:blipFill>
        <p:spPr bwMode="auto">
          <a:xfrm>
            <a:off x="323528" y="1052736"/>
            <a:ext cx="4056915" cy="5409220"/>
          </a:xfrm>
          <a:prstGeom prst="rect">
            <a:avLst/>
          </a:prstGeom>
          <a:noFill/>
          <a:ln w="9525">
            <a:noFill/>
            <a:miter lim="800000"/>
            <a:headEnd/>
            <a:tailEnd/>
          </a:ln>
          <a:effectLst/>
        </p:spPr>
      </p:pic>
      <p:pic>
        <p:nvPicPr>
          <p:cNvPr id="26627" name="Picture 3"/>
          <p:cNvPicPr>
            <a:picLocks noChangeAspect="1" noChangeArrowheads="1"/>
          </p:cNvPicPr>
          <p:nvPr/>
        </p:nvPicPr>
        <p:blipFill>
          <a:blip r:embed="rId4" cstate="print"/>
          <a:srcRect/>
          <a:stretch>
            <a:fillRect/>
          </a:stretch>
        </p:blipFill>
        <p:spPr bwMode="auto">
          <a:xfrm>
            <a:off x="4620005" y="2348880"/>
            <a:ext cx="3984443" cy="2988332"/>
          </a:xfrm>
          <a:prstGeom prst="rect">
            <a:avLst/>
          </a:prstGeom>
          <a:noFill/>
          <a:ln w="9525">
            <a:noFill/>
            <a:miter lim="800000"/>
            <a:headEnd/>
            <a:tailEnd/>
          </a:ln>
          <a:effectLst/>
        </p:spPr>
      </p:pic>
      <p:sp>
        <p:nvSpPr>
          <p:cNvPr id="6" name="Прямоугольник 5"/>
          <p:cNvSpPr/>
          <p:nvPr/>
        </p:nvSpPr>
        <p:spPr>
          <a:xfrm>
            <a:off x="4572000" y="332656"/>
            <a:ext cx="4896544" cy="2492990"/>
          </a:xfrm>
          <a:prstGeom prst="rect">
            <a:avLst/>
          </a:prstGeom>
        </p:spPr>
        <p:txBody>
          <a:bodyPr wrap="square">
            <a:spAutoFit/>
          </a:bodyPr>
          <a:lstStyle/>
          <a:p>
            <a:r>
              <a:rPr lang="ru-RU" sz="2000" dirty="0" smtClean="0">
                <a:solidFill>
                  <a:srgbClr val="FF0000"/>
                </a:solidFill>
                <a:latin typeface="Comic Sans MS" pitchFamily="66" charset="0"/>
              </a:rPr>
              <a:t>Шумовой музыкальный</a:t>
            </a:r>
          </a:p>
          <a:p>
            <a:r>
              <a:rPr lang="ru-RU" sz="2000" dirty="0" smtClean="0">
                <a:solidFill>
                  <a:srgbClr val="FF0000"/>
                </a:solidFill>
                <a:latin typeface="Comic Sans MS" pitchFamily="66" charset="0"/>
              </a:rPr>
              <a:t>  инструмент из бросового </a:t>
            </a:r>
          </a:p>
          <a:p>
            <a:r>
              <a:rPr lang="ru-RU" sz="2000" dirty="0" smtClean="0">
                <a:solidFill>
                  <a:srgbClr val="FF0000"/>
                </a:solidFill>
                <a:latin typeface="Comic Sans MS" pitchFamily="66" charset="0"/>
              </a:rPr>
              <a:t>материала ( пластиковых стаканчиков) «</a:t>
            </a:r>
            <a:r>
              <a:rPr lang="ru-RU" sz="2000" b="1" dirty="0" smtClean="0">
                <a:solidFill>
                  <a:srgbClr val="FF0000"/>
                </a:solidFill>
                <a:latin typeface="Comic Sans MS" pitchFamily="66" charset="0"/>
              </a:rPr>
              <a:t>Маракас</a:t>
            </a:r>
            <a:r>
              <a:rPr lang="ru-RU" sz="2000" dirty="0" smtClean="0">
                <a:solidFill>
                  <a:srgbClr val="FF0000"/>
                </a:solidFill>
                <a:latin typeface="Comic Sans MS" pitchFamily="66" charset="0"/>
              </a:rPr>
              <a:t>»,</a:t>
            </a:r>
          </a:p>
          <a:p>
            <a:r>
              <a:rPr lang="ru-RU" sz="2000" dirty="0" smtClean="0">
                <a:solidFill>
                  <a:srgbClr val="FF0000"/>
                </a:solidFill>
                <a:latin typeface="Comic Sans MS" pitchFamily="66" charset="0"/>
              </a:rPr>
              <a:t>наполнила горохом и расписала. </a:t>
            </a:r>
          </a:p>
          <a:p>
            <a:r>
              <a:rPr lang="ru-RU" sz="2000" dirty="0" smtClean="0">
                <a:solidFill>
                  <a:srgbClr val="FF0000"/>
                </a:solidFill>
                <a:latin typeface="Comic Sans MS" pitchFamily="66" charset="0"/>
              </a:rPr>
              <a:t> Вот что получилось.</a:t>
            </a:r>
          </a:p>
          <a:p>
            <a:r>
              <a:rPr lang="ru-RU" dirty="0" smtClean="0">
                <a:latin typeface="Comic Sans MS" pitchFamily="66" charset="0"/>
              </a:rPr>
              <a:t/>
            </a:r>
            <a:br>
              <a:rPr lang="ru-RU" dirty="0" smtClean="0">
                <a:latin typeface="Comic Sans MS" pitchFamily="66" charset="0"/>
              </a:rPr>
            </a:br>
            <a:endParaRPr lang="ru-RU" dirty="0">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srcRect/>
          <a:stretch>
            <a:fillRect/>
          </a:stretch>
        </p:blipFill>
        <p:spPr bwMode="auto">
          <a:xfrm>
            <a:off x="3923928" y="2924944"/>
            <a:ext cx="4837046" cy="3627784"/>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411538" y="323655"/>
            <a:ext cx="6248694" cy="3514891"/>
          </a:xfrm>
          <a:prstGeom prst="rect">
            <a:avLst/>
          </a:prstGeom>
          <a:noFill/>
          <a:ln w="9525">
            <a:noFill/>
            <a:miter lim="800000"/>
            <a:headEnd/>
            <a:tailEnd/>
          </a:ln>
          <a:effectLst/>
        </p:spPr>
      </p:pic>
      <p:sp>
        <p:nvSpPr>
          <p:cNvPr id="7" name="Прямоугольник 6"/>
          <p:cNvSpPr/>
          <p:nvPr/>
        </p:nvSpPr>
        <p:spPr>
          <a:xfrm>
            <a:off x="251520" y="3982998"/>
            <a:ext cx="3816424" cy="2092881"/>
          </a:xfrm>
          <a:prstGeom prst="rect">
            <a:avLst/>
          </a:prstGeom>
        </p:spPr>
        <p:txBody>
          <a:bodyPr wrap="square">
            <a:spAutoFit/>
          </a:bodyPr>
          <a:lstStyle/>
          <a:p>
            <a:pPr algn="ctr"/>
            <a:r>
              <a:rPr lang="ru-RU" sz="2000" b="1" dirty="0" smtClean="0">
                <a:solidFill>
                  <a:srgbClr val="C00000"/>
                </a:solidFill>
                <a:latin typeface="Comic Sans MS" pitchFamily="66" charset="0"/>
              </a:rPr>
              <a:t>Оформление зала </a:t>
            </a:r>
          </a:p>
          <a:p>
            <a:pPr algn="ctr"/>
            <a:r>
              <a:rPr lang="ru-RU" sz="2000" b="1" dirty="0" smtClean="0">
                <a:solidFill>
                  <a:srgbClr val="C00000"/>
                </a:solidFill>
                <a:latin typeface="Comic Sans MS" pitchFamily="66" charset="0"/>
              </a:rPr>
              <a:t>в детском саду «Осень».</a:t>
            </a:r>
          </a:p>
          <a:p>
            <a:r>
              <a:rPr lang="ru-RU" b="1" dirty="0" smtClean="0">
                <a:solidFill>
                  <a:srgbClr val="FF0000"/>
                </a:solidFill>
                <a:latin typeface="Comic Sans MS" pitchFamily="66" charset="0"/>
              </a:rPr>
              <a:t> </a:t>
            </a:r>
            <a:r>
              <a:rPr lang="ru-RU" dirty="0" smtClean="0">
                <a:solidFill>
                  <a:srgbClr val="FF0000"/>
                </a:solidFill>
                <a:latin typeface="Comic Sans MS" pitchFamily="66" charset="0"/>
              </a:rPr>
              <a:t>Получились вот такие деревья, кустики,  из остатков материала, лоскутков и обрезков  ткани, Для осенних</a:t>
            </a:r>
          </a:p>
          <a:p>
            <a:r>
              <a:rPr lang="ru-RU" dirty="0" smtClean="0">
                <a:solidFill>
                  <a:srgbClr val="FF0000"/>
                </a:solidFill>
                <a:latin typeface="Comic Sans MS" pitchFamily="66" charset="0"/>
              </a:rPr>
              <a:t> праздников в детском саду</a:t>
            </a:r>
            <a:endParaRPr lang="ru-RU" dirty="0">
              <a:solidFill>
                <a:srgbClr val="FF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sp>
        <p:nvSpPr>
          <p:cNvPr id="30722" name="Rectangle 2"/>
          <p:cNvSpPr>
            <a:spLocks noChangeArrowheads="1"/>
          </p:cNvSpPr>
          <p:nvPr/>
        </p:nvSpPr>
        <p:spPr bwMode="auto">
          <a:xfrm>
            <a:off x="971600" y="70819"/>
            <a:ext cx="81724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2800" b="1" dirty="0" smtClean="0">
                <a:solidFill>
                  <a:srgbClr val="C00000"/>
                </a:solidFill>
                <a:latin typeface="Comic Sans MS" pitchFamily="66" charset="0"/>
                <a:ea typeface="Calibri" pitchFamily="34" charset="0"/>
                <a:cs typeface="Times New Roman" pitchFamily="18" charset="0"/>
              </a:rPr>
              <a:t>В уголке природы  у нас живёт вот такой «Ёжик Пых»</a:t>
            </a:r>
          </a:p>
          <a:p>
            <a:pPr marL="0" marR="0" lvl="0" indent="0" algn="l" defTabSz="914400" rtl="0" eaLnBrk="1" fontAlgn="base" latinLnBrk="0" hangingPunct="1">
              <a:lnSpc>
                <a:spcPct val="100000"/>
              </a:lnSpc>
              <a:spcBef>
                <a:spcPct val="0"/>
              </a:spcBef>
              <a:spcAft>
                <a:spcPct val="0"/>
              </a:spcAft>
              <a:buClrTx/>
              <a:buSzTx/>
              <a:buFontTx/>
              <a:buNone/>
              <a:tabLst/>
            </a:pPr>
            <a:r>
              <a:rPr lang="ru-RU" sz="2400" dirty="0" smtClean="0">
                <a:solidFill>
                  <a:srgbClr val="C00000"/>
                </a:solidFill>
                <a:latin typeface="Comic Sans MS" pitchFamily="66" charset="0"/>
                <a:ea typeface="Calibri" pitchFamily="34" charset="0"/>
                <a:cs typeface="Times New Roman" pitchFamily="18" charset="0"/>
              </a:rPr>
              <a:t> </a:t>
            </a:r>
            <a:r>
              <a:rPr kumimoji="0" lang="ru-RU" sz="200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(Материал: природные  шишки, пластиковая  бутылка)</a:t>
            </a:r>
            <a:endParaRPr kumimoji="0" lang="ru-RU" sz="2000" i="0" u="none" strike="noStrike" cap="none" normalizeH="0" baseline="0" dirty="0" smtClean="0">
              <a:ln>
                <a:noFill/>
              </a:ln>
              <a:solidFill>
                <a:srgbClr val="C00000"/>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i="0" u="none" strike="noStrike" cap="none" normalizeH="0" baseline="0" dirty="0" smtClean="0">
              <a:ln>
                <a:noFill/>
              </a:ln>
              <a:solidFill>
                <a:srgbClr val="C00000"/>
              </a:solidFill>
              <a:effectLst/>
              <a:latin typeface="Comic Sans MS" pitchFamily="66" charset="0"/>
              <a:cs typeface="Arial" pitchFamily="34" charset="0"/>
            </a:endParaRPr>
          </a:p>
        </p:txBody>
      </p:sp>
      <p:pic>
        <p:nvPicPr>
          <p:cNvPr id="4098" name="Picture 2" descr="C:\Users\Елена\Desktop\в.PNG"/>
          <p:cNvPicPr>
            <a:picLocks noChangeAspect="1" noChangeArrowheads="1"/>
          </p:cNvPicPr>
          <p:nvPr/>
        </p:nvPicPr>
        <p:blipFill>
          <a:blip r:embed="rId3" cstate="print"/>
          <a:srcRect/>
          <a:stretch>
            <a:fillRect/>
          </a:stretch>
        </p:blipFill>
        <p:spPr bwMode="auto">
          <a:xfrm rot="5400000">
            <a:off x="255190" y="1769146"/>
            <a:ext cx="4896545" cy="4327822"/>
          </a:xfrm>
          <a:prstGeom prst="rect">
            <a:avLst/>
          </a:prstGeom>
          <a:ln>
            <a:noFill/>
          </a:ln>
          <a:effectLst>
            <a:softEdge rad="112500"/>
          </a:effectLst>
        </p:spPr>
      </p:pic>
      <p:pic>
        <p:nvPicPr>
          <p:cNvPr id="6" name="Picture 3"/>
          <p:cNvPicPr>
            <a:picLocks noChangeAspect="1" noChangeArrowheads="1"/>
          </p:cNvPicPr>
          <p:nvPr/>
        </p:nvPicPr>
        <p:blipFill>
          <a:blip r:embed="rId4" cstate="print"/>
          <a:srcRect/>
          <a:stretch>
            <a:fillRect/>
          </a:stretch>
        </p:blipFill>
        <p:spPr bwMode="auto">
          <a:xfrm>
            <a:off x="5220072" y="1412776"/>
            <a:ext cx="3456384" cy="5109437"/>
          </a:xfrm>
          <a:prstGeom prst="rect">
            <a:avLst/>
          </a:prstGeom>
          <a:ln>
            <a:noFill/>
          </a:ln>
          <a:effectLst>
            <a:softEdge rad="112500"/>
          </a:effectLst>
        </p:spPr>
      </p:pic>
    </p:spTree>
  </p:cSld>
  <p:clrMapOvr>
    <a:masterClrMapping/>
  </p:clrMapOvr>
  <p:transition advClick="0" advTm="100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14328" y="0"/>
            <a:ext cx="9158329" cy="6858000"/>
          </a:xfrm>
          <a:prstGeom prst="rect">
            <a:avLst/>
          </a:prstGeom>
          <a:noFill/>
          <a:ln w="9525">
            <a:noFill/>
            <a:miter lim="800000"/>
            <a:headEnd/>
            <a:tailEnd/>
          </a:ln>
          <a:effectLst/>
        </p:spPr>
      </p:pic>
      <p:sp>
        <p:nvSpPr>
          <p:cNvPr id="8193" name="Rectangle 1"/>
          <p:cNvSpPr>
            <a:spLocks noChangeArrowheads="1"/>
          </p:cNvSpPr>
          <p:nvPr/>
        </p:nvSpPr>
        <p:spPr bwMode="auto">
          <a:xfrm>
            <a:off x="827584" y="593360"/>
            <a:ext cx="7416824"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  Наш город</a:t>
            </a:r>
            <a:r>
              <a:rPr kumimoji="0" lang="ru-RU" sz="2000" b="0" i="0" u="none" strike="noStrike" cap="none" normalizeH="0" dirty="0" smtClean="0">
                <a:ln>
                  <a:noFill/>
                </a:ln>
                <a:solidFill>
                  <a:srgbClr val="FF0000"/>
                </a:solidFill>
                <a:effectLst/>
                <a:latin typeface="Comic Sans MS" pitchFamily="66" charset="0"/>
                <a:ea typeface="Calibri" pitchFamily="34" charset="0"/>
                <a:cs typeface="Times New Roman" pitchFamily="18" charset="0"/>
              </a:rPr>
              <a:t> Невьянск </a:t>
            </a:r>
            <a:r>
              <a:rPr kumimoji="0" lang="ru-RU" sz="20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населён огромным количеством людей. </a:t>
            </a:r>
            <a:r>
              <a:rPr lang="ru-RU" sz="2000" dirty="0" smtClean="0">
                <a:solidFill>
                  <a:srgbClr val="FF0000"/>
                </a:solidFill>
                <a:latin typeface="Comic Sans MS" pitchFamily="66" charset="0"/>
                <a:ea typeface="Calibri" pitchFamily="34" charset="0"/>
                <a:cs typeface="Times New Roman" pitchFamily="18" charset="0"/>
              </a:rPr>
              <a:t>Ежедневно </a:t>
            </a:r>
            <a:r>
              <a:rPr kumimoji="0" lang="ru-RU" sz="20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из каждой квартиры выбрасывают мусор. Мусор – мусорный пакет – мусорный контейнер – машина увозит мусор на свалку. Так должно быть! Но не всегда так происходит.  Когда мы выходим гулять</a:t>
            </a:r>
            <a:r>
              <a:rPr kumimoji="0" lang="ru-RU" sz="2000" b="0" i="0" u="none" strike="noStrike" cap="none" normalizeH="0" dirty="0" smtClean="0">
                <a:ln>
                  <a:noFill/>
                </a:ln>
                <a:solidFill>
                  <a:srgbClr val="FF0000"/>
                </a:solidFill>
                <a:effectLst/>
                <a:latin typeface="Comic Sans MS" pitchFamily="66" charset="0"/>
                <a:ea typeface="Calibri" pitchFamily="34" charset="0"/>
                <a:cs typeface="Times New Roman" pitchFamily="18" charset="0"/>
              </a:rPr>
              <a:t> </a:t>
            </a:r>
            <a:r>
              <a:rPr kumimoji="0" lang="ru-RU" sz="20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 по нашей детской площадке, мы  можем обнаружить</a:t>
            </a:r>
            <a:r>
              <a:rPr kumimoji="0" lang="ru-RU" sz="2000" b="0" i="0" u="none" strike="noStrike" cap="none" normalizeH="0" dirty="0" smtClean="0">
                <a:ln>
                  <a:noFill/>
                </a:ln>
                <a:solidFill>
                  <a:srgbClr val="FF0000"/>
                </a:solidFill>
                <a:effectLst/>
                <a:latin typeface="Comic Sans MS" pitchFamily="66" charset="0"/>
                <a:ea typeface="Calibri" pitchFamily="34" charset="0"/>
                <a:cs typeface="Times New Roman" pitchFamily="18" charset="0"/>
              </a:rPr>
              <a:t> </a:t>
            </a:r>
            <a:r>
              <a:rPr kumimoji="0" lang="ru-RU" sz="20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 среди кустов мусор (пакеты от чипсов, сухариков, грязные бумажки). Дети стали задавать мне  вопросы: «Как мусор попал к нам на участок? Кто его оставил здесь? Почему люди бросают мусор на землю? Почему так много мусора вокруг? Что нужно сделать, чтобы его стало меньше? Можно ли дать мусору «вторую жизнь»?». Так у нас и возникла идея создания нашего исследования «Проблема мусора».</a:t>
            </a:r>
            <a:endParaRPr kumimoji="0" lang="ru-RU" sz="2000" b="0" i="0" u="none" strike="noStrike" cap="none" normalizeH="0" baseline="0" dirty="0" smtClean="0">
              <a:ln>
                <a:noFill/>
              </a:ln>
              <a:solidFill>
                <a:srgbClr val="FF0000"/>
              </a:solidFill>
              <a:effectLst/>
              <a:latin typeface="Comic Sans MS" pitchFamily="66" charset="0"/>
              <a:cs typeface="Arial" pitchFamily="34" charset="0"/>
            </a:endParaRPr>
          </a:p>
        </p:txBody>
      </p:sp>
      <p:sp>
        <p:nvSpPr>
          <p:cNvPr id="6" name="TextBox 5"/>
          <p:cNvSpPr txBox="1"/>
          <p:nvPr/>
        </p:nvSpPr>
        <p:spPr>
          <a:xfrm>
            <a:off x="2843808" y="332656"/>
            <a:ext cx="2664296" cy="523220"/>
          </a:xfrm>
          <a:prstGeom prst="rect">
            <a:avLst/>
          </a:prstGeom>
          <a:noFill/>
        </p:spPr>
        <p:txBody>
          <a:bodyPr wrap="square" rtlCol="0">
            <a:spAutoFit/>
          </a:bodyPr>
          <a:lstStyle/>
          <a:p>
            <a:r>
              <a:rPr lang="ru-RU" sz="2800" b="1" u="sng" dirty="0" smtClean="0">
                <a:solidFill>
                  <a:srgbClr val="C00000"/>
                </a:solidFill>
                <a:latin typeface="Comic Sans MS" pitchFamily="66" charset="0"/>
              </a:rPr>
              <a:t>Введение</a:t>
            </a:r>
            <a:endParaRPr lang="ru-RU" sz="2800" b="1" u="sng" dirty="0">
              <a:solidFill>
                <a:srgbClr val="C00000"/>
              </a:solidFill>
              <a:latin typeface="Comic Sans MS" pitchFamily="66" charset="0"/>
            </a:endParaRPr>
          </a:p>
        </p:txBody>
      </p:sp>
    </p:spTree>
  </p:cSld>
  <p:clrMapOvr>
    <a:masterClrMapping/>
  </p:clrMapOvr>
  <p:transition>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63536" cy="6872652"/>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rot="5400000">
            <a:off x="-608746" y="1336938"/>
            <a:ext cx="6113020" cy="4104456"/>
          </a:xfrm>
          <a:prstGeom prst="rect">
            <a:avLst/>
          </a:prstGeom>
          <a:ln>
            <a:noFill/>
          </a:ln>
          <a:effectLst>
            <a:softEdge rad="112500"/>
          </a:effectLst>
        </p:spPr>
      </p:pic>
      <p:sp>
        <p:nvSpPr>
          <p:cNvPr id="6" name="Прямоугольник 5"/>
          <p:cNvSpPr/>
          <p:nvPr/>
        </p:nvSpPr>
        <p:spPr>
          <a:xfrm>
            <a:off x="4860032" y="404664"/>
            <a:ext cx="3888432" cy="2677656"/>
          </a:xfrm>
          <a:prstGeom prst="rect">
            <a:avLst/>
          </a:prstGeom>
        </p:spPr>
        <p:txBody>
          <a:bodyPr wrap="square">
            <a:spAutoFit/>
          </a:bodyPr>
          <a:lstStyle/>
          <a:p>
            <a:pPr algn="ctr"/>
            <a:r>
              <a:rPr lang="ru-RU" sz="2400" b="1" dirty="0" smtClean="0">
                <a:solidFill>
                  <a:srgbClr val="C00000"/>
                </a:solidFill>
              </a:rPr>
              <a:t>Макет «Животные жарких стран»</a:t>
            </a:r>
          </a:p>
          <a:p>
            <a:r>
              <a:rPr lang="ru-RU" dirty="0" smtClean="0"/>
              <a:t> </a:t>
            </a:r>
            <a:r>
              <a:rPr lang="ru-RU" sz="2000" dirty="0" smtClean="0">
                <a:solidFill>
                  <a:srgbClr val="FF0000"/>
                </a:solidFill>
                <a:latin typeface="Comic Sans MS" pitchFamily="66" charset="0"/>
              </a:rPr>
              <a:t>Продолжая свою работу по самообразованию, я решила  для уголка природы смастерить объемные деревья, из ненужных канцелярских  папок. </a:t>
            </a:r>
            <a:endParaRPr lang="ru-RU" sz="2000" dirty="0">
              <a:solidFill>
                <a:srgbClr val="FF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14328" y="0"/>
            <a:ext cx="9158329" cy="685800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467544" y="3356992"/>
            <a:ext cx="5328592" cy="3135832"/>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3995936" y="332656"/>
            <a:ext cx="4666618" cy="2959352"/>
          </a:xfrm>
          <a:prstGeom prst="rect">
            <a:avLst/>
          </a:prstGeom>
          <a:noFill/>
          <a:ln w="9525">
            <a:noFill/>
            <a:miter lim="800000"/>
            <a:headEnd/>
            <a:tailEnd/>
          </a:ln>
          <a:effectLst/>
        </p:spPr>
      </p:pic>
      <p:sp>
        <p:nvSpPr>
          <p:cNvPr id="8" name="Прямоугольник 7"/>
          <p:cNvSpPr/>
          <p:nvPr/>
        </p:nvSpPr>
        <p:spPr>
          <a:xfrm>
            <a:off x="251520" y="476672"/>
            <a:ext cx="4104456" cy="1631216"/>
          </a:xfrm>
          <a:prstGeom prst="rect">
            <a:avLst/>
          </a:prstGeom>
        </p:spPr>
        <p:txBody>
          <a:bodyPr wrap="square">
            <a:spAutoFit/>
          </a:bodyPr>
          <a:lstStyle/>
          <a:p>
            <a:pPr algn="ctr"/>
            <a:r>
              <a:rPr lang="ru-RU" sz="2000" b="1" dirty="0" smtClean="0">
                <a:solidFill>
                  <a:srgbClr val="C00000"/>
                </a:solidFill>
                <a:latin typeface="Comic Sans MS" pitchFamily="66" charset="0"/>
              </a:rPr>
              <a:t>Макет«Лес»</a:t>
            </a:r>
          </a:p>
          <a:p>
            <a:r>
              <a:rPr lang="ru-RU" sz="2000" dirty="0" smtClean="0">
                <a:solidFill>
                  <a:srgbClr val="FF0000"/>
                </a:solidFill>
                <a:latin typeface="Comic Sans MS" pitchFamily="66" charset="0"/>
              </a:rPr>
              <a:t> из бросового материала. Нужно лишь немного фантазии, и поделка для игр  детского сада  готова </a:t>
            </a:r>
            <a:endParaRPr lang="ru-RU" sz="2000" dirty="0">
              <a:solidFill>
                <a:srgbClr val="FF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323528" y="2850844"/>
            <a:ext cx="4336196" cy="3559253"/>
          </a:xfrm>
          <a:prstGeom prst="rect">
            <a:avLst/>
          </a:prstGeom>
          <a:ln>
            <a:noFill/>
          </a:ln>
          <a:effectLst>
            <a:softEdge rad="112500"/>
          </a:effectLst>
        </p:spPr>
      </p:pic>
      <p:pic>
        <p:nvPicPr>
          <p:cNvPr id="6" name="Picture 2"/>
          <p:cNvPicPr>
            <a:picLocks noChangeAspect="1" noChangeArrowheads="1"/>
          </p:cNvPicPr>
          <p:nvPr/>
        </p:nvPicPr>
        <p:blipFill>
          <a:blip r:embed="rId4" cstate="print"/>
          <a:srcRect/>
          <a:stretch>
            <a:fillRect/>
          </a:stretch>
        </p:blipFill>
        <p:spPr bwMode="auto">
          <a:xfrm>
            <a:off x="4716016" y="1268760"/>
            <a:ext cx="4003021" cy="3960440"/>
          </a:xfrm>
          <a:prstGeom prst="rect">
            <a:avLst/>
          </a:prstGeom>
          <a:ln>
            <a:noFill/>
          </a:ln>
          <a:effectLst>
            <a:softEdge rad="112500"/>
          </a:effectLst>
        </p:spPr>
      </p:pic>
      <p:sp>
        <p:nvSpPr>
          <p:cNvPr id="7" name="Прямоугольник 6"/>
          <p:cNvSpPr/>
          <p:nvPr/>
        </p:nvSpPr>
        <p:spPr>
          <a:xfrm>
            <a:off x="395536" y="260648"/>
            <a:ext cx="6408712" cy="2062103"/>
          </a:xfrm>
          <a:prstGeom prst="rect">
            <a:avLst/>
          </a:prstGeom>
        </p:spPr>
        <p:txBody>
          <a:bodyPr wrap="square">
            <a:spAutoFit/>
          </a:bodyPr>
          <a:lstStyle/>
          <a:p>
            <a:r>
              <a:rPr lang="ru-RU" sz="2000" dirty="0" smtClean="0">
                <a:solidFill>
                  <a:srgbClr val="C00000"/>
                </a:solidFill>
                <a:latin typeface="Comic Sans MS" pitchFamily="66" charset="0"/>
              </a:rPr>
              <a:t>Макет«Мир динозавров» </a:t>
            </a:r>
            <a:r>
              <a:rPr lang="ru-RU" dirty="0" smtClean="0">
                <a:solidFill>
                  <a:srgbClr val="FF0000"/>
                </a:solidFill>
                <a:latin typeface="Comic Sans MS" pitchFamily="66" charset="0"/>
              </a:rPr>
              <a:t>из бросового материала. </a:t>
            </a:r>
          </a:p>
          <a:p>
            <a:r>
              <a:rPr lang="ru-RU" dirty="0" smtClean="0">
                <a:solidFill>
                  <a:srgbClr val="FF0000"/>
                </a:solidFill>
                <a:latin typeface="Comic Sans MS" pitchFamily="66" charset="0"/>
              </a:rPr>
              <a:t> Мы сделали настоящий мир динозавров своими руками из бросового материала.</a:t>
            </a:r>
          </a:p>
          <a:p>
            <a:r>
              <a:rPr lang="ru-RU" dirty="0" smtClean="0">
                <a:solidFill>
                  <a:srgbClr val="FF0000"/>
                </a:solidFill>
                <a:latin typeface="Comic Sans MS" pitchFamily="66" charset="0"/>
              </a:rPr>
              <a:t> С пещерами и туннелем,</a:t>
            </a:r>
          </a:p>
          <a:p>
            <a:r>
              <a:rPr lang="ru-RU" dirty="0" smtClean="0">
                <a:solidFill>
                  <a:srgbClr val="FF0000"/>
                </a:solidFill>
                <a:latin typeface="Comic Sans MS" pitchFamily="66" charset="0"/>
              </a:rPr>
              <a:t> папоротниками и пальмами,</a:t>
            </a:r>
          </a:p>
          <a:p>
            <a:r>
              <a:rPr lang="ru-RU" dirty="0" smtClean="0">
                <a:solidFill>
                  <a:srgbClr val="FF0000"/>
                </a:solidFill>
                <a:latin typeface="Comic Sans MS" pitchFamily="66" charset="0"/>
              </a:rPr>
              <a:t>камушками  и озером,</a:t>
            </a:r>
          </a:p>
          <a:p>
            <a:r>
              <a:rPr lang="ru-RU" dirty="0" smtClean="0">
                <a:solidFill>
                  <a:srgbClr val="FF0000"/>
                </a:solidFill>
                <a:latin typeface="Comic Sans MS" pitchFamily="66" charset="0"/>
              </a:rPr>
              <a:t> а главное – с действующим вулканом.</a:t>
            </a:r>
            <a:endParaRPr lang="ru-RU" dirty="0">
              <a:solidFill>
                <a:srgbClr val="FF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39358" y="-29518"/>
            <a:ext cx="9183357" cy="6887518"/>
          </a:xfrm>
          <a:prstGeom prst="rect">
            <a:avLst/>
          </a:prstGeom>
          <a:noFill/>
          <a:ln w="9525">
            <a:noFill/>
            <a:miter lim="800000"/>
            <a:headEnd/>
            <a:tailEnd/>
          </a:ln>
          <a:effectLst/>
        </p:spPr>
      </p:pic>
      <p:pic>
        <p:nvPicPr>
          <p:cNvPr id="29697" name="Picture 1"/>
          <p:cNvPicPr>
            <a:picLocks noChangeAspect="1" noChangeArrowheads="1"/>
          </p:cNvPicPr>
          <p:nvPr/>
        </p:nvPicPr>
        <p:blipFill>
          <a:blip r:embed="rId3" cstate="print"/>
          <a:srcRect/>
          <a:stretch>
            <a:fillRect/>
          </a:stretch>
        </p:blipFill>
        <p:spPr bwMode="auto">
          <a:xfrm>
            <a:off x="755576" y="332655"/>
            <a:ext cx="4608512" cy="6144682"/>
          </a:xfrm>
          <a:prstGeom prst="rect">
            <a:avLst/>
          </a:prstGeom>
          <a:noFill/>
          <a:ln w="9525">
            <a:noFill/>
            <a:miter lim="800000"/>
            <a:headEnd/>
            <a:tailEnd/>
          </a:ln>
          <a:effectLst/>
        </p:spPr>
      </p:pic>
      <p:sp>
        <p:nvSpPr>
          <p:cNvPr id="6" name="TextBox 5"/>
          <p:cNvSpPr txBox="1"/>
          <p:nvPr/>
        </p:nvSpPr>
        <p:spPr>
          <a:xfrm>
            <a:off x="5580112" y="1268760"/>
            <a:ext cx="3260321" cy="707886"/>
          </a:xfrm>
          <a:prstGeom prst="rect">
            <a:avLst/>
          </a:prstGeom>
          <a:noFill/>
        </p:spPr>
        <p:txBody>
          <a:bodyPr wrap="square" rtlCol="0">
            <a:spAutoFit/>
          </a:bodyPr>
          <a:lstStyle/>
          <a:p>
            <a:r>
              <a:rPr lang="ru-RU" sz="2000" dirty="0" smtClean="0">
                <a:solidFill>
                  <a:srgbClr val="C00000"/>
                </a:solidFill>
                <a:latin typeface="Comic Sans MS" pitchFamily="66" charset="0"/>
              </a:rPr>
              <a:t>Каждому родителю </a:t>
            </a:r>
          </a:p>
          <a:p>
            <a:r>
              <a:rPr lang="ru-RU" sz="2000" dirty="0" smtClean="0">
                <a:solidFill>
                  <a:srgbClr val="C00000"/>
                </a:solidFill>
                <a:latin typeface="Comic Sans MS" pitchFamily="66" charset="0"/>
              </a:rPr>
              <a:t>были вручены  анкеты</a:t>
            </a:r>
            <a:endParaRPr lang="ru-RU" sz="2000" dirty="0">
              <a:solidFill>
                <a:srgbClr val="C00000"/>
              </a:solidFill>
              <a:latin typeface="Comic Sans MS" pitchFamily="66" charset="0"/>
            </a:endParaRPr>
          </a:p>
        </p:txBody>
      </p:sp>
      <p:sp>
        <p:nvSpPr>
          <p:cNvPr id="29698" name="Rectangle 2"/>
          <p:cNvSpPr>
            <a:spLocks noChangeArrowheads="1"/>
          </p:cNvSpPr>
          <p:nvPr/>
        </p:nvSpPr>
        <p:spPr bwMode="auto">
          <a:xfrm>
            <a:off x="5724128" y="205916"/>
            <a:ext cx="3419872"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457200" algn="l"/>
              </a:tabLst>
            </a:pPr>
            <a:r>
              <a:rPr kumimoji="0" lang="ru-RU" sz="2400" b="1" i="0" u="sng"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Взаимодействие с родителями:</a:t>
            </a:r>
            <a:endParaRPr kumimoji="0" lang="ru-RU" sz="2400" b="1" i="0" u="sng" strike="noStrike" cap="none" normalizeH="0" baseline="0" dirty="0" smtClean="0">
              <a:ln>
                <a:noFill/>
              </a:ln>
              <a:solidFill>
                <a:srgbClr val="C00000"/>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ru-RU" sz="2000" b="0" i="0" u="sng" strike="noStrike" cap="none" normalizeH="0" baseline="0" dirty="0" smtClean="0">
              <a:ln>
                <a:noFill/>
              </a:ln>
              <a:solidFill>
                <a:srgbClr val="C00000"/>
              </a:solidFill>
              <a:effectLst/>
              <a:latin typeface="Comic Sans MS" pitchFamily="66" charset="0"/>
              <a:cs typeface="Arial" pitchFamily="34" charset="0"/>
            </a:endParaRPr>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39358" y="0"/>
            <a:ext cx="9183357" cy="6858000"/>
          </a:xfrm>
          <a:prstGeom prst="rect">
            <a:avLst/>
          </a:prstGeom>
          <a:noFill/>
          <a:ln w="9525">
            <a:noFill/>
            <a:miter lim="800000"/>
            <a:headEnd/>
            <a:tailEnd/>
          </a:ln>
          <a:effectLst/>
        </p:spPr>
      </p:pic>
      <p:pic>
        <p:nvPicPr>
          <p:cNvPr id="31746" name="Picture 2"/>
          <p:cNvPicPr>
            <a:picLocks noChangeAspect="1" noChangeArrowheads="1"/>
          </p:cNvPicPr>
          <p:nvPr/>
        </p:nvPicPr>
        <p:blipFill>
          <a:blip r:embed="rId3" cstate="print"/>
          <a:srcRect/>
          <a:stretch>
            <a:fillRect/>
          </a:stretch>
        </p:blipFill>
        <p:spPr bwMode="auto">
          <a:xfrm>
            <a:off x="395536" y="404664"/>
            <a:ext cx="4428492" cy="5904656"/>
          </a:xfrm>
          <a:prstGeom prst="rect">
            <a:avLst/>
          </a:prstGeom>
          <a:noFill/>
          <a:ln w="9525">
            <a:noFill/>
            <a:miter lim="800000"/>
            <a:headEnd/>
            <a:tailEnd/>
          </a:ln>
          <a:effectLst/>
        </p:spPr>
      </p:pic>
      <p:sp>
        <p:nvSpPr>
          <p:cNvPr id="6" name="TextBox 5"/>
          <p:cNvSpPr txBox="1"/>
          <p:nvPr/>
        </p:nvSpPr>
        <p:spPr>
          <a:xfrm>
            <a:off x="4932040" y="620688"/>
            <a:ext cx="5199191" cy="1569660"/>
          </a:xfrm>
          <a:prstGeom prst="rect">
            <a:avLst/>
          </a:prstGeom>
          <a:noFill/>
        </p:spPr>
        <p:txBody>
          <a:bodyPr wrap="square" rtlCol="0">
            <a:spAutoFit/>
          </a:bodyPr>
          <a:lstStyle/>
          <a:p>
            <a:r>
              <a:rPr lang="ru-RU" sz="2400" dirty="0" smtClean="0">
                <a:solidFill>
                  <a:srgbClr val="C00000"/>
                </a:solidFill>
                <a:latin typeface="Comic Sans MS" pitchFamily="66" charset="0"/>
              </a:rPr>
              <a:t>Родителям были</a:t>
            </a:r>
          </a:p>
          <a:p>
            <a:r>
              <a:rPr lang="ru-RU" sz="2400" dirty="0" smtClean="0">
                <a:solidFill>
                  <a:srgbClr val="C00000"/>
                </a:solidFill>
                <a:latin typeface="Comic Sans MS" pitchFamily="66" charset="0"/>
              </a:rPr>
              <a:t> вручены буклеты</a:t>
            </a:r>
          </a:p>
          <a:p>
            <a:r>
              <a:rPr lang="ru-RU" sz="2400" b="1" dirty="0" smtClean="0">
                <a:solidFill>
                  <a:srgbClr val="C00000"/>
                </a:solidFill>
                <a:latin typeface="Comic Sans MS" pitchFamily="66" charset="0"/>
              </a:rPr>
              <a:t>«Раздельный сбор </a:t>
            </a:r>
          </a:p>
          <a:p>
            <a:r>
              <a:rPr lang="ru-RU" sz="2400" b="1" dirty="0" smtClean="0">
                <a:solidFill>
                  <a:srgbClr val="C00000"/>
                </a:solidFill>
                <a:latin typeface="Comic Sans MS" pitchFamily="66" charset="0"/>
              </a:rPr>
              <a:t> мусора»</a:t>
            </a:r>
            <a:endParaRPr lang="ru-RU" sz="2400" b="1" dirty="0">
              <a:solidFill>
                <a:srgbClr val="C0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pic>
        <p:nvPicPr>
          <p:cNvPr id="1026" name="Picture 2" descr="C:\Users\Елена\Desktop\IMG_20211011_081647.jpg"/>
          <p:cNvPicPr>
            <a:picLocks noChangeAspect="1" noChangeArrowheads="1"/>
          </p:cNvPicPr>
          <p:nvPr/>
        </p:nvPicPr>
        <p:blipFill>
          <a:blip r:embed="rId3" cstate="print"/>
          <a:srcRect/>
          <a:stretch>
            <a:fillRect/>
          </a:stretch>
        </p:blipFill>
        <p:spPr bwMode="auto">
          <a:xfrm>
            <a:off x="395536" y="404664"/>
            <a:ext cx="4536504" cy="6048672"/>
          </a:xfrm>
          <a:prstGeom prst="rect">
            <a:avLst/>
          </a:prstGeom>
          <a:noFill/>
        </p:spPr>
      </p:pic>
      <p:sp>
        <p:nvSpPr>
          <p:cNvPr id="6" name="TextBox 5"/>
          <p:cNvSpPr txBox="1"/>
          <p:nvPr/>
        </p:nvSpPr>
        <p:spPr>
          <a:xfrm>
            <a:off x="5364088" y="476672"/>
            <a:ext cx="3528392" cy="2011000"/>
          </a:xfrm>
          <a:prstGeom prst="rect">
            <a:avLst/>
          </a:prstGeom>
          <a:noFill/>
        </p:spPr>
        <p:txBody>
          <a:bodyPr wrap="square" rtlCol="0">
            <a:spAutoFit/>
          </a:bodyPr>
          <a:lstStyle/>
          <a:p>
            <a:r>
              <a:rPr lang="ru-RU" sz="2000" dirty="0" smtClean="0">
                <a:solidFill>
                  <a:srgbClr val="FF0000"/>
                </a:solidFill>
                <a:latin typeface="Comic Sans MS" pitchFamily="66" charset="0"/>
              </a:rPr>
              <a:t>Колотов Никита с мамой Юлией</a:t>
            </a:r>
          </a:p>
          <a:p>
            <a:r>
              <a:rPr lang="ru-RU" sz="2000" dirty="0" smtClean="0">
                <a:solidFill>
                  <a:srgbClr val="FF0000"/>
                </a:solidFill>
                <a:latin typeface="Comic Sans MS" pitchFamily="66" charset="0"/>
              </a:rPr>
              <a:t>Игоревной смастерили поделку из пластиковых бутылок </a:t>
            </a:r>
            <a:r>
              <a:rPr lang="ru-RU" sz="2000" b="1" dirty="0" smtClean="0">
                <a:solidFill>
                  <a:srgbClr val="C00000"/>
                </a:solidFill>
                <a:latin typeface="Comic Sans MS" pitchFamily="66" charset="0"/>
              </a:rPr>
              <a:t>«Свинка </a:t>
            </a:r>
            <a:r>
              <a:rPr lang="ru-RU" sz="2000" b="1" dirty="0" err="1" smtClean="0">
                <a:solidFill>
                  <a:srgbClr val="C00000"/>
                </a:solidFill>
                <a:latin typeface="Comic Sans MS" pitchFamily="66" charset="0"/>
              </a:rPr>
              <a:t>Пеппа</a:t>
            </a:r>
            <a:r>
              <a:rPr lang="ru-RU" sz="2000" b="1" dirty="0" smtClean="0">
                <a:solidFill>
                  <a:srgbClr val="C00000"/>
                </a:solidFill>
                <a:latin typeface="Comic Sans MS" pitchFamily="66" charset="0"/>
              </a:rPr>
              <a:t> и её любимые ромашки»  </a:t>
            </a:r>
            <a:endParaRPr lang="ru-RU" sz="2000" b="1" dirty="0">
              <a:solidFill>
                <a:srgbClr val="C0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pic>
        <p:nvPicPr>
          <p:cNvPr id="5" name="Picture 2"/>
          <p:cNvPicPr>
            <a:picLocks noChangeAspect="1" noChangeArrowheads="1"/>
          </p:cNvPicPr>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pic>
        <p:nvPicPr>
          <p:cNvPr id="32771" name="Picture 3" descr="C:\Users\Елена\Desktop\ю.PNG"/>
          <p:cNvPicPr>
            <a:picLocks noChangeAspect="1" noChangeArrowheads="1"/>
          </p:cNvPicPr>
          <p:nvPr/>
        </p:nvPicPr>
        <p:blipFill>
          <a:blip r:embed="rId3" cstate="print"/>
          <a:srcRect/>
          <a:stretch>
            <a:fillRect/>
          </a:stretch>
        </p:blipFill>
        <p:spPr bwMode="auto">
          <a:xfrm>
            <a:off x="1691680" y="3429000"/>
            <a:ext cx="6984776" cy="3083435"/>
          </a:xfrm>
          <a:prstGeom prst="rect">
            <a:avLst/>
          </a:prstGeom>
          <a:noFill/>
        </p:spPr>
      </p:pic>
      <p:pic>
        <p:nvPicPr>
          <p:cNvPr id="32772" name="Picture 4" descr="C:\Users\Елена\Desktop\и.PNG"/>
          <p:cNvPicPr>
            <a:picLocks noChangeAspect="1" noChangeArrowheads="1"/>
          </p:cNvPicPr>
          <p:nvPr/>
        </p:nvPicPr>
        <p:blipFill>
          <a:blip r:embed="rId4" cstate="print"/>
          <a:srcRect/>
          <a:stretch>
            <a:fillRect/>
          </a:stretch>
        </p:blipFill>
        <p:spPr bwMode="auto">
          <a:xfrm>
            <a:off x="2915816" y="332656"/>
            <a:ext cx="6058723" cy="2943290"/>
          </a:xfrm>
          <a:prstGeom prst="rect">
            <a:avLst/>
          </a:prstGeom>
          <a:noFill/>
        </p:spPr>
      </p:pic>
      <p:sp>
        <p:nvSpPr>
          <p:cNvPr id="7" name="Прямоугольник 6"/>
          <p:cNvSpPr/>
          <p:nvPr/>
        </p:nvSpPr>
        <p:spPr>
          <a:xfrm>
            <a:off x="323528" y="332656"/>
            <a:ext cx="2664296" cy="1569660"/>
          </a:xfrm>
          <a:prstGeom prst="rect">
            <a:avLst/>
          </a:prstGeom>
        </p:spPr>
        <p:txBody>
          <a:bodyPr wrap="square">
            <a:spAutoFit/>
          </a:bodyPr>
          <a:lstStyle/>
          <a:p>
            <a:r>
              <a:rPr lang="ru-RU" sz="2400" b="1" dirty="0" smtClean="0">
                <a:solidFill>
                  <a:srgbClr val="C00000"/>
                </a:solidFill>
                <a:latin typeface="Comic Sans MS" pitchFamily="66" charset="0"/>
              </a:rPr>
              <a:t>Размещение информации </a:t>
            </a:r>
          </a:p>
          <a:p>
            <a:r>
              <a:rPr lang="ru-RU" sz="2400" b="1" dirty="0" smtClean="0">
                <a:solidFill>
                  <a:srgbClr val="C00000"/>
                </a:solidFill>
                <a:latin typeface="Comic Sans MS" pitchFamily="66" charset="0"/>
              </a:rPr>
              <a:t>в родительском уголке.</a:t>
            </a:r>
            <a:endParaRPr lang="ru-RU" sz="2400" b="1" dirty="0">
              <a:solidFill>
                <a:srgbClr val="C0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sp>
        <p:nvSpPr>
          <p:cNvPr id="1026" name="Rectangle 2"/>
          <p:cNvSpPr>
            <a:spLocks noChangeArrowheads="1"/>
          </p:cNvSpPr>
          <p:nvPr/>
        </p:nvSpPr>
        <p:spPr bwMode="auto">
          <a:xfrm>
            <a:off x="755576" y="609422"/>
            <a:ext cx="7488832" cy="43396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Итог проделанной работы:</a:t>
            </a:r>
            <a:endParaRPr kumimoji="0" lang="ru-RU" sz="2400" b="1" i="0" u="none" strike="noStrike" cap="none" normalizeH="0" baseline="0" dirty="0" smtClean="0">
              <a:ln>
                <a:noFill/>
              </a:ln>
              <a:solidFill>
                <a:srgbClr val="C00000"/>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   В результате работы над </a:t>
            </a:r>
            <a:r>
              <a:rPr lang="ru-RU" dirty="0" smtClean="0">
                <a:solidFill>
                  <a:srgbClr val="FF0000"/>
                </a:solidFill>
                <a:latin typeface="Comic Sans MS" pitchFamily="66" charset="0"/>
                <a:ea typeface="Times New Roman" pitchFamily="18" charset="0"/>
                <a:cs typeface="Times New Roman" pitchFamily="18" charset="0"/>
              </a:rPr>
              <a:t>отчётом </a:t>
            </a:r>
            <a:r>
              <a:rPr kumimoji="0" lang="ru-RU"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 мы пришли к выводу, что каждый человек может многое сделать для сохранения чистоты окружающей среды. Для этого нужно всего лишь желание, немного фантазии и умение правильно распоряжаться теми вещами, которые становятся ненужными. У нас фантазии не занимать, доказательство тому - наши  готовые поделки. </a:t>
            </a:r>
          </a:p>
          <a:p>
            <a:pPr marL="0" marR="0" lvl="0" indent="0" algn="just" defTabSz="914400" rtl="0" eaLnBrk="0" fontAlgn="base" latinLnBrk="0" hangingPunct="0">
              <a:lnSpc>
                <a:spcPct val="100000"/>
              </a:lnSpc>
              <a:spcBef>
                <a:spcPct val="0"/>
              </a:spcBef>
              <a:spcAft>
                <a:spcPct val="0"/>
              </a:spcAft>
              <a:buClrTx/>
              <a:buSzTx/>
              <a:buFontTx/>
              <a:buNone/>
              <a:tabLst/>
            </a:pPr>
            <a:r>
              <a:rPr lang="ru-RU" dirty="0" smtClean="0">
                <a:solidFill>
                  <a:srgbClr val="FF0000"/>
                </a:solidFill>
                <a:latin typeface="Comic Sans MS" pitchFamily="66" charset="0"/>
                <a:ea typeface="Times New Roman" pitchFamily="18" charset="0"/>
                <a:cs typeface="Times New Roman" pitchFamily="18" charset="0"/>
              </a:rPr>
              <a:t>   </a:t>
            </a:r>
            <a:r>
              <a:rPr kumimoji="0" lang="ru-RU"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Мы сделали их из отходов, чтобы наглядно показать, что некоторым из них можно подарить вторую жизнь, тем самым сохранив нашу планету от мусора. И ещё немаловажным результатом нашей работы является то, что мы узнали   много нового и интересного про бытовой мусор, а так же научились работать с различными материалами.</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i="0" u="none" strike="noStrike" cap="none" normalizeH="0" baseline="0" dirty="0" smtClean="0">
              <a:ln>
                <a:noFill/>
              </a:ln>
              <a:solidFill>
                <a:srgbClr val="FF0000"/>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i="0" u="none" strike="noStrike" cap="none" normalizeH="0" baseline="0" dirty="0" smtClean="0">
              <a:ln>
                <a:noFill/>
              </a:ln>
              <a:solidFill>
                <a:srgbClr val="FF0000"/>
              </a:solidFill>
              <a:effectLst/>
              <a:latin typeface="Comic Sans MS" pitchFamily="66" charset="0"/>
              <a:cs typeface="Arial" pitchFamily="34" charset="0"/>
            </a:endParaRPr>
          </a:p>
        </p:txBody>
      </p:sp>
      <p:sp>
        <p:nvSpPr>
          <p:cNvPr id="1028" name="Rectangle 4"/>
          <p:cNvSpPr>
            <a:spLocks noChangeArrowheads="1"/>
          </p:cNvSpPr>
          <p:nvPr/>
        </p:nvSpPr>
        <p:spPr bwMode="auto">
          <a:xfrm>
            <a:off x="827584" y="4741324"/>
            <a:ext cx="6264696"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sng"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Был сделан общий вывод</a:t>
            </a:r>
            <a:r>
              <a:rPr kumimoji="0" lang="ru-RU"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 </a:t>
            </a:r>
            <a:r>
              <a:rPr kumimoji="0" lang="ru-RU"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«Каждый из нас хочет жить на чистой планете, дышать чистым воздухом,  купаться в чистой реке и любоваться природой, а не мусором. Добиться этого мы сможем лишь все вместе. За нами чистое будущее! »</a:t>
            </a:r>
            <a:endParaRPr kumimoji="0" lang="ru-RU" b="0" i="0" u="none" strike="noStrike" cap="none" normalizeH="0" baseline="0" dirty="0" smtClean="0">
              <a:ln>
                <a:noFill/>
              </a:ln>
              <a:solidFill>
                <a:srgbClr val="FF0000"/>
              </a:solidFill>
              <a:effectLst/>
              <a:latin typeface="Comic Sans MS" pitchFamily="66" charset="0"/>
              <a:cs typeface="Arial" pitchFamily="34" charset="0"/>
            </a:endParaRPr>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7170" name="Rectangle 2"/>
          <p:cNvSpPr>
            <a:spLocks noChangeArrowheads="1"/>
          </p:cNvSpPr>
          <p:nvPr/>
        </p:nvSpPr>
        <p:spPr bwMode="auto">
          <a:xfrm>
            <a:off x="755576" y="188640"/>
            <a:ext cx="7488832" cy="60631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Актуальность</a:t>
            </a:r>
            <a:endParaRPr kumimoji="0" lang="ru-RU" sz="2800" b="0" i="0" u="none" strike="noStrike" cap="none" normalizeH="0" baseline="0" dirty="0" smtClean="0">
              <a:ln>
                <a:noFill/>
              </a:ln>
              <a:solidFill>
                <a:srgbClr val="C00000"/>
              </a:solidFill>
              <a:effectLst/>
              <a:latin typeface="Comic Sans MS" pitchFamily="66" charset="0"/>
              <a:cs typeface="Arial" pitchFamily="34" charset="0"/>
            </a:endParaRPr>
          </a:p>
          <a:p>
            <a:pPr algn="just" eaLnBrk="0" fontAlgn="base" hangingPunct="0">
              <a:spcBef>
                <a:spcPct val="0"/>
              </a:spcBef>
              <a:spcAft>
                <a:spcPct val="0"/>
              </a:spcAft>
            </a:pPr>
            <a:r>
              <a:rPr kumimoji="0" lang="ru-RU" sz="2000" b="0"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   </a:t>
            </a:r>
            <a:r>
              <a:rPr lang="ru-RU" sz="2000" dirty="0" smtClean="0">
                <a:solidFill>
                  <a:srgbClr val="FF0000"/>
                </a:solidFill>
                <a:latin typeface="Comic Sans MS" pitchFamily="66" charset="0"/>
              </a:rPr>
              <a:t>У нашего города очень красивое название – Невьянск. Мы в нём родились, растём, учимся, отдыхаем. Здесь строятся новые красивые дома и другие здания. Но часто приходится видеть, как повсюду стоят мусорные баки, наполненные отходами, а вокруг валяется ещё столько же мусора. И во всём этом роются бродячие собаки, птицы и даже люди. Тогда наш город превращается в большое мусорное поле, до которого никому нет дела.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 Сейчас как никогда остро стоят проблемы экологии нашей планеты. Забота об окружающей среде очень важная тема. Многие люди хотят, чтобы наша планета стала чище, хотят, чтобы было меньше мусора и отходов.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 Забота об экологии сейчас волнует не только ученых и специалистов, но и рядовых граждан. Мы считаем важно с раннего детства, воспитывать у детей чувство осознанного отношения к сохранению окружающей среды, показать, как можно использовать вещи, которые мы называем </a:t>
            </a:r>
            <a:r>
              <a:rPr kumimoji="0" lang="ru-RU" sz="2000" b="1"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«отходами» вторично.</a:t>
            </a:r>
            <a:endParaRPr kumimoji="0" lang="ru-RU" sz="2000" b="1" i="0" u="none" strike="noStrike" cap="none" normalizeH="0" baseline="0" dirty="0" smtClean="0">
              <a:ln>
                <a:noFill/>
              </a:ln>
              <a:solidFill>
                <a:srgbClr val="FF0000"/>
              </a:solidFill>
              <a:effectLst/>
              <a:latin typeface="Comic Sans MS" pitchFamily="66" charset="0"/>
              <a:cs typeface="Arial" pitchFamily="34" charset="0"/>
            </a:endParaRPr>
          </a:p>
        </p:txBody>
      </p:sp>
    </p:spTree>
  </p:cSld>
  <p:clrMapOvr>
    <a:masterClrMapping/>
  </p:clrMapOvr>
  <p:transition>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cstate="print"/>
          <a:srcRect/>
          <a:stretch>
            <a:fillRect/>
          </a:stretch>
        </p:blipFill>
        <p:spPr bwMode="auto">
          <a:xfrm>
            <a:off x="0" y="-3136"/>
            <a:ext cx="9144000" cy="6861136"/>
          </a:xfrm>
          <a:prstGeom prst="rect">
            <a:avLst/>
          </a:prstGeom>
          <a:noFill/>
          <a:ln w="9525">
            <a:noFill/>
            <a:miter lim="800000"/>
            <a:headEnd/>
            <a:tailEnd/>
          </a:ln>
          <a:effectLst/>
        </p:spPr>
      </p:pic>
      <p:sp>
        <p:nvSpPr>
          <p:cNvPr id="6145" name="Rectangle 1"/>
          <p:cNvSpPr>
            <a:spLocks noChangeArrowheads="1"/>
          </p:cNvSpPr>
          <p:nvPr/>
        </p:nvSpPr>
        <p:spPr bwMode="auto">
          <a:xfrm>
            <a:off x="683568" y="506783"/>
            <a:ext cx="7344816" cy="48628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Tx/>
              <a:buNone/>
              <a:tabLst/>
            </a:pPr>
            <a:r>
              <a:rPr kumimoji="0" lang="ru-RU" sz="2000" b="1" i="0" u="sng"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Цель</a:t>
            </a:r>
            <a:r>
              <a:rPr kumimoji="0" lang="ru-RU"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воспитание у подрастающего поколения любви и уважительного отношения к окружающей среде, своей малой Родине, формирование у детей знания о разнообразных видах деятельности по защите природы.</a:t>
            </a:r>
          </a:p>
          <a:p>
            <a:pPr marL="0" marR="0" lvl="0" indent="228600" algn="just" defTabSz="914400" rtl="0" eaLnBrk="0" fontAlgn="base" latinLnBrk="0" hangingPunct="0">
              <a:lnSpc>
                <a:spcPct val="100000"/>
              </a:lnSpc>
              <a:spcBef>
                <a:spcPct val="0"/>
              </a:spcBef>
              <a:spcAft>
                <a:spcPct val="0"/>
              </a:spcAft>
              <a:buClrTx/>
              <a:buSzTx/>
              <a:buFontTx/>
              <a:buNone/>
              <a:tabLst/>
            </a:pPr>
            <a:r>
              <a:rPr kumimoji="0" lang="ru-RU" sz="2000" b="1" i="0" u="sng"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Задачи:</a:t>
            </a:r>
          </a:p>
          <a:p>
            <a:pPr marL="0" marR="0" lvl="0" indent="228600" algn="just"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1</a:t>
            </a:r>
            <a:r>
              <a:rPr kumimoji="0" lang="ru-RU"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Расширять представления детей о природе, развитие интереса к познанию природы.</a:t>
            </a:r>
          </a:p>
          <a:p>
            <a:pPr marL="0" marR="0" lvl="0" indent="228600" algn="just"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2</a:t>
            </a:r>
            <a:r>
              <a:rPr kumimoji="0" lang="ru-RU"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Обогащение нравственного опыта, воспитание любви к окружающей среде, сохранить её чистой и красивой.</a:t>
            </a:r>
          </a:p>
          <a:p>
            <a:pPr marL="0" marR="0" lvl="0" indent="228600" algn="just"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3.</a:t>
            </a:r>
            <a:r>
              <a:rPr kumimoji="0" lang="ru-RU"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Расширять представления о том, что в природе ничто не исчезает бесследно, формировать представления о целесообразности вторичного использования бытовых и хозяйственных отходов;</a:t>
            </a:r>
          </a:p>
          <a:p>
            <a:pPr marL="0" marR="0" lvl="0" indent="228600" algn="just"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4</a:t>
            </a:r>
            <a:r>
              <a:rPr kumimoji="0" lang="ru-RU"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Способствовать активному вовлечению родителей в совместную деятельность с ребенком в условиях семьи и детского сада.</a:t>
            </a:r>
          </a:p>
          <a:p>
            <a:pPr marL="0" marR="0" lvl="0" indent="228600" algn="just" defTabSz="914400" rtl="0" eaLnBrk="0" fontAlgn="base" latinLnBrk="0" hangingPunct="0">
              <a:lnSpc>
                <a:spcPct val="100000"/>
              </a:lnSpc>
              <a:spcBef>
                <a:spcPct val="0"/>
              </a:spcBef>
              <a:spcAft>
                <a:spcPct val="0"/>
              </a:spcAft>
              <a:buClrTx/>
              <a:buSzTx/>
              <a:buFontTx/>
              <a:buNone/>
              <a:tabLst/>
            </a:pPr>
            <a:endParaRPr kumimoji="0" lang="ru-RU" i="0" u="none" strike="noStrike" cap="none" normalizeH="0" baseline="0" dirty="0" smtClean="0">
              <a:ln>
                <a:noFill/>
              </a:ln>
              <a:solidFill>
                <a:srgbClr val="FF0000"/>
              </a:solidFill>
              <a:effectLst/>
              <a:latin typeface="Comic Sans MS" pitchFamily="66" charset="0"/>
              <a:cs typeface="Arial" pitchFamily="34" charset="0"/>
            </a:endParaRPr>
          </a:p>
        </p:txBody>
      </p:sp>
      <p:sp>
        <p:nvSpPr>
          <p:cNvPr id="5" name="Прямоугольник 4"/>
          <p:cNvSpPr/>
          <p:nvPr/>
        </p:nvSpPr>
        <p:spPr>
          <a:xfrm>
            <a:off x="611560" y="5229200"/>
            <a:ext cx="6246440" cy="707886"/>
          </a:xfrm>
          <a:prstGeom prst="rect">
            <a:avLst/>
          </a:prstGeom>
        </p:spPr>
        <p:txBody>
          <a:bodyPr wrap="square">
            <a:spAutoFit/>
          </a:bodyPr>
          <a:lstStyle/>
          <a:p>
            <a:r>
              <a:rPr lang="ru-RU" sz="2000" b="1" u="sng" dirty="0" smtClean="0">
                <a:solidFill>
                  <a:srgbClr val="FF0000"/>
                </a:solidFill>
                <a:latin typeface="Comic Sans MS" pitchFamily="66" charset="0"/>
              </a:rPr>
              <a:t>Проблема:</a:t>
            </a:r>
            <a:r>
              <a:rPr lang="ru-RU" sz="2000" b="1" dirty="0" smtClean="0">
                <a:solidFill>
                  <a:srgbClr val="FF0000"/>
                </a:solidFill>
                <a:latin typeface="Comic Sans MS" pitchFamily="66" charset="0"/>
              </a:rPr>
              <a:t> </a:t>
            </a:r>
            <a:r>
              <a:rPr lang="ru-RU" sz="2000" dirty="0" smtClean="0">
                <a:solidFill>
                  <a:srgbClr val="FF0000"/>
                </a:solidFill>
                <a:latin typeface="Comic Sans MS" pitchFamily="66" charset="0"/>
              </a:rPr>
              <a:t>Как научиться давать бросовым вещам вторую жизнь.</a:t>
            </a:r>
            <a:endParaRPr lang="ru-RU" sz="2000" dirty="0">
              <a:solidFill>
                <a:srgbClr val="FF00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sp>
        <p:nvSpPr>
          <p:cNvPr id="38913" name="Rectangle 1"/>
          <p:cNvSpPr>
            <a:spLocks noChangeArrowheads="1"/>
          </p:cNvSpPr>
          <p:nvPr/>
        </p:nvSpPr>
        <p:spPr bwMode="auto">
          <a:xfrm>
            <a:off x="611560" y="894722"/>
            <a:ext cx="7992888" cy="27699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ctr" defTabSz="914400" rtl="0" eaLnBrk="1" fontAlgn="base" latinLnBrk="0" hangingPunct="1">
              <a:lnSpc>
                <a:spcPct val="100000"/>
              </a:lnSpc>
              <a:spcBef>
                <a:spcPct val="0"/>
              </a:spcBef>
              <a:spcAft>
                <a:spcPct val="0"/>
              </a:spcAft>
              <a:buClrTx/>
              <a:buSzTx/>
              <a:buFontTx/>
              <a:buNone/>
              <a:tabLst/>
            </a:pPr>
            <a:r>
              <a:rPr lang="ru-RU" sz="2400" b="1" dirty="0" smtClean="0">
                <a:solidFill>
                  <a:srgbClr val="C00000"/>
                </a:solidFill>
                <a:latin typeface="Comic Sans MS" pitchFamily="66" charset="0"/>
                <a:ea typeface="Times New Roman" pitchFamily="18" charset="0"/>
                <a:cs typeface="Arial" pitchFamily="34" charset="0"/>
              </a:rPr>
              <a:t>Р</a:t>
            </a:r>
            <a:r>
              <a:rPr kumimoji="0" lang="ru-RU" sz="2400" b="1" i="0"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азнообразные</a:t>
            </a:r>
            <a:r>
              <a:rPr kumimoji="0" lang="ru-RU" sz="2400" b="1" i="0" strike="noStrike" cap="none" normalizeH="0" dirty="0" smtClean="0">
                <a:ln>
                  <a:noFill/>
                </a:ln>
                <a:solidFill>
                  <a:srgbClr val="C00000"/>
                </a:solidFill>
                <a:effectLst/>
                <a:latin typeface="Comic Sans MS" pitchFamily="66" charset="0"/>
                <a:ea typeface="Times New Roman" pitchFamily="18" charset="0"/>
                <a:cs typeface="Arial" pitchFamily="34" charset="0"/>
              </a:rPr>
              <a:t> </a:t>
            </a:r>
            <a:r>
              <a:rPr kumimoji="0" lang="ru-RU" sz="2400" b="1" i="0"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 формы и методы работы с    детьми :</a:t>
            </a:r>
          </a:p>
          <a:p>
            <a:pPr marL="0" marR="0" lvl="0" indent="22860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Экологические занятия.</a:t>
            </a:r>
          </a:p>
          <a:p>
            <a:pPr marL="0" marR="0" lvl="0" indent="22860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 Экологические экскурсии.</a:t>
            </a:r>
          </a:p>
          <a:p>
            <a:pPr marL="0" marR="0" lvl="0" indent="22860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 Уроки доброты.</a:t>
            </a:r>
          </a:p>
          <a:p>
            <a:pPr marL="0" marR="0" lvl="0" indent="22860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 Экологические конкурсы.</a:t>
            </a:r>
          </a:p>
          <a:p>
            <a:pPr marL="0" marR="0" lvl="0" indent="22860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 Экологические акции.</a:t>
            </a:r>
          </a:p>
          <a:p>
            <a:pPr marL="0" marR="0" lvl="0" indent="22860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 Экологические праздники.</a:t>
            </a:r>
          </a:p>
          <a:p>
            <a:pPr marL="0" marR="0" lvl="0" indent="22860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 Экологические игры (ролевые, дидактические,</a:t>
            </a:r>
            <a:r>
              <a:rPr kumimoji="0" lang="ru-RU" b="0" i="0" u="none" strike="noStrike" cap="none" normalizeH="0" dirty="0" smtClean="0">
                <a:ln>
                  <a:noFill/>
                </a:ln>
                <a:solidFill>
                  <a:srgbClr val="FF0000"/>
                </a:solidFill>
                <a:effectLst/>
                <a:latin typeface="Comic Sans MS" pitchFamily="66" charset="0"/>
                <a:ea typeface="Times New Roman" pitchFamily="18" charset="0"/>
                <a:cs typeface="Arial" pitchFamily="34" charset="0"/>
              </a:rPr>
              <a:t> </a:t>
            </a:r>
            <a:r>
              <a:rPr kumimoji="0" lang="ru-RU"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имитационные)</a:t>
            </a:r>
            <a:endParaRPr kumimoji="0" lang="ru-RU" b="0" i="0" u="none" strike="noStrike" cap="none" normalizeH="0" baseline="0" dirty="0" smtClean="0">
              <a:ln>
                <a:noFill/>
              </a:ln>
              <a:solidFill>
                <a:srgbClr val="FF0000"/>
              </a:solidFill>
              <a:effectLst/>
              <a:latin typeface="Comic Sans MS" pitchFamily="66" charset="0"/>
              <a:cs typeface="Arial" pitchFamily="34" charset="0"/>
            </a:endParaRPr>
          </a:p>
        </p:txBody>
      </p:sp>
    </p:spTree>
  </p:cSld>
  <p:clrMapOvr>
    <a:masterClrMapping/>
  </p:clrMapOvr>
  <p:transition>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87518"/>
          </a:xfrm>
          <a:prstGeom prst="rect">
            <a:avLst/>
          </a:prstGeom>
          <a:noFill/>
          <a:ln w="9525">
            <a:noFill/>
            <a:miter lim="800000"/>
            <a:headEnd/>
            <a:tailEnd/>
          </a:ln>
          <a:effectLst/>
        </p:spPr>
      </p:pic>
      <p:pic>
        <p:nvPicPr>
          <p:cNvPr id="5" name="Picture 11" descr="C:\Users\Елена\Desktop\к.PNG"/>
          <p:cNvPicPr>
            <a:picLocks noChangeAspect="1" noChangeArrowheads="1"/>
          </p:cNvPicPr>
          <p:nvPr/>
        </p:nvPicPr>
        <p:blipFill>
          <a:blip r:embed="rId3" cstate="print"/>
          <a:srcRect/>
          <a:stretch>
            <a:fillRect/>
          </a:stretch>
        </p:blipFill>
        <p:spPr bwMode="auto">
          <a:xfrm>
            <a:off x="1331640" y="2132856"/>
            <a:ext cx="6563338" cy="4032448"/>
          </a:xfrm>
          <a:prstGeom prst="rect">
            <a:avLst/>
          </a:prstGeom>
          <a:noFill/>
        </p:spPr>
      </p:pic>
      <p:sp>
        <p:nvSpPr>
          <p:cNvPr id="6" name="Прямоугольник 5"/>
          <p:cNvSpPr/>
          <p:nvPr/>
        </p:nvSpPr>
        <p:spPr>
          <a:xfrm>
            <a:off x="395536" y="404664"/>
            <a:ext cx="7992888" cy="1384995"/>
          </a:xfrm>
          <a:prstGeom prst="rect">
            <a:avLst/>
          </a:prstGeom>
        </p:spPr>
        <p:txBody>
          <a:bodyPr wrap="square">
            <a:spAutoFit/>
          </a:bodyPr>
          <a:lstStyle/>
          <a:p>
            <a:pPr lvl="0" algn="ctr"/>
            <a:r>
              <a:rPr lang="ru-RU" sz="2400" b="1" dirty="0" smtClean="0">
                <a:solidFill>
                  <a:srgbClr val="C00000"/>
                </a:solidFill>
                <a:latin typeface="Comic Sans MS" pitchFamily="66" charset="0"/>
                <a:ea typeface="Times New Roman" pitchFamily="18" charset="0"/>
                <a:cs typeface="Times New Roman" pitchFamily="18" charset="0"/>
              </a:rPr>
              <a:t>Взаимодействие с детьми.</a:t>
            </a:r>
          </a:p>
          <a:p>
            <a:pPr lvl="0" algn="just"/>
            <a:r>
              <a:rPr lang="ru-RU" sz="2000" dirty="0" smtClean="0">
                <a:solidFill>
                  <a:srgbClr val="FF0000"/>
                </a:solidFill>
                <a:latin typeface="Comic Sans MS" pitchFamily="66" charset="0"/>
                <a:ea typeface="Times New Roman" pitchFamily="18" charset="0"/>
                <a:cs typeface="Times New Roman" pitchFamily="18" charset="0"/>
              </a:rPr>
              <a:t>     В группе с детьми  провела  экологические  игры,</a:t>
            </a:r>
          </a:p>
          <a:p>
            <a:pPr lvl="0" algn="just"/>
            <a:r>
              <a:rPr lang="ru-RU" sz="2000" dirty="0" smtClean="0">
                <a:solidFill>
                  <a:srgbClr val="FF0000"/>
                </a:solidFill>
                <a:latin typeface="Comic Sans MS" pitchFamily="66" charset="0"/>
                <a:ea typeface="Times New Roman" pitchFamily="18" charset="0"/>
                <a:cs typeface="Times New Roman" pitchFamily="18" charset="0"/>
              </a:rPr>
              <a:t> беседы, ч</a:t>
            </a:r>
            <a:r>
              <a:rPr lang="ru-RU" sz="2000" dirty="0" smtClean="0">
                <a:solidFill>
                  <a:srgbClr val="FF0000"/>
                </a:solidFill>
                <a:latin typeface="Comic Sans MS" pitchFamily="66" charset="0"/>
              </a:rPr>
              <a:t>тение экологических рассказов и сказок,</a:t>
            </a:r>
          </a:p>
          <a:p>
            <a:pPr lvl="0" algn="just"/>
            <a:r>
              <a:rPr lang="ru-RU" sz="2000" dirty="0" smtClean="0">
                <a:solidFill>
                  <a:srgbClr val="FF0000"/>
                </a:solidFill>
                <a:latin typeface="Comic Sans MS" pitchFamily="66" charset="0"/>
              </a:rPr>
              <a:t>отгадывание  загадок., просмотр видеороликов </a:t>
            </a:r>
          </a:p>
        </p:txBody>
      </p:sp>
    </p:spTree>
  </p:cSld>
  <p:clrMapOvr>
    <a:masterClrMapping/>
  </p:clrMapOvr>
  <p:transition>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39357" y="0"/>
            <a:ext cx="9183357" cy="6836648"/>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67544" y="3212976"/>
            <a:ext cx="4572649" cy="3384377"/>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3923928" y="404664"/>
            <a:ext cx="4896545" cy="3672408"/>
          </a:xfrm>
          <a:prstGeom prst="rect">
            <a:avLst/>
          </a:prstGeom>
          <a:noFill/>
          <a:ln w="9525">
            <a:noFill/>
            <a:miter lim="800000"/>
            <a:headEnd/>
            <a:tailEnd/>
          </a:ln>
          <a:effectLst/>
        </p:spPr>
      </p:pic>
      <p:sp>
        <p:nvSpPr>
          <p:cNvPr id="7" name="Прямоугольник 6"/>
          <p:cNvSpPr/>
          <p:nvPr/>
        </p:nvSpPr>
        <p:spPr>
          <a:xfrm>
            <a:off x="539552" y="404664"/>
            <a:ext cx="3312369" cy="369332"/>
          </a:xfrm>
          <a:prstGeom prst="rect">
            <a:avLst/>
          </a:prstGeom>
        </p:spPr>
        <p:txBody>
          <a:bodyPr wrap="square">
            <a:spAutoFit/>
          </a:bodyPr>
          <a:lstStyle/>
          <a:p>
            <a:pPr lvl="0" algn="just" fontAlgn="base">
              <a:spcBef>
                <a:spcPct val="0"/>
              </a:spcBef>
              <a:spcAft>
                <a:spcPct val="0"/>
              </a:spcAft>
            </a:pPr>
            <a:endParaRPr lang="ru-RU" b="1" u="sng" dirty="0" smtClean="0">
              <a:solidFill>
                <a:srgbClr val="000066"/>
              </a:solidFill>
              <a:latin typeface="Comic Sans MS" pitchFamily="66" charset="0"/>
              <a:cs typeface="Arial" pitchFamily="34" charset="0"/>
            </a:endParaRPr>
          </a:p>
        </p:txBody>
      </p:sp>
      <p:sp>
        <p:nvSpPr>
          <p:cNvPr id="2049" name="Rectangle 1"/>
          <p:cNvSpPr>
            <a:spLocks noChangeArrowheads="1"/>
          </p:cNvSpPr>
          <p:nvPr/>
        </p:nvSpPr>
        <p:spPr bwMode="auto">
          <a:xfrm>
            <a:off x="395536" y="951994"/>
            <a:ext cx="3528392"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Рассматривание иллюстраций и сюжетных картинок по теме «Мусор вокруг нас», решение проблемных ситуаций.</a:t>
            </a:r>
            <a:endParaRPr kumimoji="0" lang="ru-RU" b="0" i="0" u="none" strike="noStrike" cap="none" normalizeH="0" baseline="0" dirty="0" smtClean="0">
              <a:ln>
                <a:noFill/>
              </a:ln>
              <a:solidFill>
                <a:srgbClr val="FF0000"/>
              </a:solidFill>
              <a:effectLst/>
              <a:latin typeface="Comic Sans MS" pitchFamily="66" charset="0"/>
              <a:cs typeface="Arial" pitchFamily="34" charset="0"/>
            </a:endParaRPr>
          </a:p>
        </p:txBody>
      </p:sp>
      <p:sp>
        <p:nvSpPr>
          <p:cNvPr id="2050" name="Rectangle 2"/>
          <p:cNvSpPr>
            <a:spLocks noChangeArrowheads="1"/>
          </p:cNvSpPr>
          <p:nvPr/>
        </p:nvSpPr>
        <p:spPr bwMode="auto">
          <a:xfrm>
            <a:off x="5364088" y="4722823"/>
            <a:ext cx="3312368"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Занятие – беседа. «Помогите природе».</a:t>
            </a:r>
            <a:endParaRPr kumimoji="0" lang="ru-RU" sz="2000" b="0" i="0" u="none" strike="noStrike" cap="none" normalizeH="0" baseline="0" dirty="0" smtClean="0">
              <a:ln>
                <a:noFill/>
              </a:ln>
              <a:solidFill>
                <a:srgbClr val="FF0000"/>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ppt_x"/>
                                          </p:val>
                                        </p:tav>
                                        <p:tav tm="100000">
                                          <p:val>
                                            <p:strVal val="#ppt_x"/>
                                          </p:val>
                                        </p:tav>
                                      </p:tavLst>
                                    </p:anim>
                                    <p:anim calcmode="lin" valueType="num">
                                      <p:cBhvr additive="base">
                                        <p:cTn id="8"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87518"/>
          </a:xfrm>
          <a:prstGeom prst="rect">
            <a:avLst/>
          </a:prstGeom>
          <a:noFill/>
          <a:ln w="9525">
            <a:noFill/>
            <a:miter lim="800000"/>
            <a:headEnd/>
            <a:tailEnd/>
          </a:ln>
          <a:effectLst/>
        </p:spPr>
      </p:pic>
      <p:sp>
        <p:nvSpPr>
          <p:cNvPr id="28673" name="Rectangle 1"/>
          <p:cNvSpPr>
            <a:spLocks noChangeArrowheads="1"/>
          </p:cNvSpPr>
          <p:nvPr/>
        </p:nvSpPr>
        <p:spPr bwMode="auto">
          <a:xfrm>
            <a:off x="395536" y="332656"/>
            <a:ext cx="831641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Непосредственно образовательная деятельность по ручному труду </a:t>
            </a:r>
            <a:r>
              <a:rPr kumimoji="0" lang="ru-RU" sz="2000" b="1" i="1" u="none"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(коллективный)</a:t>
            </a:r>
            <a:r>
              <a:rPr kumimoji="0" lang="ru-RU" sz="2000" b="1" i="0" u="none"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 </a:t>
            </a:r>
            <a:r>
              <a:rPr kumimoji="0" lang="ru-RU" sz="2000" b="1" i="1" u="none" strike="noStrike" cap="none" normalizeH="0" baseline="0" dirty="0" smtClean="0">
                <a:ln>
                  <a:noFill/>
                </a:ln>
                <a:solidFill>
                  <a:srgbClr val="C00000"/>
                </a:solidFill>
                <a:effectLst/>
                <a:latin typeface="Comic Sans MS" pitchFamily="66" charset="0"/>
                <a:ea typeface="Times New Roman" pitchFamily="18" charset="0"/>
                <a:cs typeface="Arial" pitchFamily="34" charset="0"/>
              </a:rPr>
              <a:t>«Одуванчики», из бросового материала</a:t>
            </a:r>
            <a:endParaRPr kumimoji="0" lang="ru-RU" sz="2000" b="1" i="0" u="none" strike="noStrike" cap="none" normalizeH="0" baseline="0" dirty="0" smtClean="0">
              <a:ln>
                <a:noFill/>
              </a:ln>
              <a:solidFill>
                <a:srgbClr val="C00000"/>
              </a:solidFill>
              <a:effectLst/>
              <a:latin typeface="Comic Sans MS" pitchFamily="66" charset="0"/>
              <a:cs typeface="Arial" pitchFamily="34" charset="0"/>
            </a:endParaRPr>
          </a:p>
        </p:txBody>
      </p:sp>
      <p:pic>
        <p:nvPicPr>
          <p:cNvPr id="5" name="Picture 3"/>
          <p:cNvPicPr>
            <a:picLocks noChangeAspect="1" noChangeArrowheads="1"/>
          </p:cNvPicPr>
          <p:nvPr/>
        </p:nvPicPr>
        <p:blipFill>
          <a:blip r:embed="rId3" cstate="print"/>
          <a:srcRect/>
          <a:stretch>
            <a:fillRect/>
          </a:stretch>
        </p:blipFill>
        <p:spPr bwMode="auto">
          <a:xfrm>
            <a:off x="611560" y="1268760"/>
            <a:ext cx="7424824" cy="4176464"/>
          </a:xfrm>
          <a:prstGeom prst="rect">
            <a:avLst/>
          </a:prstGeom>
          <a:ln>
            <a:noFill/>
          </a:ln>
          <a:effectLst>
            <a:softEdge rad="112500"/>
          </a:effectLst>
        </p:spPr>
      </p:pic>
    </p:spTree>
  </p:cSld>
  <p:clrMapOvr>
    <a:masterClrMapping/>
  </p:clrMapOvr>
  <p:transition advClick="0">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cstate="print"/>
          <a:srcRect/>
          <a:stretch>
            <a:fillRect/>
          </a:stretch>
        </p:blipFill>
        <p:spPr bwMode="auto">
          <a:xfrm>
            <a:off x="0" y="0"/>
            <a:ext cx="9144001" cy="6858000"/>
          </a:xfrm>
          <a:prstGeom prst="rect">
            <a:avLst/>
          </a:prstGeom>
          <a:noFill/>
          <a:ln w="9525">
            <a:noFill/>
            <a:miter lim="800000"/>
            <a:headEnd/>
            <a:tailEnd/>
          </a:ln>
          <a:effectLst/>
        </p:spPr>
      </p:pic>
      <p:sp>
        <p:nvSpPr>
          <p:cNvPr id="5122" name="Rectangle 2"/>
          <p:cNvSpPr>
            <a:spLocks noChangeArrowheads="1"/>
          </p:cNvSpPr>
          <p:nvPr/>
        </p:nvSpPr>
        <p:spPr bwMode="auto">
          <a:xfrm>
            <a:off x="683568" y="969357"/>
            <a:ext cx="7128792"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ru-RU" sz="2000" i="0" u="none" strike="noStrike" cap="none" normalizeH="0" baseline="0" dirty="0" smtClean="0">
                <a:ln>
                  <a:noFill/>
                </a:ln>
                <a:solidFill>
                  <a:srgbClr val="C00000"/>
                </a:solidFill>
                <a:effectLst/>
                <a:latin typeface="Comic Sans MS" pitchFamily="66" charset="0"/>
                <a:ea typeface="Calibri" pitchFamily="34" charset="0"/>
                <a:cs typeface="Arial" pitchFamily="34" charset="0"/>
              </a:rPr>
              <a:t>Можно придумать много игр с крышечками от пластиковых бутылок. Главное — собрать свою коллекцию крышечек разных цветов и размеров. Чаще всего крышки от пластиковых бутылок выбрасывают, а мы их собираем и </a:t>
            </a:r>
            <a:r>
              <a:rPr lang="ru-RU" sz="2000" dirty="0" smtClean="0">
                <a:solidFill>
                  <a:srgbClr val="C00000"/>
                </a:solidFill>
                <a:latin typeface="Comic Sans MS" pitchFamily="66" charset="0"/>
                <a:ea typeface="Calibri" pitchFamily="34" charset="0"/>
                <a:cs typeface="Arial" pitchFamily="34" charset="0"/>
              </a:rPr>
              <a:t>делаем настольные</a:t>
            </a:r>
            <a:r>
              <a:rPr kumimoji="0" lang="ru-RU" sz="2000" i="0" u="none" strike="noStrike" cap="none" normalizeH="0" baseline="0" dirty="0" smtClean="0">
                <a:ln>
                  <a:noFill/>
                </a:ln>
                <a:solidFill>
                  <a:srgbClr val="C00000"/>
                </a:solidFill>
                <a:effectLst/>
                <a:latin typeface="Comic Sans MS" pitchFamily="66" charset="0"/>
                <a:ea typeface="Calibri" pitchFamily="34" charset="0"/>
                <a:cs typeface="Arial" pitchFamily="34" charset="0"/>
              </a:rPr>
              <a:t> игры . </a:t>
            </a:r>
            <a:r>
              <a:rPr lang="ru-RU" sz="2000" dirty="0" smtClean="0">
                <a:solidFill>
                  <a:srgbClr val="C00000"/>
                </a:solidFill>
                <a:latin typeface="Comic Sans MS" pitchFamily="66" charset="0"/>
                <a:ea typeface="Calibri" pitchFamily="34" charset="0"/>
                <a:cs typeface="Arial" pitchFamily="34" charset="0"/>
              </a:rPr>
              <a:t>В</a:t>
            </a:r>
            <a:r>
              <a:rPr kumimoji="0" lang="ru-RU" sz="2000" i="0" u="none" strike="noStrike" cap="none" normalizeH="0" baseline="0" dirty="0" smtClean="0">
                <a:ln>
                  <a:noFill/>
                </a:ln>
                <a:solidFill>
                  <a:srgbClr val="C00000"/>
                </a:solidFill>
                <a:effectLst/>
                <a:latin typeface="Comic Sans MS" pitchFamily="66" charset="0"/>
                <a:ea typeface="Calibri" pitchFamily="34" charset="0"/>
                <a:cs typeface="Arial" pitchFamily="34" charset="0"/>
              </a:rPr>
              <a:t> том, что малыши, играя с ними, осознают себя приближёнными к миру взрослых- ведь крышки это не игрушки! Я собираю крышки по нескольким причинам. Во-первых, это весело! Во-вторых, крышки вносят элемент игры и разнообразия</a:t>
            </a:r>
            <a:r>
              <a:rPr kumimoji="0" lang="ru-RU" sz="2000" i="0" u="none" strike="noStrike" cap="none" normalizeH="0" dirty="0" smtClean="0">
                <a:ln>
                  <a:noFill/>
                </a:ln>
                <a:solidFill>
                  <a:srgbClr val="C00000"/>
                </a:solidFill>
                <a:effectLst/>
                <a:latin typeface="Comic Sans MS" pitchFamily="66" charset="0"/>
                <a:ea typeface="Calibri" pitchFamily="34" charset="0"/>
                <a:cs typeface="Arial" pitchFamily="34" charset="0"/>
              </a:rPr>
              <a:t> в детском саду.</a:t>
            </a:r>
            <a:endParaRPr kumimoji="0" lang="ru-RU" sz="2000" i="0" u="none" strike="noStrike" cap="none" normalizeH="0" baseline="0" dirty="0" smtClean="0">
              <a:ln>
                <a:noFill/>
              </a:ln>
              <a:solidFill>
                <a:srgbClr val="C00000"/>
              </a:solidFill>
              <a:effectLst/>
              <a:latin typeface="Comic Sans MS" pitchFamily="66" charset="0"/>
              <a:cs typeface="Arial" pitchFamily="34" charset="0"/>
            </a:endParaRPr>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TotalTime>
  <Words>706</Words>
  <Application>Microsoft Office PowerPoint</Application>
  <PresentationFormat>Экран (4:3)</PresentationFormat>
  <Paragraphs>102</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Елена</cp:lastModifiedBy>
  <cp:revision>9</cp:revision>
  <dcterms:created xsi:type="dcterms:W3CDTF">2021-10-08T09:26:07Z</dcterms:created>
  <dcterms:modified xsi:type="dcterms:W3CDTF">2021-12-04T13:52:22Z</dcterms:modified>
</cp:coreProperties>
</file>