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9"/>
  </p:notesMasterIdLst>
  <p:sldIdLst>
    <p:sldId id="311" r:id="rId2"/>
    <p:sldId id="325" r:id="rId3"/>
    <p:sldId id="382" r:id="rId4"/>
    <p:sldId id="381" r:id="rId5"/>
    <p:sldId id="384" r:id="rId6"/>
    <p:sldId id="388" r:id="rId7"/>
    <p:sldId id="390" r:id="rId8"/>
    <p:sldId id="389" r:id="rId9"/>
    <p:sldId id="345" r:id="rId10"/>
    <p:sldId id="392" r:id="rId11"/>
    <p:sldId id="393" r:id="rId12"/>
    <p:sldId id="391" r:id="rId13"/>
    <p:sldId id="394" r:id="rId14"/>
    <p:sldId id="395" r:id="rId15"/>
    <p:sldId id="346" r:id="rId16"/>
    <p:sldId id="383" r:id="rId17"/>
    <p:sldId id="307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0000FF"/>
    <a:srgbClr val="CC00CC"/>
    <a:srgbClr val="660033"/>
    <a:srgbClr val="00FF00"/>
    <a:srgbClr val="99FF33"/>
    <a:srgbClr val="00339A"/>
    <a:srgbClr val="0099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4660"/>
  </p:normalViewPr>
  <p:slideViewPr>
    <p:cSldViewPr>
      <p:cViewPr varScale="1">
        <p:scale>
          <a:sx n="78" d="100"/>
          <a:sy n="78" d="100"/>
        </p:scale>
        <p:origin x="1627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AC34DAC-4C93-4EB4-9F38-BE89B87CE759}" type="datetimeFigureOut">
              <a:rPr lang="ru-RU"/>
              <a:pPr>
                <a:defRPr/>
              </a:pPr>
              <a:t>17.03.2024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240EDD8-4F7C-4F90-ACC8-32916046F9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666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40EDD8-4F7C-4F90-ACC8-32916046F93B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766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5700" y="2179639"/>
            <a:ext cx="6667500" cy="965199"/>
          </a:xfrm>
          <a:solidFill>
            <a:srgbClr val="00E2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3360738"/>
            <a:ext cx="5473700" cy="474662"/>
          </a:xfrm>
          <a:solidFill>
            <a:srgbClr val="FFD100"/>
          </a:solidFill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F019C-566D-44C3-AEAE-45604F0440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401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3885B-E2BA-434C-AE8B-3DF2157F20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321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3D9D4-A99C-4666-82BF-F9881F19AD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565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1F80E3A-B38E-4C93-BD3F-A538D451A8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051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E2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lt1">
              <a:alpha val="31000"/>
            </a:schemeClr>
          </a:solidFill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9EAF6-9FEC-449A-947A-C3F8851C48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993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C3DE4-74B5-4AAA-A7E9-165621677C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231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EA214-5198-40DD-8FFB-307A104CB7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333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D5AFA-A0C6-48E5-B7CC-55879A86F1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101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79C9D-C2EF-498B-9991-768F7A8C29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263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00BF5-B21B-4B1E-9BB8-9AE63B62B8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428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891CD-E8F8-4C82-ADA6-7528A7BB8E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078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1A4A9-8533-45BB-8CF3-F34354CF7D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930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00FF"/>
            </a:gs>
            <a:gs pos="52000">
              <a:srgbClr val="FF99FF"/>
            </a:gs>
            <a:gs pos="0">
              <a:schemeClr val="accent1">
                <a:lumMod val="0"/>
                <a:lumOff val="100000"/>
              </a:schemeClr>
            </a:gs>
            <a:gs pos="41000">
              <a:schemeClr val="accent1">
                <a:lumMod val="0"/>
                <a:lumOff val="100000"/>
              </a:schemeClr>
            </a:gs>
            <a:gs pos="89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3983D90-FD52-4DC5-B4B8-C6765E175521}" type="slidenum">
              <a:rPr lang="ru-RU">
                <a:latin typeface="Times New Roman" pitchFamily="18" charset="0"/>
                <a:cs typeface="+mn-cs"/>
              </a:rPr>
              <a:pPr>
                <a:defRPr/>
              </a:pPr>
              <a:t>‹#›</a:t>
            </a:fld>
            <a:endParaRPr lang="ru-RU"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527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youtube.com/c/%D0%A1%D0%BF%D0%BE%D1%80%D1%82%D0%B0%D0%BD%D0%B8%D1%8F/featured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8" descr="http://abali.ru/wp-content/uploads/2011/10/ekran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78614" y="190235"/>
            <a:ext cx="6932136" cy="479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11760" y="1170304"/>
            <a:ext cx="6336704" cy="1521316"/>
          </a:xfr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  </a:t>
            </a:r>
            <a:b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b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b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Использование ИКТ для повышения интереса детей к физкультуре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3" name="Picture 11" descr="http://justclickit.ru/flash/sport/sport%20(991)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41165" y="3071230"/>
            <a:ext cx="1928813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0" name="Picture 12" descr="C:\Users\Пользователь\Desktop\0000000000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024634"/>
            <a:ext cx="3357555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6188794" y="5649330"/>
            <a:ext cx="2592288" cy="1015663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/>
              <a:t>Выполнила</a:t>
            </a:r>
            <a:endParaRPr lang="ru-RU" sz="2000" dirty="0"/>
          </a:p>
          <a:p>
            <a:r>
              <a:rPr lang="ru-RU" sz="2000" dirty="0"/>
              <a:t>Ляховская Л.А.</a:t>
            </a:r>
          </a:p>
          <a:p>
            <a:r>
              <a:rPr lang="ru-RU" sz="2000" dirty="0"/>
              <a:t>Москва 2021г.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0A2C64-6138-F93B-E429-1D76B0177BF6}"/>
              </a:ext>
            </a:extLst>
          </p:cNvPr>
          <p:cNvSpPr txBox="1"/>
          <p:nvPr/>
        </p:nvSpPr>
        <p:spPr>
          <a:xfrm>
            <a:off x="4067944" y="3210024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ГБОУ школа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180" y="2105472"/>
            <a:ext cx="9144000" cy="4752528"/>
          </a:xfrm>
          <a:solidFill>
            <a:schemeClr val="lt1">
              <a:alpha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b="1" dirty="0"/>
              <a:t>Интернет-ресурс «</a:t>
            </a:r>
            <a:r>
              <a:rPr lang="ru-RU" b="1" dirty="0" err="1"/>
              <a:t>Спортания</a:t>
            </a:r>
            <a:r>
              <a:rPr lang="ru-RU" b="1" dirty="0"/>
              <a:t>» </a:t>
            </a:r>
            <a:r>
              <a:rPr lang="ru-RU" dirty="0"/>
              <a:t>о здоровье и спорте для детей, объясняет на привлекательном для них языках: мультфильма и песни, об основах ЗОЖ.</a:t>
            </a:r>
          </a:p>
          <a:p>
            <a:pPr marL="0" indent="0">
              <a:buNone/>
            </a:pPr>
            <a:r>
              <a:rPr lang="ru-RU" dirty="0" err="1"/>
              <a:t>Спортания</a:t>
            </a:r>
            <a:r>
              <a:rPr lang="ru-RU" dirty="0"/>
              <a:t> — спортивный мультипликационный сериал, который расскажет о здоровом образе жизни, его пользе, познакомит с различными видами спорта. Герои интересуются спортом, здоровым образом жизни, учатся достигать результатов, не унывать и помогать друг другу в сложных ситуациях. 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https://www.youtube.com/c/%D0%A1%D0%BF%D0%BE%D1%80%D1%82%D0%B0%D0%BD%D0%B8%D1%8F/featured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81" name="Picture 9" descr="https://sun1-23.userapi.com/O9nQKcnAsLtJNBu0YB8FZPsV2U-OJC-rlZ1B3Q/acffdces89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61"/>
          <a:stretch/>
        </p:blipFill>
        <p:spPr bwMode="auto">
          <a:xfrm>
            <a:off x="86360" y="156919"/>
            <a:ext cx="8968919" cy="194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266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Веселая зарядка для глаз 'Листья'.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22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764704"/>
            <a:ext cx="8705165" cy="4896544"/>
          </a:xfrm>
        </p:spPr>
      </p:pic>
    </p:spTree>
    <p:extLst>
      <p:ext uri="{BB962C8B-B14F-4D97-AF65-F5344CB8AC3E}">
        <p14:creationId xmlns:p14="http://schemas.microsoft.com/office/powerpoint/2010/main" val="383585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76672"/>
            <a:ext cx="3240360" cy="1872208"/>
          </a:xfrm>
          <a:solidFill>
            <a:schemeClr val="lt1">
              <a:alpha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sz="3200" dirty="0"/>
              <a:t>Использование интерактивной доски</a:t>
            </a:r>
          </a:p>
        </p:txBody>
      </p:sp>
      <p:pic>
        <p:nvPicPr>
          <p:cNvPr id="2050" name="Picture 2" descr="https://sun9-20.userapi.com/LyzqAE4u-n3hT8R_pZSR47hatl74roNSI8omYA/fZMt0RqI2x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1" t="6304" b="5432"/>
          <a:stretch/>
        </p:blipFill>
        <p:spPr bwMode="auto">
          <a:xfrm>
            <a:off x="107504" y="3717032"/>
            <a:ext cx="5973465" cy="302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8.userapi.com/akiVC60FGEqAzmZtUUfiraHf3ZJEp21Wq5wSUg/DkkOtGGZuL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t="5428" r="23134"/>
          <a:stretch/>
        </p:blipFill>
        <p:spPr bwMode="auto">
          <a:xfrm>
            <a:off x="3923928" y="139568"/>
            <a:ext cx="5062015" cy="332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171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1"/>
            <a:ext cx="8496944" cy="576064"/>
          </a:xfrm>
        </p:spPr>
        <p:txBody>
          <a:bodyPr/>
          <a:lstStyle/>
          <a:p>
            <a:r>
              <a:rPr lang="ru-RU" dirty="0"/>
              <a:t>Физкультминутка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80728"/>
            <a:ext cx="3816424" cy="5646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4932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3"/>
            <a:ext cx="8352928" cy="504056"/>
          </a:xfrm>
        </p:spPr>
        <p:txBody>
          <a:bodyPr/>
          <a:lstStyle/>
          <a:p>
            <a:r>
              <a:rPr lang="ru-RU" dirty="0"/>
              <a:t>Подвижные игры с колонкой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86" y="1825625"/>
            <a:ext cx="5852428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5621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214282" y="1857364"/>
            <a:ext cx="8786874" cy="995572"/>
          </a:xfrm>
          <a:prstGeom prst="roundRect">
            <a:avLst/>
          </a:prstGeom>
          <a:noFill/>
          <a:ln>
            <a:solidFill>
              <a:srgbClr val="7030A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rgbClr r="0" g="0" b="0"/>
          </a:lnRef>
          <a:fillRef idx="1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" name="Группа 12"/>
          <p:cNvGrpSpPr/>
          <p:nvPr/>
        </p:nvGrpSpPr>
        <p:grpSpPr>
          <a:xfrm>
            <a:off x="179512" y="3068960"/>
            <a:ext cx="8786874" cy="789808"/>
            <a:chOff x="0" y="1066"/>
            <a:chExt cx="9251950" cy="1091301"/>
          </a:xfr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0" y="1066"/>
              <a:ext cx="9251950" cy="1091301"/>
            </a:xfrm>
            <a:prstGeom prst="roundRect">
              <a:avLst/>
            </a:prstGeom>
            <a:grpFill/>
            <a:ln>
              <a:solidFill>
                <a:srgbClr val="7030A0"/>
              </a:solidFill>
            </a:ln>
            <a:sp3d contourW="19050" prstMaterial="metal">
              <a:bevelT w="88900" h="203200"/>
              <a:bevelB w="165100" h="2540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53273" y="54339"/>
              <a:ext cx="9145404" cy="98475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6680" tIns="106680" rIns="106680" bIns="106680" spcCol="1270" anchor="ctr"/>
            <a:lstStyle/>
            <a:p>
              <a:pPr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800" b="1" i="1" dirty="0">
                <a:solidFill>
                  <a:srgbClr val="7030A0"/>
                </a:solidFill>
              </a:endParaRPr>
            </a:p>
          </p:txBody>
        </p:sp>
      </p:grpSp>
      <p:pic>
        <p:nvPicPr>
          <p:cNvPr id="14343" name="Picture 2" descr="C:\Users\Аня\Desktop\разное\баскет\683927843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7472463" y="242925"/>
            <a:ext cx="1643062" cy="1477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Прямоугольник 21"/>
          <p:cNvSpPr>
            <a:spLocks noChangeArrowheads="1"/>
          </p:cNvSpPr>
          <p:nvPr/>
        </p:nvSpPr>
        <p:spPr bwMode="auto">
          <a:xfrm>
            <a:off x="1907704" y="214313"/>
            <a:ext cx="582183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Использование ИКТ в ДОУ приводит к целому ряду позитивных результатов:</a:t>
            </a:r>
          </a:p>
        </p:txBody>
      </p:sp>
      <p:sp>
        <p:nvSpPr>
          <p:cNvPr id="5" name="Прямоугольник 22"/>
          <p:cNvSpPr>
            <a:spLocks noChangeArrowheads="1"/>
          </p:cNvSpPr>
          <p:nvPr/>
        </p:nvSpPr>
        <p:spPr bwMode="auto">
          <a:xfrm>
            <a:off x="329614" y="1961097"/>
            <a:ext cx="8323263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обогащает дошкольников знаниями в их образной  целостности и эмоциональной окрашенности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20871" y="3026778"/>
            <a:ext cx="8642350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психологически облегчает процесс усвоения материала воспитанниками</a:t>
            </a:r>
          </a:p>
        </p:txBody>
      </p:sp>
      <p:grpSp>
        <p:nvGrpSpPr>
          <p:cNvPr id="3" name="Группа 18"/>
          <p:cNvGrpSpPr/>
          <p:nvPr/>
        </p:nvGrpSpPr>
        <p:grpSpPr>
          <a:xfrm>
            <a:off x="179512" y="4869160"/>
            <a:ext cx="8786874" cy="792088"/>
            <a:chOff x="0" y="1066"/>
            <a:chExt cx="9251950" cy="1091301"/>
          </a:xfr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8" name="Скругленный прямоугольник 27"/>
            <p:cNvSpPr/>
            <p:nvPr/>
          </p:nvSpPr>
          <p:spPr>
            <a:xfrm>
              <a:off x="0" y="1066"/>
              <a:ext cx="9251950" cy="1091301"/>
            </a:xfrm>
            <a:prstGeom prst="roundRect">
              <a:avLst/>
            </a:prstGeom>
            <a:grpFill/>
            <a:ln>
              <a:solidFill>
                <a:srgbClr val="7030A0"/>
              </a:solidFill>
            </a:ln>
            <a:sp3d contourW="19050" prstMaterial="metal">
              <a:bevelT w="88900" h="203200"/>
              <a:bevelB w="165100" h="2540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Скругленный прямоугольник 4"/>
            <p:cNvSpPr/>
            <p:nvPr/>
          </p:nvSpPr>
          <p:spPr>
            <a:xfrm>
              <a:off x="53273" y="54339"/>
              <a:ext cx="9145404" cy="98475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6680" tIns="106680" rIns="106680" bIns="106680" spcCol="1270" anchor="ctr"/>
            <a:lstStyle/>
            <a:p>
              <a:pPr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800" b="1" i="1" dirty="0">
                <a:solidFill>
                  <a:srgbClr val="7030A0"/>
                </a:solidFill>
              </a:endParaRPr>
            </a:p>
          </p:txBody>
        </p:sp>
      </p:grpSp>
      <p:sp>
        <p:nvSpPr>
          <p:cNvPr id="30" name="Скругленный прямоугольник 4"/>
          <p:cNvSpPr/>
          <p:nvPr/>
        </p:nvSpPr>
        <p:spPr>
          <a:xfrm>
            <a:off x="211137" y="4880016"/>
            <a:ext cx="8686800" cy="792162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06680" tIns="106680" rIns="106680" bIns="106680" spcCol="1270" anchor="ctr"/>
          <a:lstStyle/>
          <a:p>
            <a:pPr algn="ctr" defTabSz="12446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расширяет общий кругозор детей</a:t>
            </a:r>
            <a:endParaRPr lang="ru-RU" sz="2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15"/>
          <p:cNvGrpSpPr/>
          <p:nvPr/>
        </p:nvGrpSpPr>
        <p:grpSpPr>
          <a:xfrm>
            <a:off x="179512" y="5805264"/>
            <a:ext cx="8786874" cy="864096"/>
            <a:chOff x="0" y="1066"/>
            <a:chExt cx="9251950" cy="1091301"/>
          </a:xfr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2" name="Скругленный прямоугольник 31"/>
            <p:cNvSpPr/>
            <p:nvPr/>
          </p:nvSpPr>
          <p:spPr>
            <a:xfrm>
              <a:off x="0" y="1066"/>
              <a:ext cx="9251950" cy="1091301"/>
            </a:xfrm>
            <a:prstGeom prst="roundRect">
              <a:avLst/>
            </a:prstGeom>
            <a:grpFill/>
            <a:ln>
              <a:solidFill>
                <a:srgbClr val="7030A0"/>
              </a:solidFill>
            </a:ln>
            <a:sp3d contourW="19050" prstMaterial="metal">
              <a:bevelT w="88900" h="203200"/>
              <a:bevelB w="165100" h="2540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Скругленный прямоугольник 4"/>
            <p:cNvSpPr/>
            <p:nvPr/>
          </p:nvSpPr>
          <p:spPr>
            <a:xfrm>
              <a:off x="53273" y="54339"/>
              <a:ext cx="9145404" cy="984755"/>
            </a:xfrm>
            <a:prstGeom prst="rect">
              <a:avLst/>
            </a:prstGeom>
            <a:grpFill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106680" tIns="106680" rIns="106680" bIns="106680" spcCol="1270" anchor="ctr"/>
            <a:lstStyle/>
            <a:p>
              <a:pPr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800" b="1" i="1" dirty="0">
                <a:solidFill>
                  <a:srgbClr val="7030A0"/>
                </a:solidFill>
              </a:endParaRPr>
            </a:p>
          </p:txBody>
        </p:sp>
      </p:grpSp>
      <p:sp>
        <p:nvSpPr>
          <p:cNvPr id="36" name="Скругленный прямоугольник 4"/>
          <p:cNvSpPr/>
          <p:nvPr/>
        </p:nvSpPr>
        <p:spPr>
          <a:xfrm>
            <a:off x="220871" y="4091120"/>
            <a:ext cx="8540750" cy="57626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06680" tIns="106680" rIns="106680" bIns="106680" spcCol="1270" anchor="ctr"/>
          <a:lstStyle/>
          <a:p>
            <a:pPr algn="ctr" defTabSz="12446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возбуждает живой интерес к предмету познания</a:t>
            </a:r>
            <a:endParaRPr lang="ru-RU" sz="2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01" name="Прямоугольник 36"/>
          <p:cNvSpPr>
            <a:spLocks noChangeArrowheads="1"/>
          </p:cNvSpPr>
          <p:nvPr/>
        </p:nvSpPr>
        <p:spPr bwMode="auto">
          <a:xfrm>
            <a:off x="250825" y="5876925"/>
            <a:ext cx="8607425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возрастает уровень использования наглядности в воспитательно-образовательном процессе</a:t>
            </a:r>
          </a:p>
        </p:txBody>
      </p:sp>
      <p:grpSp>
        <p:nvGrpSpPr>
          <p:cNvPr id="20" name="Группа 12"/>
          <p:cNvGrpSpPr/>
          <p:nvPr/>
        </p:nvGrpSpPr>
        <p:grpSpPr>
          <a:xfrm>
            <a:off x="185450" y="3974488"/>
            <a:ext cx="8786874" cy="789808"/>
            <a:chOff x="0" y="1066"/>
            <a:chExt cx="9251950" cy="1091301"/>
          </a:xfrm>
          <a:noFill/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0" y="1066"/>
              <a:ext cx="9251950" cy="1091301"/>
            </a:xfrm>
            <a:prstGeom prst="roundRect">
              <a:avLst/>
            </a:prstGeom>
            <a:grpFill/>
            <a:ln>
              <a:solidFill>
                <a:srgbClr val="7030A0"/>
              </a:solidFill>
            </a:ln>
            <a:sp3d contourW="19050" prstMaterial="metal">
              <a:bevelT w="88900" h="203200"/>
              <a:bevelB w="165100" h="2540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Скругленный прямоугольник 4"/>
            <p:cNvSpPr/>
            <p:nvPr/>
          </p:nvSpPr>
          <p:spPr>
            <a:xfrm>
              <a:off x="53273" y="54339"/>
              <a:ext cx="9145404" cy="98475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6680" tIns="106680" rIns="106680" bIns="106680" spcCol="1270" anchor="ctr"/>
            <a:lstStyle/>
            <a:p>
              <a:pPr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2800" b="1" i="1" dirty="0">
                <a:solidFill>
                  <a:srgbClr val="7030A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3494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400" y="0"/>
            <a:ext cx="9123600" cy="230832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/>
              <a:t>ИКТ расширяют возможности для введения детей в увлекательный мир, где им предстоит самостоятельно добывать, анализировать информацию, находить наиболее эффективные способы решения поставленных задач. Данные технологии значительно повышают интерес к физкультуре и здоровому образу жизни.</a:t>
            </a:r>
          </a:p>
        </p:txBody>
      </p:sp>
      <p:pic>
        <p:nvPicPr>
          <p:cNvPr id="9218" name="Picture 2" descr="https://sun9-61.userapi.com/-N1sk_QnClUnlaMumWGLirE8mWqbQWWzp3eTvw/QJ87TWsUKs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95" b="13719"/>
          <a:stretch/>
        </p:blipFill>
        <p:spPr bwMode="auto">
          <a:xfrm>
            <a:off x="145543" y="2636912"/>
            <a:ext cx="8873313" cy="397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636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50" y="4286250"/>
            <a:ext cx="2371725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1500" y="3857625"/>
            <a:ext cx="2466975" cy="253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9" descr="http://prikolnye-kartinki.ru/img/picture/Jul/14/e7cfba80bd78fb39213cc02f4cb2e600/1.jpg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44725" y="404664"/>
            <a:ext cx="71437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2" descr="G:\картинки\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10581" y="2420888"/>
            <a:ext cx="478631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2890" y="249374"/>
            <a:ext cx="9093696" cy="971990"/>
          </a:xfr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sz="3600" dirty="0">
                <a:solidFill>
                  <a:schemeClr val="tx1"/>
                </a:solidFill>
              </a:rPr>
              <a:t>Достоинства использования ИКТ в процессе физкультурно-оздоровительной работы: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257" y="1556792"/>
            <a:ext cx="9086656" cy="4680520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>
              <a:buNone/>
            </a:pPr>
            <a:r>
              <a:rPr lang="ru-RU" dirty="0"/>
              <a:t>— делают процесс физического воспитания более современным, разнообразным, насыщенным, привлекательным для детей, повышают интерес к спортивным занятиям;</a:t>
            </a:r>
          </a:p>
          <a:p>
            <a:pPr>
              <a:buNone/>
            </a:pPr>
            <a:r>
              <a:rPr lang="ru-RU" dirty="0"/>
              <a:t>— оказывают </a:t>
            </a:r>
          </a:p>
          <a:p>
            <a:pPr>
              <a:buNone/>
            </a:pPr>
            <a:r>
              <a:rPr lang="ru-RU" dirty="0"/>
              <a:t>Комплексное </a:t>
            </a:r>
          </a:p>
          <a:p>
            <a:pPr>
              <a:buNone/>
            </a:pPr>
            <a:r>
              <a:rPr lang="ru-RU" dirty="0"/>
              <a:t>воздействие</a:t>
            </a:r>
          </a:p>
          <a:p>
            <a:pPr>
              <a:buNone/>
            </a:pPr>
            <a:r>
              <a:rPr lang="ru-RU" dirty="0"/>
              <a:t>на разные каналы </a:t>
            </a:r>
          </a:p>
          <a:p>
            <a:pPr>
              <a:buNone/>
            </a:pPr>
            <a:r>
              <a:rPr lang="ru-RU" dirty="0"/>
              <a:t>восприятия, память</a:t>
            </a:r>
            <a:r>
              <a:rPr lang="en-US" dirty="0"/>
              <a:t>;</a:t>
            </a:r>
          </a:p>
          <a:p>
            <a:pPr>
              <a:buNone/>
            </a:pPr>
            <a:r>
              <a:rPr lang="en-US" dirty="0"/>
              <a:t>  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1423100"/>
            <a:ext cx="1646237" cy="1360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s://sun9-30.userapi.com/3LaLK7FTecQZo8QZkg_fbRxa6nMX9rmjCy1B9A/nmeOVy2rIfQ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4"/>
          <a:stretch/>
        </p:blipFill>
        <p:spPr bwMode="auto">
          <a:xfrm>
            <a:off x="3635896" y="3252696"/>
            <a:ext cx="5198886" cy="349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0"/>
            <a:ext cx="9157774" cy="1412776"/>
          </a:xfrm>
          <a:noFill/>
        </p:spPr>
        <p:txBody>
          <a:bodyPr/>
          <a:lstStyle/>
          <a:p>
            <a:br>
              <a:rPr lang="ru-RU" sz="2100" i="1" dirty="0">
                <a:latin typeface="Century Gothic" panose="020B0502020202020204" pitchFamily="34" charset="0"/>
              </a:rPr>
            </a:br>
            <a:r>
              <a:rPr lang="ru-RU" sz="3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Достоинства использования ИКТ в процессе физкультурно-оздоровительной работы: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1412776"/>
            <a:ext cx="9157774" cy="1926214"/>
          </a:xfrm>
          <a:solidFill>
            <a:schemeClr val="lt1"/>
          </a:solidFill>
        </p:spPr>
        <p:txBody>
          <a:bodyPr>
            <a:noAutofit/>
          </a:bodyPr>
          <a:lstStyle/>
          <a:p>
            <a:pPr marL="85725" indent="0">
              <a:buNone/>
            </a:pPr>
            <a:r>
              <a:rPr lang="en-US" sz="2600" dirty="0"/>
              <a:t> </a:t>
            </a:r>
            <a:r>
              <a:rPr lang="ru-RU" sz="2600" dirty="0"/>
              <a:t>— обеспечивают эмоциональность, наглядность, красоту, эстетику оформления физкультурно-оздоровительных мероприятий;</a:t>
            </a:r>
            <a:br>
              <a:rPr lang="ru-RU" sz="2600" dirty="0"/>
            </a:br>
            <a:r>
              <a:rPr lang="ru-RU" sz="2600" dirty="0"/>
              <a:t>— способствуют адаптации ребенка в современном мире и формированию информационной культуры.</a:t>
            </a:r>
            <a:endParaRPr lang="ru-RU" sz="2600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 descr="https://sun9-69.userapi.com/sQZ6uXEmZDqXZXsqvGlA6iVKjiZSb2SPl8QoHw/QWHJ0qBFcf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38990"/>
            <a:ext cx="4441756" cy="333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sun1-26.userapi.com/2mrbtNmCI79AnkUdAfvbhuAkxGMXfOSGlKEpdw/tXc7vEQKVF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" y="3338990"/>
            <a:ext cx="4440492" cy="333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514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900" y="12773"/>
            <a:ext cx="8820472" cy="2055614"/>
          </a:xfrm>
          <a:solidFill>
            <a:schemeClr val="lt1">
              <a:alpha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dirty="0"/>
              <a:t>С помощью ИКТ мы разучиваем комплексы общеразвивающих упражнений, зрительных, дыхательных и пальчиковых гимнастик. На экране появляются картинки-символы различных упражнений, красочные подвижные схемы-задания.</a:t>
            </a:r>
          </a:p>
        </p:txBody>
      </p:sp>
      <p:pic>
        <p:nvPicPr>
          <p:cNvPr id="2054" name="Picture 6" descr="https://sun9-15.userapi.com/CrOaqOEc3sUHN6iBMRlH7CXm3JVro6meAPfGYA/6b3tAWGKnK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18825"/>
          <a:stretch/>
        </p:blipFill>
        <p:spPr bwMode="auto">
          <a:xfrm>
            <a:off x="54305" y="2204864"/>
            <a:ext cx="4487934" cy="281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9-72.userapi.com/mRrDjDMTOw_IOgSmqIc8CaxXWitheJfKuNdlCg/aiy1yR5hXG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103" y="3510448"/>
            <a:ext cx="4415957" cy="331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532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27764" y="188640"/>
            <a:ext cx="6696744" cy="739279"/>
          </a:xfrm>
        </p:spPr>
        <p:txBody>
          <a:bodyPr/>
          <a:lstStyle/>
          <a:p>
            <a:pPr marL="0" indent="0">
              <a:buNone/>
            </a:pPr>
            <a:r>
              <a:rPr lang="ru-RU" sz="4800" dirty="0"/>
              <a:t>Дыхательная гимнастика</a:t>
            </a:r>
          </a:p>
        </p:txBody>
      </p:sp>
      <p:pic>
        <p:nvPicPr>
          <p:cNvPr id="3074" name="Picture 2" descr="https://sun9-9.userapi.com/EjobXpmn9MXuuNOxyMBRGUJhGakOUpOwtVpRog/dEPQWj5Hcs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57"/>
          <a:stretch/>
        </p:blipFill>
        <p:spPr bwMode="auto">
          <a:xfrm>
            <a:off x="107504" y="1340768"/>
            <a:ext cx="4580580" cy="512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48.userapi.com/2YiGbe9RyxFAfnFl-Z7iFUUugw1NUW3dDLAe2Q/RhZ6ITmis0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474" y="1340768"/>
            <a:ext cx="3845105" cy="512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59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8064" y="260648"/>
            <a:ext cx="3799334" cy="2064886"/>
          </a:xfrm>
        </p:spPr>
        <p:txBody>
          <a:bodyPr/>
          <a:lstStyle/>
          <a:p>
            <a:pPr marL="0" indent="0">
              <a:buNone/>
            </a:pPr>
            <a:r>
              <a:rPr lang="ru-RU" sz="4800" dirty="0"/>
              <a:t>Дыхательная гимнастика с предметами</a:t>
            </a:r>
          </a:p>
        </p:txBody>
      </p:sp>
      <p:pic>
        <p:nvPicPr>
          <p:cNvPr id="4" name="Picture 2" descr="https://sun9-70.userapi.com/vG_0EWYwvCFqGLRWSNWuOZoKH0zTfwJgX8WBUw/dPmRQT-sRV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" t="20930" b="18606"/>
          <a:stretch/>
        </p:blipFill>
        <p:spPr bwMode="auto">
          <a:xfrm>
            <a:off x="28082" y="116632"/>
            <a:ext cx="4796334" cy="235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sun9-9.userapi.com/kx2OfAzx5pWrGJqCl7n__-XTMRbqGIPETJhcFQ/92mKCD_kzC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024" y="2636912"/>
            <a:ext cx="5817707" cy="404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894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76400"/>
            <a:ext cx="4660577" cy="2376536"/>
          </a:xfr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ru-RU" dirty="0"/>
              <a:t>Цель дыхательной гимнастики - научить дошкольника правильно дышать, а значит, укрепить его здоровье</a:t>
            </a:r>
          </a:p>
        </p:txBody>
      </p:sp>
      <p:pic>
        <p:nvPicPr>
          <p:cNvPr id="1028" name="Picture 4" descr="https://sun9-33.userapi.com/0-IQMpymgoLRFvaoW1P51MoYADloTFJfTGZFTw/Hcl284G_ft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" t="28155" b="12405"/>
          <a:stretch/>
        </p:blipFill>
        <p:spPr bwMode="auto">
          <a:xfrm>
            <a:off x="3115865" y="4066420"/>
            <a:ext cx="5932240" cy="273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1-18.userapi.com/TJ5VfJypBUbwXLTj-BDoLMXdKb5005HXW8hrEg/i2wdpzcjes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85682"/>
            <a:ext cx="3795664" cy="379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1-14.userapi.com/3SGEbNkSAFrtUVuGXq5tubgCW6ucLvNQ7tsNWw/BO8A_VhT2o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0" r="10638"/>
          <a:stretch/>
        </p:blipFill>
        <p:spPr bwMode="auto">
          <a:xfrm>
            <a:off x="20199" y="4066420"/>
            <a:ext cx="2949775" cy="273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704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0072" y="1186373"/>
            <a:ext cx="3672408" cy="1892968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/>
              <a:t>Использование музыкальной колонки</a:t>
            </a:r>
          </a:p>
        </p:txBody>
      </p:sp>
      <p:pic>
        <p:nvPicPr>
          <p:cNvPr id="8194" name="Picture 2" descr="https://sun9-61.userapi.com/6OHcD60kWdAJ7jH2RQ8sfcw_dZAprKNmmgmZrg/36Kdwe71vy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2" r="3789"/>
          <a:stretch/>
        </p:blipFill>
        <p:spPr bwMode="auto">
          <a:xfrm>
            <a:off x="25349" y="3861049"/>
            <a:ext cx="4281258" cy="280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44.userapi.com/N8a-fioknn9X7armXTYRv2lwvYGfB3ZACaLR8w/9jKwYJSDdx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3"/>
          <a:stretch/>
        </p:blipFill>
        <p:spPr bwMode="auto">
          <a:xfrm>
            <a:off x="4603570" y="4077073"/>
            <a:ext cx="4432926" cy="259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sun9-21.userapi.com/THH67kx9ilAL4kIUT4uKSNKM5FFejuj_i5l39g/bEbh502oL2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9" t="22657" r="9666" b="5335"/>
          <a:stretch/>
        </p:blipFill>
        <p:spPr bwMode="auto">
          <a:xfrm>
            <a:off x="40819" y="154397"/>
            <a:ext cx="4874907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457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2214562" y="287503"/>
            <a:ext cx="6929438" cy="1428750"/>
          </a:xfr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Соблюдение санитарно – гигиенических норм при использовании ИКТ на занятиях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8876" y="4337"/>
            <a:ext cx="228600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/>
          <a:srcRect l="6661" t="5953" r="10093" b="16667"/>
          <a:stretch/>
        </p:blipFill>
        <p:spPr bwMode="auto">
          <a:xfrm>
            <a:off x="539552" y="1412775"/>
            <a:ext cx="7560840" cy="5310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5" name="Picture 2" descr="C:\Users\Аня\Desktop\разное\баскет\68392784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7591522" y="5445223"/>
            <a:ext cx="1643062" cy="127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Прямоугольник 6"/>
          <p:cNvSpPr>
            <a:spLocks noChangeArrowheads="1"/>
          </p:cNvSpPr>
          <p:nvPr/>
        </p:nvSpPr>
        <p:spPr bwMode="auto">
          <a:xfrm>
            <a:off x="1305773" y="2420472"/>
            <a:ext cx="6169298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Продолжительность использования ИКТ по требованиям СанПиНа: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для детей 3-4 лет – не более 3-5 минут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для детей 4-5 лет – не более 5-7 минут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для детей 5-6 лет – не более 10 минут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для детей 6-7 лет – не более 15 минут</a:t>
            </a: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Мультимедийный экран должен быть расположен  не ближе 2-3 м и не дальше 5-5,5 м от детей.</a:t>
            </a:r>
          </a:p>
        </p:txBody>
      </p:sp>
    </p:spTree>
    <p:extLst>
      <p:ext uri="{BB962C8B-B14F-4D97-AF65-F5344CB8AC3E}">
        <p14:creationId xmlns:p14="http://schemas.microsoft.com/office/powerpoint/2010/main" val="336701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2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2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2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2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2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2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2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2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2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theme/theme1.xml><?xml version="1.0" encoding="utf-8"?>
<a:theme xmlns:a="http://schemas.openxmlformats.org/drawingml/2006/main" name="dla-detej07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5106</TotalTime>
  <Words>432</Words>
  <Application>Microsoft Office PowerPoint</Application>
  <PresentationFormat>Экран (4:3)</PresentationFormat>
  <Paragraphs>41</Paragraphs>
  <Slides>17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Century Gothic</vt:lpstr>
      <vt:lpstr>Monotype Corsiva</vt:lpstr>
      <vt:lpstr>Times New Roman</vt:lpstr>
      <vt:lpstr>dla-detej07</vt:lpstr>
      <vt:lpstr>        Использование ИКТ для повышения интереса детей к физкультуре</vt:lpstr>
      <vt:lpstr>Достоинства использования ИКТ в процессе физкультурно-оздоровительной работы:</vt:lpstr>
      <vt:lpstr> Достоинства использования ИКТ в процессе физкультурно-оздоровительной работы: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Соблюдение санитарно – гигиенических норм при использовании ИКТ на занятиях </vt:lpstr>
      <vt:lpstr>Презентация PowerPoint</vt:lpstr>
      <vt:lpstr>Презентация PowerPoint</vt:lpstr>
      <vt:lpstr>Презентация PowerPoint</vt:lpstr>
      <vt:lpstr>Физкультминутка</vt:lpstr>
      <vt:lpstr>Подвижные игры с колонкой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Сказкотерапия – один из видов здоровьесберегающих  технологий в ДОО.</dc:title>
  <dc:creator>Admin</dc:creator>
  <cp:lastModifiedBy>Ляховская Ульяна Васильевна</cp:lastModifiedBy>
  <cp:revision>478</cp:revision>
  <dcterms:created xsi:type="dcterms:W3CDTF">2014-05-13T23:38:09Z</dcterms:created>
  <dcterms:modified xsi:type="dcterms:W3CDTF">2024-03-17T09:33:19Z</dcterms:modified>
</cp:coreProperties>
</file>