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5" r:id="rId2"/>
    <p:sldId id="278" r:id="rId3"/>
    <p:sldId id="279" r:id="rId4"/>
    <p:sldId id="281" r:id="rId5"/>
    <p:sldId id="282" r:id="rId6"/>
    <p:sldId id="329" r:id="rId7"/>
    <p:sldId id="283" r:id="rId8"/>
    <p:sldId id="343" r:id="rId9"/>
    <p:sldId id="285" r:id="rId10"/>
    <p:sldId id="287" r:id="rId11"/>
    <p:sldId id="288" r:id="rId12"/>
    <p:sldId id="328" r:id="rId13"/>
    <p:sldId id="289" r:id="rId14"/>
    <p:sldId id="330" r:id="rId15"/>
    <p:sldId id="331" r:id="rId16"/>
    <p:sldId id="290" r:id="rId17"/>
    <p:sldId id="291" r:id="rId18"/>
    <p:sldId id="325" r:id="rId19"/>
    <p:sldId id="292" r:id="rId20"/>
    <p:sldId id="332" r:id="rId21"/>
    <p:sldId id="333" r:id="rId22"/>
    <p:sldId id="350" r:id="rId23"/>
    <p:sldId id="334" r:id="rId24"/>
    <p:sldId id="335" r:id="rId25"/>
    <p:sldId id="336" r:id="rId26"/>
    <p:sldId id="337" r:id="rId27"/>
    <p:sldId id="351" r:id="rId28"/>
    <p:sldId id="338" r:id="rId29"/>
    <p:sldId id="339" r:id="rId30"/>
    <p:sldId id="344" r:id="rId31"/>
    <p:sldId id="345" r:id="rId32"/>
    <p:sldId id="348" r:id="rId33"/>
    <p:sldId id="349" r:id="rId34"/>
    <p:sldId id="346" r:id="rId35"/>
    <p:sldId id="347" r:id="rId36"/>
    <p:sldId id="340" r:id="rId37"/>
    <p:sldId id="341" r:id="rId38"/>
    <p:sldId id="34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2" d="100"/>
          <a:sy n="72" d="100"/>
        </p:scale>
        <p:origin x="122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4T07:23:37.049" idx="1">
    <p:pos x="576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01FA4-DBBF-4078-8C37-E5F76F3AD33F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6AF14-69C8-4A95-A969-B22B8AE1A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0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2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5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2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0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28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4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4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1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0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0B72-C018-437C-B94A-C6776E53CA8C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F8A7-F670-41B8-B75C-61AF8C103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1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jpeg"/><Relationship Id="rId4" Type="http://schemas.openxmlformats.org/officeDocument/2006/relationships/image" Target="../media/image6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995"/>
            <a:ext cx="9143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29" y="540286"/>
            <a:ext cx="8229600" cy="418058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МАДОУ № 100  «Детский сад № 100 «</a:t>
            </a:r>
            <a:r>
              <a:rPr kumimoji="0" lang="ru-RU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Вербушка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37826" y="1916832"/>
            <a:ext cx="3338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4780457"/>
            <a:ext cx="20413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 проекта: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О.В.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Кашинцева М.Л.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949280"/>
            <a:ext cx="159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Вологда, 2024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9480C-7883-4D97-B907-EB5D11647B73}"/>
              </a:ext>
            </a:extLst>
          </p:cNvPr>
          <p:cNvSpPr txBox="1"/>
          <p:nvPr/>
        </p:nvSpPr>
        <p:spPr>
          <a:xfrm>
            <a:off x="1691680" y="3013501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разных поколений глазами ребёнка»</a:t>
            </a:r>
          </a:p>
        </p:txBody>
      </p:sp>
    </p:spTree>
    <p:extLst>
      <p:ext uri="{BB962C8B-B14F-4D97-AF65-F5344CB8AC3E}">
        <p14:creationId xmlns:p14="http://schemas.microsoft.com/office/powerpoint/2010/main" val="328285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171400"/>
            <a:ext cx="9151703" cy="707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980728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Изучение методической литературы по теме проекта «Игрушки разных поколений глазами ребёнка» 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Подбор художественной литературы (сказки, рассказы, стихи, пословицы, загадки)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Подбор материалов для консультаций родителей  по теме «Мы играем всей семьёй» 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условий в группе для проведения встреч с родителями (круглый стол, мастерские по организации совместной творческой деятельности с детьми / мастер-классы)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Беседы, сюжетно-ролевые игры по теме проекта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развивающей предметно-пространственной среды, внесение наглядных дидактических материалов, настольно-печатных игр по теме, сюжетно-ролевых игр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Создание презентаций, видео-презентации, видео - экскурсии по теме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64828" y="354911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работы над проектом </a:t>
            </a:r>
          </a:p>
        </p:txBody>
      </p:sp>
    </p:spTree>
    <p:extLst>
      <p:ext uri="{BB962C8B-B14F-4D97-AF65-F5344CB8AC3E}">
        <p14:creationId xmlns:p14="http://schemas.microsoft.com/office/powerpoint/2010/main" val="136382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3" y="1052736"/>
            <a:ext cx="8856985" cy="571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 « Музей игрушек наших родителей»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«Путешествие в прошлое игрушек». Цель: развивать ретроспективный взгляд на предметы; помочь ориентироваться детям в прошлом и настоящем различных игрушек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«Старинные игрушки». Цель: формировать элементарные представления о старых игрушках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с изображением старых игрушек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 Я девочка, ты мальчик</a:t>
            </a:r>
            <a:r>
              <a:rPr lang="ru-RU" sz="16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 Цель: развитие гендерного воспитания посредством игровой деятельности.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 Разрезанные картинки Народные художественные промыслы». Цель: закрепить знания о выразительных средствах, применяемых в различных промыслах. Развивать внимание, сосредоточенность, стремление к достижению результата.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 Какой игрушки не стало». Цель: развитие памяти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 Умные игрушки». Цель: закрепить знания детей по теме « Игрушки»; дать представление об « умных игрушках»(настольно-печатные игры, лото, </a:t>
            </a:r>
            <a:r>
              <a:rPr lang="ru-RU" sz="16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лего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6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Домино « Сказочные герои». Цель: развивать мыслительную деятельность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 Одень куклу». Цель:  формирование умений одевать куклу в правильной последовательности.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 Матрёшки-половинки». Цель: умение соотносить нужную часть к предмету.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Д/и « Найди узор». Цель: умение подбирать узор к заданной картинке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734" y="221739"/>
            <a:ext cx="7824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 – Основной (реализация проекта)</a:t>
            </a:r>
          </a:p>
          <a:p>
            <a:pPr lvl="0"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08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DA52B2-F49D-4A8D-8FF3-AD322ED05CE5}"/>
              </a:ext>
            </a:extLst>
          </p:cNvPr>
          <p:cNvSpPr txBox="1"/>
          <p:nvPr/>
        </p:nvSpPr>
        <p:spPr>
          <a:xfrm>
            <a:off x="0" y="1846660"/>
            <a:ext cx="9144000" cy="217174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72F476-4059-4D15-86D0-49BD9C0BB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" y="0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6166" y="404664"/>
            <a:ext cx="864096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Беседа : «Мои игрушки. Игрушка – моя подружка».   Цель: учить описывать предмет ( игрушку) по памяти, по образцу.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Беседа « Зачем нужны игрушки». Цель: Формирование представлений об игрушках, их назначении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Беседа « Как нужно относится к игрушкам». Цель: закрепить навыки бережного отношения к  играм и игрушкам.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Составление и разгадывание загадок.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Пальчиковая гимнастика: «Катины игрушки»; «Эта курочка-пеструшка»; «Юла», « Есть игрушки у меня» Цель: развитие мелкой моторики, координации речи с движениями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Артикуляционная гимнастика « Куколка», « Буратино», « Шарик лопнул», «Юла». Цель: развитие артикуляционной моторики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Чтение художественной  литературы : Драгунский В. «Друг детства»; Берестов В. «Катя в игрушечном домике»; Уильямс М. «Плюшевый заяц», Ч.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Янгарский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« В магазине игрушек» и др.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Чтение Е.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Шаламонова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« Стихи об игрушках», А.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« Игрушки». Цель: учить детей следить за развитием сюжета, формировать интерес к чтению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Разучивание  стихотворений : 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Найдёнова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Н.П. «Наши игрушки»; Володина Ю. «Матрёшки»; Берестов В. «Непослушная кукла».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Д/и «Узнай игрушку»  Цель: уточнять и активизировать словарь по теме.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Д/и  «Чудесный мешочек» Цель: закреплять словарь по теме, развивать тактильные ощущения.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Д/и " Назови ласково" Цель: учить образовывать существительные с уменьшительно-ласкательными суффикс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Д/и «Из чего - какое?» Цель: активизировать словарь по теме, образовывать прилагательные от существительных, развивать тактильные ощущения.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Д/и «Какая кукла» Цель: учить называть разнообразные признаки внешнего вида игрушки или объекта.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Словесная игра «Найди сходство и отличие»</a:t>
            </a:r>
          </a:p>
        </p:txBody>
      </p:sp>
    </p:spTree>
    <p:extLst>
      <p:ext uri="{BB962C8B-B14F-4D97-AF65-F5344CB8AC3E}">
        <p14:creationId xmlns:p14="http://schemas.microsoft.com/office/powerpoint/2010/main" val="230446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3" y="-26911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493600"/>
            <a:ext cx="86409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</a:p>
          <a:p>
            <a:pPr algn="just">
              <a:lnSpc>
                <a:spcPct val="150000"/>
              </a:lnSpc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1.НОД «Плюшевый мишка» (лепка)  Цель: Умение изображать образ медведя.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НОД « Куклы разных поколений» ( рисование). Цель: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развивать у детей эстетическое восприятие, Закреплять умение рисовать и закрашивать рисунки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НОД « Игрушки-мои подружки». Цель: умение воспроизводить образ игрушки по образцу, по памяти, по сюжету произведений А. Барто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4.НОД « Медвежонок» (</a:t>
            </a:r>
            <a:r>
              <a:rPr lang="ru-RU" sz="16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Цель: развивать художественный вкус, чувство композиции, творческие способности, мелкую моторику рук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5.НОД « Неваляшка»( аппликация) Цель: развивать творчески составлять композицию, развивать мелкую моторику рук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5.Просмотра мультфильма « Старая игрушка», « Забытые игрушки». Цель: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представления детей о старых игрушках. О значимости игрушек в жизни каждого ребенка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6.Прослушивание музыки « Мишка с куклой пляшут </a:t>
            </a:r>
            <a:r>
              <a:rPr lang="ru-RU" sz="16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полечку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муз. М. </a:t>
            </a:r>
            <a:r>
              <a:rPr lang="ru-RU" sz="16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Качурбиной</a:t>
            </a: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Цель: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 детей интереса к музыке; Развивать умение чувствовать характер музыки;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развитие у детей эмоциональную отзывчивость на музыку.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«Настольный театр игрушек». Цель: формировать умение сопровождать чтение соответствующими действиями  с игрушками настольного театра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8.Театрализация: «Теремок» (драматизация)  Цель: формирование умений передавать образ сказочного персонажа.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6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C3F8D-39BE-4BC3-A963-9F63D183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B0160-BE37-450F-AE91-098723ECF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" y="0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65AFB3-D01C-4CA0-BBB1-55AFAA7BB411}"/>
              </a:ext>
            </a:extLst>
          </p:cNvPr>
          <p:cNvSpPr txBox="1"/>
          <p:nvPr/>
        </p:nvSpPr>
        <p:spPr>
          <a:xfrm>
            <a:off x="270804" y="620688"/>
            <a:ext cx="8280920" cy="4852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spcAft>
                <a:spcPts val="800"/>
              </a:spcAft>
            </a:pPr>
            <a:r>
              <a:rPr lang="ru-RU" sz="1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1.Беседа: Почему игрушки бывают грустными? Цель: воспитание бережного отношения к игрушкам, игровым пособиям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2.Беседа «Любимая игрушка папы и мамы» . Цель: формирование знаний детей о видах игрушек разных лет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3.С/Р  « Колыбельная для Машеньки»  Цель: знакомство с малыми формами фольклора через игровую деятельность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С/Р « Купание кукол». Цель: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Побуждать детей воспроизводить в игре быт семьи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С/Р « Поездка в Детский мир».. Цель: развивать умение представлять в воображении образы и выразительно их показывать, развивать ролевой диалог на основе сюжета.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С/Р « Магазин игрушек». Цель: развивать интерес к совместным играм со сверстниками, ролевой диалог на основе сюжета.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ИС « Мишка заболел». Цель: развивать фантазию детей, желание участвовать в игре, выполнять определённые действия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ТП « Наведем порядок в уголке игрушек». Цель: закрепить своевременно поддерживать порядок в игровом уголке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2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7F53A-A18B-4243-ABF3-C9F6F43C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D33C51-9D8C-4FBC-8F84-DBDE33B67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" y="0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322C74-FF90-4028-9BE6-49AA9AC6DF90}"/>
              </a:ext>
            </a:extLst>
          </p:cNvPr>
          <p:cNvSpPr txBox="1"/>
          <p:nvPr/>
        </p:nvSpPr>
        <p:spPr>
          <a:xfrm>
            <a:off x="351100" y="620688"/>
            <a:ext cx="836327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spcAft>
                <a:spcPts val="800"/>
              </a:spcAft>
            </a:pPr>
            <a:r>
              <a:rPr lang="ru-RU" sz="16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1.П/и  «Лошадки»; «Волшебные мячи»; «Ваня едет на лошадке».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Цель: создание положительной динамики в процессе подвижных игр. 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2.М/п игра  « Заводные игрушки». Цель: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чувство ритма, умение внимательно слушать педагога и действовать по сигналу.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3.П/и « Медвежонок». Цель: 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двигательных и коммуникативных способностей, ловкости.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П/и « Лохматый пёс». Цель: </a:t>
            </a:r>
            <a:r>
              <a:rPr lang="ru-RU" sz="1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детей двигаться в соответствии с текстом, быстро менять направление движения, бегать, стараясь не попадаться ловящему.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Хороводная игра : « Мы матрешки». Цель: формировать умение вставать в круг, учить двигаться под музыку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6.П/и « Мы игрушки». Цель: развивать умение выполнять физические упражнения эмоционально, выразительно; формировать чувство ритма и темпа.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П/и « Ручеек». Цель: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координацию движений, ориентацию в пространстве, быстроту, внимание, сообразительности.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П/и « Карусели». Цель: учить подчиняться общему темпу движений и дружно, хором произносить текст.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21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6694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188640"/>
            <a:ext cx="8136904" cy="66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Консультации для родителей : « Игрушка в жизни ребёнка», « Влияние игрушки на развитие ребёнка», « Современные игрушки: польза или вред?», « Игрушки своими руками»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Родительское собрание по теме проекта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 Игрушки разных поколений глазами ребёнка»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Картотека дидактических игр « Народная игрушка»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Папка-передвижка « Играем всей семьёй»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совместного семейного посещения Вологодского музея детства.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Семейное литературное творчество( мини рассказ родителей о своей игрушке из детства).</a:t>
            </a:r>
          </a:p>
          <a:p>
            <a:pPr lvl="1" algn="just"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Совместная деятельность детей и родителей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Выставка совместного творчества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«Игрушка из добрых рук»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Игрушки-самоделки</a:t>
            </a:r>
          </a:p>
          <a:p>
            <a:pPr lvl="1" algn="just"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Досуг выходного дня ( организация семейного посещения « Вологодский музей детства »)</a:t>
            </a:r>
          </a:p>
          <a:p>
            <a:pPr lvl="1" algn="just"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3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6694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14163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Заключительный этап. </a:t>
            </a:r>
          </a:p>
          <a:p>
            <a:pPr algn="ctr"/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6229" y="980728"/>
            <a:ext cx="7528214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Продукты проекта: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Видео-презентация «Старинные игрушки»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в групповой комнате  мини-музея «Мир детства»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Семейная выставка «Игрушка из добрых рук»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Видеофильм «Всей семьёй в «Мир детства» (посещение Вологодского музея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«Мир детства»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r>
              <a:rPr lang="ru-RU" sz="1400" dirty="0"/>
              <a:t>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разных поколений глазами ребёнка»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литературный фотоальбом с мини рассказами  родителей о своей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любимой игрушке из детства.</a:t>
            </a:r>
          </a:p>
        </p:txBody>
      </p:sp>
    </p:spTree>
    <p:extLst>
      <p:ext uri="{BB962C8B-B14F-4D97-AF65-F5344CB8AC3E}">
        <p14:creationId xmlns:p14="http://schemas.microsoft.com/office/powerpoint/2010/main" val="246980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6694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348" y="1412777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ходе реализации проекта на тему «Игрушки разных поколений глазами ребёнка», на наш взгляд, мы достигли высокого результата. Совместная деятельность с семьями воспитанников оказалась наиболее продуктивной, творческой, эффективной. Дети наглядно познакомились с игрушками разных поколений. Методом сравнения, мы вместе находили сходство и отличия моделей « вчера» и « сегодня».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Творческие работы совместно с родителями и индивидуальные, внесли в работу над проектом особый колорит. Активное участие родителей, совместная деятельность стала 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«фундаментом» нашей проектной работы.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групповой комнате, совместно с родителями и руководителями культурно- выставочного центра « Вологодский музей детства», был организован мини-музей «Мир детства». Мы видели восхищенные взгляды и массу впечатлений и у детей, и у родителей.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Наша задумка была еще в том, чтобы наш музей был тактильным. Дети с нежностью играли игрушками, передавая свои чувства.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«Игрушки разных поколений глазами ребёнка» на наш взгляд актуальна в развитии и воспитании детей, а особенно, если мы работаем совместно с семьёй.</a:t>
            </a:r>
          </a:p>
        </p:txBody>
      </p:sp>
    </p:spTree>
    <p:extLst>
      <p:ext uri="{BB962C8B-B14F-4D97-AF65-F5344CB8AC3E}">
        <p14:creationId xmlns:p14="http://schemas.microsoft.com/office/powerpoint/2010/main" val="1882607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73" y="-99392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Приложение к проекту: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77048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* Видеофильм « Всей семьёй в Мир детства» ( Посещение Вологодского музея « Мир детства»)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* Видео- презентация «Старинные  игрушки»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* Фотографии оформления музея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* Отзывы родителей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* Фото по теме проекта по всем образовательным областям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Семейный литературный фотоальбом с мини рассказами  родителей о своей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любимой игрушке из детства.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8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6694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48" y="0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3348" y="764704"/>
            <a:ext cx="8229600" cy="5957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Адресация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МАДОУ «Детский сад №100 «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Вербушка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Игрушки разных поколений глазами ребёнка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доминирующему методу – познавательно-творческий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 – групповой( средняя группа, 32 человека, родители, воспитатели)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характеру контактов –открытый( ребёнок, ребёнок-родитель, ребёнок-педагог)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продолжительности – кратко-срочный( месяц)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дети, родители, воспитатели, руководители культурно-выставочного центра « Вологодский музей детства»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познавательное развитие, речевое развитие, художественно – эстетическое развитие, социально – коммуникативное развитие, физическое развитие.</a:t>
            </a:r>
          </a:p>
          <a:p>
            <a:pPr algn="just"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Интеграция видов деятельности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игровая, познавательная, коммуникативная, самообслуживание и элементарный труд, изобразительная, двигательная, восприятие худ.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11838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473B9-1969-4420-90A1-A46F5E9D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2296D-62A3-4E4A-9775-DED1C2419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73" y="-99392"/>
            <a:ext cx="9284337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EF630-7F94-48D6-8A86-03A18F2F82C9}"/>
              </a:ext>
            </a:extLst>
          </p:cNvPr>
          <p:cNvSpPr txBox="1"/>
          <p:nvPr/>
        </p:nvSpPr>
        <p:spPr>
          <a:xfrm>
            <a:off x="539552" y="54868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проекту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Игрушки разных поколений глазами ребёнка»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C93833-C3F5-493A-BF27-C03A0B062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69" y="2492896"/>
            <a:ext cx="4225652" cy="31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53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ADD3B-443E-47C9-A635-DE7BF3FB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409C7E-9A96-480D-92A1-F529159C8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0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60777-98AA-4F50-B008-A4BFF2CC4137}"/>
              </a:ext>
            </a:extLst>
          </p:cNvPr>
          <p:cNvSpPr txBox="1"/>
          <p:nvPr/>
        </p:nvSpPr>
        <p:spPr>
          <a:xfrm>
            <a:off x="1259632" y="27463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Познавательное развитие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C50688-6BC7-4EE9-91AD-C7E75DB1D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3" y="3907417"/>
            <a:ext cx="2671655" cy="2671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5C5C18-5F38-4535-90F8-60C06DF8DE29}"/>
              </a:ext>
            </a:extLst>
          </p:cNvPr>
          <p:cNvSpPr txBox="1"/>
          <p:nvPr/>
        </p:nvSpPr>
        <p:spPr>
          <a:xfrm>
            <a:off x="179511" y="3391091"/>
            <a:ext cx="22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Д/и « Одень куклу»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078E7C-471E-4A33-BE8F-4F5AA16562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29" y="828776"/>
            <a:ext cx="2511522" cy="2963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109E6C-F17E-4CE3-8FF8-017657B268B7}"/>
              </a:ext>
            </a:extLst>
          </p:cNvPr>
          <p:cNvSpPr txBox="1"/>
          <p:nvPr/>
        </p:nvSpPr>
        <p:spPr>
          <a:xfrm>
            <a:off x="179511" y="1100914"/>
            <a:ext cx="239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Д/и « Ты девочка</a:t>
            </a:r>
          </a:p>
          <a:p>
            <a:r>
              <a:rPr lang="ru-RU" b="1" dirty="0"/>
              <a:t>-я мальчик»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7DB349-B347-41A1-B447-8EE45F17B1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998" y="904407"/>
            <a:ext cx="2799053" cy="27990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F3841C-C67E-4E52-A6EE-497A4F7D44AD}"/>
              </a:ext>
            </a:extLst>
          </p:cNvPr>
          <p:cNvSpPr txBox="1"/>
          <p:nvPr/>
        </p:nvSpPr>
        <p:spPr>
          <a:xfrm>
            <a:off x="6005932" y="506435"/>
            <a:ext cx="219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Д/и « Найди узор»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AFC18B5-D470-4B67-88CB-C0F90ACDC6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79" y="4294281"/>
            <a:ext cx="2727045" cy="22847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03176EE-22AE-4A18-88D8-11D8EC3D2CD4}"/>
              </a:ext>
            </a:extLst>
          </p:cNvPr>
          <p:cNvSpPr txBox="1"/>
          <p:nvPr/>
        </p:nvSpPr>
        <p:spPr>
          <a:xfrm>
            <a:off x="3162252" y="4868038"/>
            <a:ext cx="2727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Презентация «Старинные игрушки»</a:t>
            </a:r>
          </a:p>
        </p:txBody>
      </p:sp>
    </p:spTree>
    <p:extLst>
      <p:ext uri="{BB962C8B-B14F-4D97-AF65-F5344CB8AC3E}">
        <p14:creationId xmlns:p14="http://schemas.microsoft.com/office/powerpoint/2010/main" val="1698057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05581-47C6-4D28-B7EC-4F580F93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0C1A26-158C-4991-B738-CD17C03C9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0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F0AD9-8067-48AA-9D62-044921C0DFE7}"/>
              </a:ext>
            </a:extLst>
          </p:cNvPr>
          <p:cNvSpPr txBox="1"/>
          <p:nvPr/>
        </p:nvSpPr>
        <p:spPr>
          <a:xfrm>
            <a:off x="2267744" y="242589"/>
            <a:ext cx="487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E39AEE-BC44-4193-B24D-0AD327DC5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6518"/>
            <a:ext cx="2890664" cy="2890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8FF10D-6ADD-406A-86E2-3789EF7CA69D}"/>
              </a:ext>
            </a:extLst>
          </p:cNvPr>
          <p:cNvSpPr txBox="1"/>
          <p:nvPr/>
        </p:nvSpPr>
        <p:spPr>
          <a:xfrm>
            <a:off x="323528" y="815099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Д/и « Матрёшки-половинки»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D25E83-3662-44E5-8056-47AB3320CD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515" y="1762416"/>
            <a:ext cx="2401373" cy="23146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1CF2A1-8066-4DB8-867E-57E50D18A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44" y="1762416"/>
            <a:ext cx="2056059" cy="26129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4FBEC4-F7A5-4B65-AC61-E0EDC7CC5981}"/>
              </a:ext>
            </a:extLst>
          </p:cNvPr>
          <p:cNvSpPr txBox="1"/>
          <p:nvPr/>
        </p:nvSpPr>
        <p:spPr>
          <a:xfrm>
            <a:off x="4362738" y="978892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Д/и « Какой игрушки не стало»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E3EC0C-CCC1-40C8-8304-786B7DF4541D}"/>
              </a:ext>
            </a:extLst>
          </p:cNvPr>
          <p:cNvSpPr txBox="1"/>
          <p:nvPr/>
        </p:nvSpPr>
        <p:spPr>
          <a:xfrm>
            <a:off x="2267744" y="4316864"/>
            <a:ext cx="487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Д/и « Разрезанные картинки. Народные художественные промыслы»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EAC4A5-696A-4B94-BF37-6A609C70D4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06" y="4963195"/>
            <a:ext cx="3218454" cy="15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0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757A7-7523-4DF3-AFC7-F6A4D0C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25195A-FC61-4C08-8BF4-F4D5E06A1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73" y="-99392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39334B-DCE9-434E-A078-C48777F0ED9D}"/>
              </a:ext>
            </a:extLst>
          </p:cNvPr>
          <p:cNvSpPr txBox="1"/>
          <p:nvPr/>
        </p:nvSpPr>
        <p:spPr>
          <a:xfrm>
            <a:off x="457200" y="99392"/>
            <a:ext cx="670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Речевое развитие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0A095E-BA4D-4F86-8557-F2D2E0E0A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22" y="224352"/>
            <a:ext cx="2541149" cy="29165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ABF833-5ACE-4A4D-8873-E804055FE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6" y="662054"/>
            <a:ext cx="1639193" cy="29165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899A1A-410F-4B23-9290-7B39348C5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60" y="4741227"/>
            <a:ext cx="3059832" cy="17211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A5D16A-81B8-4EA7-A21F-18622A2227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52" y="1065135"/>
            <a:ext cx="1417437" cy="25219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C86EAD-38FF-43A4-821F-D66A45E18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" y="4199468"/>
            <a:ext cx="2132856" cy="21328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FAE8D0-31AF-4FB4-A24C-AC41FEA758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126" y="4199468"/>
            <a:ext cx="1988840" cy="21328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1FFB2F-F4EC-48D3-8964-BD634E87DE83}"/>
              </a:ext>
            </a:extLst>
          </p:cNvPr>
          <p:cNvSpPr txBox="1"/>
          <p:nvPr/>
        </p:nvSpPr>
        <p:spPr>
          <a:xfrm>
            <a:off x="93687" y="3717032"/>
            <a:ext cx="5054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 артикуляционная гимнастика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B05EFC-62E0-4073-97B3-93571721BA26}"/>
              </a:ext>
            </a:extLst>
          </p:cNvPr>
          <p:cNvSpPr txBox="1"/>
          <p:nvPr/>
        </p:nvSpPr>
        <p:spPr>
          <a:xfrm>
            <a:off x="4932040" y="419946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« Какая кукла»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CC0075-568A-4220-9E7A-DE376ED6F4A3}"/>
              </a:ext>
            </a:extLst>
          </p:cNvPr>
          <p:cNvSpPr txBox="1"/>
          <p:nvPr/>
        </p:nvSpPr>
        <p:spPr>
          <a:xfrm>
            <a:off x="93687" y="846138"/>
            <a:ext cx="1165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Узнай игрушку»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7DB93-06D6-488D-935E-B14A35EB033C}"/>
              </a:ext>
            </a:extLst>
          </p:cNvPr>
          <p:cNvSpPr txBox="1"/>
          <p:nvPr/>
        </p:nvSpPr>
        <p:spPr>
          <a:xfrm>
            <a:off x="3193453" y="1306353"/>
            <a:ext cx="1299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Назови ласково»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3579F7-01C3-4025-A47D-CD76A35D5DC8}"/>
              </a:ext>
            </a:extLst>
          </p:cNvPr>
          <p:cNvSpPr txBox="1"/>
          <p:nvPr/>
        </p:nvSpPr>
        <p:spPr>
          <a:xfrm>
            <a:off x="5967371" y="3429000"/>
            <a:ext cx="242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Словесная игра «Найди сходство и отличие»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23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351591-0FCD-49AC-AA49-1BF55546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CEAE63-4590-4C4A-BBE5-1F4A8ED33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73" y="-99392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BB90B5-30C4-402B-B6B4-1B705EEF0A6D}"/>
              </a:ext>
            </a:extLst>
          </p:cNvPr>
          <p:cNvSpPr txBox="1"/>
          <p:nvPr/>
        </p:nvSpPr>
        <p:spPr>
          <a:xfrm>
            <a:off x="457200" y="274638"/>
            <a:ext cx="706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Художественно-эстетическое развитие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E5DB15-D7E9-4430-956C-E78441AB6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764" y="1409399"/>
            <a:ext cx="2132856" cy="21328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4FAEF8-2F2C-4BFA-8875-CE85B83953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41" y="4440102"/>
            <a:ext cx="3808581" cy="21432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D68816-96A7-47BF-8EA2-0802424B6F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166" y="1409399"/>
            <a:ext cx="2026568" cy="20265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83F367-EDB2-43EA-B3D8-E831D05C7F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416" y="746502"/>
            <a:ext cx="2123705" cy="34865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8C39044-F232-4B7E-827F-84DCA73969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93057"/>
            <a:ext cx="2636912" cy="26369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6AF7E6-C09B-4282-827E-17F1DEC66906}"/>
              </a:ext>
            </a:extLst>
          </p:cNvPr>
          <p:cNvSpPr txBox="1"/>
          <p:nvPr/>
        </p:nvSpPr>
        <p:spPr>
          <a:xfrm>
            <a:off x="31769" y="836712"/>
            <a:ext cx="3710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Рисование </a:t>
            </a:r>
          </a:p>
          <a:p>
            <a:r>
              <a:rPr lang="ru-RU" b="1" dirty="0"/>
              <a:t> « Куклы разных поколений»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0A2C7-E738-414A-83A8-1C036EBFC43C}"/>
              </a:ext>
            </a:extLst>
          </p:cNvPr>
          <p:cNvSpPr txBox="1"/>
          <p:nvPr/>
        </p:nvSpPr>
        <p:spPr>
          <a:xfrm>
            <a:off x="5139113" y="3668013"/>
            <a:ext cx="348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Рисование </a:t>
            </a:r>
          </a:p>
          <a:p>
            <a:r>
              <a:rPr lang="ru-RU" b="1" dirty="0"/>
              <a:t>  « Игрушки-мои подружки»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45D55-5BA6-491E-B8D3-B04EAA319524}"/>
              </a:ext>
            </a:extLst>
          </p:cNvPr>
          <p:cNvSpPr txBox="1"/>
          <p:nvPr/>
        </p:nvSpPr>
        <p:spPr>
          <a:xfrm>
            <a:off x="4355976" y="980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Аппликация « Неваляшка»</a:t>
            </a:r>
          </a:p>
        </p:txBody>
      </p:sp>
    </p:spTree>
    <p:extLst>
      <p:ext uri="{BB962C8B-B14F-4D97-AF65-F5344CB8AC3E}">
        <p14:creationId xmlns:p14="http://schemas.microsoft.com/office/powerpoint/2010/main" val="3653996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6F258B-F9BD-4054-8826-E6943BF1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42E4F8-3F93-45A4-B0DA-1891C155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73" y="-99392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63C2F1-D15C-4F11-B142-3E39B6843E49}"/>
              </a:ext>
            </a:extLst>
          </p:cNvPr>
          <p:cNvSpPr txBox="1"/>
          <p:nvPr/>
        </p:nvSpPr>
        <p:spPr>
          <a:xfrm>
            <a:off x="611560" y="177082"/>
            <a:ext cx="6696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Художественно-эстетическое развитие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757705-FA0E-414F-9469-83E9B2762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7" y="884033"/>
            <a:ext cx="2708920" cy="2708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184249A-5F8A-4134-B881-D113C8AF0A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0" y="4293095"/>
            <a:ext cx="2388447" cy="23884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726153-694E-4C36-8E1F-ECF83E014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63" y="4040899"/>
            <a:ext cx="2592288" cy="25922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38BF70-B8EF-48F5-803E-B5C84A122DF2}"/>
              </a:ext>
            </a:extLst>
          </p:cNvPr>
          <p:cNvSpPr txBox="1"/>
          <p:nvPr/>
        </p:nvSpPr>
        <p:spPr>
          <a:xfrm>
            <a:off x="179512" y="413671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Пластилинография</a:t>
            </a:r>
            <a:r>
              <a:rPr lang="ru-RU" b="1" dirty="0"/>
              <a:t> </a:t>
            </a:r>
          </a:p>
          <a:p>
            <a:r>
              <a:rPr lang="ru-RU" b="1" dirty="0"/>
              <a:t>« Медвежонок»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0BB85-BBF6-456D-9703-123A0C722A18}"/>
              </a:ext>
            </a:extLst>
          </p:cNvPr>
          <p:cNvSpPr txBox="1"/>
          <p:nvPr/>
        </p:nvSpPr>
        <p:spPr>
          <a:xfrm>
            <a:off x="3508487" y="1222582"/>
            <a:ext cx="1701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Просмотр мультфильма « Старинные игрушка»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EEE7F-E0CB-4E86-A0FF-63BDEEDC7047}"/>
              </a:ext>
            </a:extLst>
          </p:cNvPr>
          <p:cNvSpPr txBox="1"/>
          <p:nvPr/>
        </p:nvSpPr>
        <p:spPr>
          <a:xfrm>
            <a:off x="5652120" y="3490383"/>
            <a:ext cx="285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Лепка</a:t>
            </a:r>
          </a:p>
          <a:p>
            <a:r>
              <a:rPr lang="ru-RU" b="1" dirty="0"/>
              <a:t> « Плюшевый Мишка»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23430C-254C-4E27-95B1-6011DC136A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14" y="1012777"/>
            <a:ext cx="2412027" cy="24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3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5231C-FA21-442C-8F57-71E43E45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689AD1-EFEC-447B-830A-1D1F57D4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73" y="-99392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D9C3D3-AE32-4DE3-AA1B-2D4E3AD40AC1}"/>
              </a:ext>
            </a:extLst>
          </p:cNvPr>
          <p:cNvSpPr txBox="1"/>
          <p:nvPr/>
        </p:nvSpPr>
        <p:spPr>
          <a:xfrm>
            <a:off x="755576" y="27463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Социально-коммуникативное развитие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3EDC0D-2FD7-4BE1-AE26-7FAF1D4B8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45" y="3601558"/>
            <a:ext cx="2288190" cy="3134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94E08D-CA18-44C4-AFA5-1E5B8F5B77B4}"/>
              </a:ext>
            </a:extLst>
          </p:cNvPr>
          <p:cNvSpPr txBox="1"/>
          <p:nvPr/>
        </p:nvSpPr>
        <p:spPr>
          <a:xfrm>
            <a:off x="6517105" y="2921476"/>
            <a:ext cx="210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С/Р « Купание кукол»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7F0D91-8B9E-4B14-9AAF-2588AC2F1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7" y="1752352"/>
            <a:ext cx="2027488" cy="3604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F614E3-0BC5-4C33-BEC9-00C0AEC0528B}"/>
              </a:ext>
            </a:extLst>
          </p:cNvPr>
          <p:cNvSpPr txBox="1"/>
          <p:nvPr/>
        </p:nvSpPr>
        <p:spPr>
          <a:xfrm>
            <a:off x="646162" y="1071017"/>
            <a:ext cx="228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С/Р « Поездка в Детский мир»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48C30D-BC6D-41E6-AE73-9CC90308F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86" y="851987"/>
            <a:ext cx="2288190" cy="28820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EA3EA5-BB74-475F-8A62-457166F42E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905" y="3993446"/>
            <a:ext cx="2027488" cy="27426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0F0EB2-9C43-481C-BDDA-1283DA34AB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62" y="164833"/>
            <a:ext cx="1543162" cy="27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39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CFDCF-64EF-42FA-A493-E613B4B5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33B822-4815-48B4-A8CE-F3D9FBCF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73" y="-99392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6B4888-16E8-4DEF-97BC-1508E8FC0341}"/>
              </a:ext>
            </a:extLst>
          </p:cNvPr>
          <p:cNvSpPr txBox="1"/>
          <p:nvPr/>
        </p:nvSpPr>
        <p:spPr>
          <a:xfrm>
            <a:off x="683568" y="188640"/>
            <a:ext cx="6696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BFEAB-713F-41FB-A7B4-B86CCF08D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2" y="930217"/>
            <a:ext cx="3133329" cy="3133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817B17-08A4-4015-AE99-A5EFF1BB6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6334"/>
            <a:ext cx="3463142" cy="3463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E21E4C-F439-4E1F-B035-894F6AF2CD90}"/>
              </a:ext>
            </a:extLst>
          </p:cNvPr>
          <p:cNvSpPr txBox="1"/>
          <p:nvPr/>
        </p:nvSpPr>
        <p:spPr>
          <a:xfrm>
            <a:off x="3980658" y="938337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ТП « Наведём порядок в уголке игрушек»</a:t>
            </a:r>
          </a:p>
        </p:txBody>
      </p:sp>
    </p:spTree>
    <p:extLst>
      <p:ext uri="{BB962C8B-B14F-4D97-AF65-F5344CB8AC3E}">
        <p14:creationId xmlns:p14="http://schemas.microsoft.com/office/powerpoint/2010/main" val="613405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DD864-B608-40AB-8AD8-BB2A876C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9CB614-12E0-4AD0-9558-31EC977B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73" y="-99392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26481-6E36-4FCD-825E-8F52359DCA60}"/>
              </a:ext>
            </a:extLst>
          </p:cNvPr>
          <p:cNvSpPr txBox="1"/>
          <p:nvPr/>
        </p:nvSpPr>
        <p:spPr>
          <a:xfrm>
            <a:off x="2123728" y="11663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974262-CE03-4B78-989E-9A5425B306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37" y="540062"/>
            <a:ext cx="2924944" cy="29249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C096DB-0553-4085-BF2E-0D9FDE4CA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0" y="1532753"/>
            <a:ext cx="2214815" cy="39374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16E36E-231A-4383-B391-849187D9F9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18" y="1878520"/>
            <a:ext cx="2020321" cy="35916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436550-6CE8-4B4A-AC00-98CB279DD0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27618"/>
            <a:ext cx="2736303" cy="2492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2C503D-BAB2-461C-B732-FE3517015C06}"/>
              </a:ext>
            </a:extLst>
          </p:cNvPr>
          <p:cNvSpPr txBox="1"/>
          <p:nvPr/>
        </p:nvSpPr>
        <p:spPr>
          <a:xfrm>
            <a:off x="5364089" y="371703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М/п игра « Волшебные мячи»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0AE366-F3EB-4A81-A778-B68BBD78B240}"/>
              </a:ext>
            </a:extLst>
          </p:cNvPr>
          <p:cNvSpPr txBox="1"/>
          <p:nvPr/>
        </p:nvSpPr>
        <p:spPr>
          <a:xfrm>
            <a:off x="6077822" y="14580"/>
            <a:ext cx="216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Хороводная игра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Мы матрёшки»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74106A-6041-4630-BF1F-91EC23BB88CC}"/>
              </a:ext>
            </a:extLst>
          </p:cNvPr>
          <p:cNvSpPr txBox="1"/>
          <p:nvPr/>
        </p:nvSpPr>
        <p:spPr>
          <a:xfrm>
            <a:off x="2707635" y="979525"/>
            <a:ext cx="246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М/п игра « Заводные игрушки»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83A13D-8231-45E1-A67C-88585C05EC1D}"/>
              </a:ext>
            </a:extLst>
          </p:cNvPr>
          <p:cNvSpPr txBox="1"/>
          <p:nvPr/>
        </p:nvSpPr>
        <p:spPr>
          <a:xfrm>
            <a:off x="485306" y="886248"/>
            <a:ext cx="1941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П/и « Ручеёк»</a:t>
            </a:r>
          </a:p>
        </p:txBody>
      </p:sp>
    </p:spTree>
    <p:extLst>
      <p:ext uri="{BB962C8B-B14F-4D97-AF65-F5344CB8AC3E}">
        <p14:creationId xmlns:p14="http://schemas.microsoft.com/office/powerpoint/2010/main" val="3083839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D423A-3113-4D56-8331-308058F8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030091-37CC-45B0-BB30-372DA142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49696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D685A9-EC4E-4852-BDB1-19CAC757B554}"/>
              </a:ext>
            </a:extLst>
          </p:cNvPr>
          <p:cNvSpPr txBox="1"/>
          <p:nvPr/>
        </p:nvSpPr>
        <p:spPr>
          <a:xfrm>
            <a:off x="1043608" y="274638"/>
            <a:ext cx="727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Приложение к проекту: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5142E8-F14B-4C4B-930B-DFDF52E0A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9" y="4416215"/>
            <a:ext cx="3931929" cy="22117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45709B-50FA-4F72-BB59-F4E988AA0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6" y="1335930"/>
            <a:ext cx="4355976" cy="24502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94A2C2-6849-4863-9DED-49B98596A1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354" y="2780928"/>
            <a:ext cx="3298271" cy="3980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51156A-6346-4ECE-90DE-B44D7608DD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13" y="1009721"/>
            <a:ext cx="2860103" cy="160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4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" y="0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altLang="ru-RU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Актуальность проекта: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Игрушки выступает атрибутом детства и детской культуры. Она имеет особое значение для эмоционального и нравственного развития детей. Ребенок переживает со своими игрушками  события собственной и чужой жизни в эмоциональных и нравственных проявлениях, доступных его пониманию. Повторяя человека и отталкиваясь от него, игрушка связана с ним физическими, психологическими и мировоззренческими связями. Потребность в такой игрушке возникает у большинства детей.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Каждая игрушка разных поколений имеет свою непосредственную биографию, свой характер, образ. Знакомство с игровыми моделями помогает ребёнку выразить своё мнение, восхищение или порой непонимание. На примере игрушек разных поколений дети смогут найти сходство и отличие, понимая, что в целом это один игровой мир с добрыми жителями.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Изображение 016">
            <a:extLst>
              <a:ext uri="{FF2B5EF4-FFF2-40B4-BE49-F238E27FC236}">
                <a16:creationId xmlns:a16="http://schemas.microsoft.com/office/drawing/2014/main" id="{37D4880E-F87B-4DD4-9E8E-CD15876C5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3547096"/>
            <a:ext cx="3106687" cy="257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3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20CFD-2333-4E66-B745-AB8F389B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43BEF-0459-4AD3-AAB4-7466E9B41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49696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C5CC3A-A28A-46AA-80D9-B91B4F3FB9E0}"/>
              </a:ext>
            </a:extLst>
          </p:cNvPr>
          <p:cNvSpPr txBox="1"/>
          <p:nvPr/>
        </p:nvSpPr>
        <p:spPr>
          <a:xfrm>
            <a:off x="457200" y="259434"/>
            <a:ext cx="7787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литературный фотоальбом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 мини рассказами  родителей о своей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любимой игрушке из детства.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492D9F-6FB3-4072-8FD0-4CCF347C8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3669"/>
            <a:ext cx="5441446" cy="50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03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99118-5CB7-4C55-99B5-8B2C10DA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1C597-14DF-4285-A88C-CFFE12254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49696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651B79-297B-4FB7-94F3-16C32A4351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7513" b="18434"/>
          <a:stretch/>
        </p:blipFill>
        <p:spPr>
          <a:xfrm>
            <a:off x="467544" y="363453"/>
            <a:ext cx="3968694" cy="5608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9515CA-2583-4605-A011-0439E99DE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3453"/>
            <a:ext cx="3962771" cy="56086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458987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1C597-14DF-4285-A88C-CFFE12254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49696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7AA7AA-45AE-4A1D-BC69-247ED7963F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4" t="8574" r="6500" b="10840"/>
          <a:stretch/>
        </p:blipFill>
        <p:spPr>
          <a:xfrm>
            <a:off x="230330" y="346028"/>
            <a:ext cx="4680520" cy="42216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63BE3B-9182-4B9A-9414-A2E3FB33BE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7564" r="5347" b="13229"/>
          <a:stretch/>
        </p:blipFill>
        <p:spPr>
          <a:xfrm>
            <a:off x="4274494" y="2780928"/>
            <a:ext cx="4728237" cy="3600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3696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1C597-14DF-4285-A88C-CFFE12254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49696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A0D674-2205-4F4D-86A6-3703CE12D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3" r="4417"/>
          <a:stretch/>
        </p:blipFill>
        <p:spPr>
          <a:xfrm>
            <a:off x="4860032" y="278034"/>
            <a:ext cx="3600400" cy="60197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CC5FF-0531-4CB9-B69F-D3267FBED4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7" r="4985"/>
          <a:stretch/>
        </p:blipFill>
        <p:spPr>
          <a:xfrm>
            <a:off x="683568" y="260423"/>
            <a:ext cx="3632962" cy="6054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1895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EEEE-C99A-485B-AED6-EA109156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F2CDDA-BE35-44D8-92F4-8A10CC67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49696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FB31DA-1C61-47DD-A03B-AE1D92F63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43" y="536593"/>
            <a:ext cx="3861521" cy="5465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F1FA64-F4CA-47AD-8532-BAAEAB828B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2" r="4778" b="18281"/>
          <a:stretch/>
        </p:blipFill>
        <p:spPr>
          <a:xfrm>
            <a:off x="395536" y="510012"/>
            <a:ext cx="4010894" cy="5491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9709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EEEAE-A1EE-4C19-BA22-6F76ECDC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BFBBA1-E688-49A9-B7A0-5328A811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49696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24521-3CBA-4D95-B29A-3B8BC0D51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t="4645" r="9735" b="9755"/>
          <a:stretch/>
        </p:blipFill>
        <p:spPr>
          <a:xfrm>
            <a:off x="4860032" y="188639"/>
            <a:ext cx="3888432" cy="59080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B0D44E-D81D-466B-98B1-4D4B561FA9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t="4916" r="10491" b="11840"/>
          <a:stretch/>
        </p:blipFill>
        <p:spPr>
          <a:xfrm>
            <a:off x="371487" y="188639"/>
            <a:ext cx="4032448" cy="59879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7774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23629-587E-4E4F-BF3F-5AE79570F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76F210-47B7-46DD-BC70-AD32BB439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4" y="-99392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C5CEDA-CC1D-4364-A6F7-1EA2F5575A00}"/>
              </a:ext>
            </a:extLst>
          </p:cNvPr>
          <p:cNvSpPr txBox="1"/>
          <p:nvPr/>
        </p:nvSpPr>
        <p:spPr>
          <a:xfrm>
            <a:off x="1115616" y="27463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результатов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57697-21EB-4E08-9C53-5C697D22F2ED}"/>
              </a:ext>
            </a:extLst>
          </p:cNvPr>
          <p:cNvSpPr txBox="1"/>
          <p:nvPr/>
        </p:nvSpPr>
        <p:spPr>
          <a:xfrm>
            <a:off x="457200" y="1052736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мини-музей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Мир Детства»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B7243F-960A-45AE-902D-4BE113676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37" y="900032"/>
            <a:ext cx="5008695" cy="28173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8FA00D-29F8-4D11-9103-8DEA32DFB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3" y="1698847"/>
            <a:ext cx="2972691" cy="16721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87DF52-D5F0-4347-BAC6-1A97C35FEF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474" y="4848506"/>
            <a:ext cx="2886814" cy="16238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D102DC-00DC-4AFA-BC4A-5F503E2CAF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5" y="4767220"/>
            <a:ext cx="2886814" cy="162383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00DD2A-99C3-40E7-96C8-0BC83C01B8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970" y="3881152"/>
            <a:ext cx="2699792" cy="151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04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58E8C-64CB-49E5-A634-ACE35377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56F8B-1F71-4B42-BB3C-D483DE0F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99392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8C65BA-3169-443A-95BA-B276347C7966}"/>
              </a:ext>
            </a:extLst>
          </p:cNvPr>
          <p:cNvSpPr txBox="1"/>
          <p:nvPr/>
        </p:nvSpPr>
        <p:spPr>
          <a:xfrm>
            <a:off x="1403648" y="89972"/>
            <a:ext cx="573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результатов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31F28-367E-4C6C-9CA6-3DA4B29EE224}"/>
              </a:ext>
            </a:extLst>
          </p:cNvPr>
          <p:cNvSpPr txBox="1"/>
          <p:nvPr/>
        </p:nvSpPr>
        <p:spPr>
          <a:xfrm>
            <a:off x="4619828" y="730677"/>
            <a:ext cx="3538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Видео-Презентация проекта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https://cloud.mail.ru/public/HGoE/tpqAMQsNf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2D672-7789-4C57-A609-F58D67C1C5CE}"/>
              </a:ext>
            </a:extLst>
          </p:cNvPr>
          <p:cNvSpPr txBox="1"/>
          <p:nvPr/>
        </p:nvSpPr>
        <p:spPr>
          <a:xfrm>
            <a:off x="230832" y="1367619"/>
            <a:ext cx="3312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Видеофильм « Всей семьёй в Мир детства» ( посещение Вологодского музей детства)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https://cloud.mail.ru/public/PHmQ/vs7qrJAaz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720522-D625-4A40-B01C-7CD197050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9" y="2780928"/>
            <a:ext cx="3975248" cy="22360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62184D-9577-4F5E-9606-63A1DA3F66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35" y="4055593"/>
            <a:ext cx="4187957" cy="23557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62D340-9E9A-4E43-AE6E-63A3B7732AFF}"/>
              </a:ext>
            </a:extLst>
          </p:cNvPr>
          <p:cNvSpPr txBox="1"/>
          <p:nvPr/>
        </p:nvSpPr>
        <p:spPr>
          <a:xfrm>
            <a:off x="4606135" y="2852936"/>
            <a:ext cx="385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 выставка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« Игрушка из добрых рук»</a:t>
            </a:r>
          </a:p>
        </p:txBody>
      </p:sp>
    </p:spTree>
    <p:extLst>
      <p:ext uri="{BB962C8B-B14F-4D97-AF65-F5344CB8AC3E}">
        <p14:creationId xmlns:p14="http://schemas.microsoft.com/office/powerpoint/2010/main" val="2526563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6C92A-A7E8-4506-83B0-05925554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5BFB04-029B-4D7B-B222-63BC5B874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54" y="0"/>
            <a:ext cx="915170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A13D7D-BC0C-4E5E-A064-FB75ADF0EE8D}"/>
              </a:ext>
            </a:extLst>
          </p:cNvPr>
          <p:cNvSpPr/>
          <p:nvPr/>
        </p:nvSpPr>
        <p:spPr>
          <a:xfrm>
            <a:off x="2333738" y="-132961"/>
            <a:ext cx="4256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E210B-F761-4379-B733-CAD9EC624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1" y="2278987"/>
            <a:ext cx="2160000" cy="28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4AEDD8-20B5-471F-8376-2B7D17D00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70" y="1664804"/>
            <a:ext cx="2160000" cy="38383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6108FF-8EB5-49E5-B5BD-0341818C67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95" y="2642688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3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-6694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8245" y="476672"/>
            <a:ext cx="881980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знания  у детей об истории игрушек разных поколений (кукол).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игрушками разных поколений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способности посредством творческой, игровой деятельности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игрушкам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Повысить педагогическую грамотность родителей по вопросам воспитания детей через творческо-познавательную деятельность.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Способствовать повышению интереса и позитивного отношения родителей к процессу совместной деятельности с детьми.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педагогов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Повысить компетентность педагогов по данной теме проекта.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Создать в группе условия для формирования представлений детей об истории игрушки.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Способствовать обогащению детско-родительских отношений через привлечение родителей в совместную деятельность с ребенком в условиях сотрудничества семьи и детского сада.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Формировать партнерские отношения родителей и педагогов, повысить уровень вовлеченности родителей воспитанников в деятельность ДОУ, как активных участников образовательных отношений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2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356780" cy="693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tabLst>
                <a:tab pos="45720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проекта</a:t>
            </a:r>
          </a:p>
          <a:p>
            <a:pPr lvl="0" algn="ctr">
              <a:lnSpc>
                <a:spcPct val="120000"/>
              </a:lnSpc>
              <a:tabLst>
                <a:tab pos="457200" algn="l"/>
              </a:tabLst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Материально-технические условия: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ноутбук, проектор, экран, магнитофон, магнитная доска, ширма для театрализации;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материалы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демонстрационный материал, альбомы, памятки, дидактические игры, фотографии, образцы игрушек(кукол), декорация.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для изобразительной деятельности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трафареты, краски, цветные карандаши, восковые карандаши, пластилин, клей, цветная бумага, цветной картон, бумага для рисования, раскраски по теме проекта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Информационное обеспечение: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1.Учебно-методическая литература: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Абраменкова В. «Осторожно: </a:t>
            </a:r>
            <a:r>
              <a:rPr kumimoji="0" lang="ru-RU" sz="16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антиигрушки</a:t>
            </a: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 (Дошкольное воспитание №4, 2005)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Абромян</a:t>
            </a: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Л.А. «Игра дошкольника»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Аркин Е.А. «Из истории игрушки» (Дошкольное воспитание №3, 1995)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Васильева О.К. «Образная игрушка в играх дошкольников» (СПб : Детство)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Косаковская</a:t>
            </a:r>
            <a:r>
              <a:rPr kumimoji="0" lang="ru-RU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Е.А. «Игрушка в жизни ребёнка»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Мини-музей в детском саду/ Рыжова Н.А, Логинова Л.В,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Данюкова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А.И- М.: Линка-Пресс,2008</a:t>
            </a:r>
            <a:endParaRPr kumimoji="0" lang="ru-RU" sz="16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2.Презентация на тему: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Старинные игрушки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3.Видеофильм на тему: Всей семьёй в Мир детства (Посещение Вологодского музея «Мир детства».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4.Фотографии по теме проекта</a:t>
            </a:r>
            <a:endParaRPr lang="ru-RU" sz="16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6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A0B2E-6F75-4339-86C3-00471773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B646AC-D991-4313-A3A0-1A362C3AC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08" y="1"/>
            <a:ext cx="916950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01B27-4FE0-4F7B-842F-B2617AEB27C3}"/>
              </a:ext>
            </a:extLst>
          </p:cNvPr>
          <p:cNvSpPr txBox="1"/>
          <p:nvPr/>
        </p:nvSpPr>
        <p:spPr>
          <a:xfrm>
            <a:off x="827584" y="404664"/>
            <a:ext cx="7859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Художественная литература: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02B38-3343-46C6-BD13-AEEA80FD9494}"/>
              </a:ext>
            </a:extLst>
          </p:cNvPr>
          <p:cNvSpPr txBox="1"/>
          <p:nvPr/>
        </p:nvSpPr>
        <p:spPr>
          <a:xfrm>
            <a:off x="827584" y="1052736"/>
            <a:ext cx="7488832" cy="337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Фадеева., Смирнов « Приключение Петрушки»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А.Барто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Игрушки»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Г.В « Стихи для детей»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Кустова Е. « Когда плачут игрушки»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Юзефович В « Друг детства»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Житков Б « Как я любил человечков»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Н « Самый лучший подарок»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Энциклопедия « Всё о русском народном фольклоре»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Хрестоматия в обработке Могилевской С « Русские народные сказки» </a:t>
            </a:r>
          </a:p>
        </p:txBody>
      </p:sp>
    </p:spTree>
    <p:extLst>
      <p:ext uri="{BB962C8B-B14F-4D97-AF65-F5344CB8AC3E}">
        <p14:creationId xmlns:p14="http://schemas.microsoft.com/office/powerpoint/2010/main" val="425326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9412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16632"/>
            <a:ext cx="84969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Предполагаемые итоги реализации проекта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Дети познакомились с историей игрушек разных поколений. Методом сравнения увидели сходство и отличия, убедились в значимости каждой игрушки « Вчера» и « сегодня»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Систематизировались  познавательные способности посредством творческой, игровой деятельности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Сформировались действия, знания о  бережном отношении к игрушкам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Для родителей 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У родителей появился интерес к совместной деятельности с детьми посредством творческих выставок, составлении рассказов о любимой игрушке своего детства, совместное семейное посещение музея детства.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Повысилась педагогическая грамотность родителей путём информационно- наглядных материалов, индивидуальных бесед по теме проекта.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педагогов: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создана развивающая предметно-пространственная среда по теме проекта,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повысится уровень творческой инициативы педагогов.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07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28FFF8-72CF-4FB9-8021-1C2AFDFC4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03" y="0"/>
            <a:ext cx="91517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1">
            <a:extLst>
              <a:ext uri="{FF2B5EF4-FFF2-40B4-BE49-F238E27FC236}">
                <a16:creationId xmlns:a16="http://schemas.microsoft.com/office/drawing/2014/main" id="{D97A5E60-96A6-4E5D-A69A-D9133B7F9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494826"/>
              </p:ext>
            </p:extLst>
          </p:nvPr>
        </p:nvGraphicFramePr>
        <p:xfrm>
          <a:off x="254297" y="1003880"/>
          <a:ext cx="8568720" cy="3749040"/>
        </p:xfrm>
        <a:graphic>
          <a:graphicData uri="http://schemas.openxmlformats.org/drawingml/2006/table">
            <a:tbl>
              <a:tblPr/>
              <a:tblGrid>
                <a:gridCol w="489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с детьми 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latin typeface="Times New Roman"/>
                        </a:rPr>
                        <a:t>с родителями</a:t>
                      </a: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  <a:tabLst>
                          <a:tab pos="63072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НОД по теме проекта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  <a:tabLst>
                          <a:tab pos="63072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Беседы;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  <a:tabLst>
                          <a:tab pos="63072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Дидактические, подвижные, сюжетно-ролевые и настольно-печатные игры;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  <a:tabLst>
                          <a:tab pos="63072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Рассматривание картин, альбомов и иллюстраций по теме; 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  <a:tabLst>
                          <a:tab pos="63072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Чтение познавательной и художественной литературы;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  <a:tabLst>
                          <a:tab pos="63072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Инсценировка;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  <a:tabLst>
                          <a:tab pos="63072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Экскурсии;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 marL="343080" indent="-34308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  <a:tabLst>
                          <a:tab pos="630720" algn="l"/>
                        </a:tabLst>
                      </a:pPr>
                      <a:r>
                        <a:rPr lang="ru-RU" sz="18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Оформление творческих выставок.</a:t>
                      </a:r>
                      <a:endParaRPr lang="ru-RU" sz="18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pos="630720" algn="l"/>
                        </a:tabLst>
                      </a:pP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tc>
                  <a:txBody>
                    <a:bodyPr/>
                    <a:lstStyle/>
                    <a:p>
                      <a:pPr marL="800280" lvl="1" indent="-3430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Встречи с интересными людьми (родителями);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800280" lvl="1" indent="-3430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Выставки семейного творчества;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800280" lvl="1" indent="-3430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Консультации для родителей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800280" lvl="1" indent="-3430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Индивидуальные беседы по теме проекта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 marL="800280" lvl="1" indent="-343080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Wingdings" charset="2"/>
                        <a:buChar char=""/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семейного досуга</a:t>
                      </a:r>
                      <a:endParaRPr lang="ru-RU" sz="1600" b="0" strike="noStrike" spc="-1" dirty="0">
                        <a:latin typeface="XO Orie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800" b="0" strike="noStrike" spc="-1" dirty="0">
                        <a:latin typeface="XO Orie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DC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969F0C-550B-4C9D-B5DA-85167F809C70}"/>
              </a:ext>
            </a:extLst>
          </p:cNvPr>
          <p:cNvSpPr txBox="1"/>
          <p:nvPr/>
        </p:nvSpPr>
        <p:spPr>
          <a:xfrm>
            <a:off x="1763688" y="209892"/>
            <a:ext cx="4874454" cy="587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/>
              </a:rPr>
              <a:t>Формы работы</a:t>
            </a:r>
            <a:endParaRPr lang="ru-RU" sz="2400" b="0" strike="noStrike" spc="-1" dirty="0">
              <a:latin typeface="XO Oriel"/>
            </a:endParaRPr>
          </a:p>
        </p:txBody>
      </p:sp>
      <p:pic>
        <p:nvPicPr>
          <p:cNvPr id="5" name="Picture 2" descr="Детский сад № 15 «Страна чудес»">
            <a:extLst>
              <a:ext uri="{FF2B5EF4-FFF2-40B4-BE49-F238E27FC236}">
                <a16:creationId xmlns:a16="http://schemas.microsoft.com/office/drawing/2014/main" id="{91591A8C-3B35-4AD1-93F2-181910146BD4}"/>
              </a:ext>
            </a:extLst>
          </p:cNvPr>
          <p:cNvPicPr/>
          <p:nvPr/>
        </p:nvPicPr>
        <p:blipFill>
          <a:blip r:embed="rId3"/>
          <a:srcRect t="5420" b="8805"/>
          <a:stretch/>
        </p:blipFill>
        <p:spPr>
          <a:xfrm>
            <a:off x="176624" y="5339440"/>
            <a:ext cx="4212000" cy="93204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Для Вас, родители. — Детский сад №145">
            <a:extLst>
              <a:ext uri="{FF2B5EF4-FFF2-40B4-BE49-F238E27FC236}">
                <a16:creationId xmlns:a16="http://schemas.microsoft.com/office/drawing/2014/main" id="{9C88E310-62F8-4F0D-9105-F551191E4C7B}"/>
              </a:ext>
            </a:extLst>
          </p:cNvPr>
          <p:cNvPicPr/>
          <p:nvPr/>
        </p:nvPicPr>
        <p:blipFill>
          <a:blip r:embed="rId4"/>
          <a:srcRect t="20425" b="19016"/>
          <a:stretch/>
        </p:blipFill>
        <p:spPr>
          <a:xfrm>
            <a:off x="4732492" y="5128360"/>
            <a:ext cx="4067640" cy="14515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2872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566599" cy="727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348" y="6773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проекта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9503" y="1684238"/>
            <a:ext cx="8895115" cy="5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Проблема для детей: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дети были не знакомы с игрушками, которыми играли их родители и их назначение. Современная игрушка, на их взгляд была доступнее и функциональней в процессе игровых действий. Трудность заключалась в непонимании создания конструкции, схеме в обыгрывании моделей.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Проблема для родителей: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трудность заключается в том, что родители не всегда могут найти время для общения с ребёнком, подобрать нужные ответы на вопросы, быть собеседником ребёнку в игровой деятельности.</a:t>
            </a:r>
          </a:p>
          <a:p>
            <a:pPr algn="just">
              <a:lnSpc>
                <a:spcPct val="2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Проблема для педагогов: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трудность в привлечении родителей принять непосредственное участие в совместной практической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466711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2949</Words>
  <Application>Microsoft Office PowerPoint</Application>
  <PresentationFormat>Экран (4:3)</PresentationFormat>
  <Paragraphs>267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XO Oriel</vt:lpstr>
      <vt:lpstr>Тема Office</vt:lpstr>
      <vt:lpstr>МАДОУ № 100  «Детский сад № 100 «Вербушка» </vt:lpstr>
      <vt:lpstr>Паспорт проекта</vt:lpstr>
      <vt:lpstr>Актуальность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проекта 1 этап – подготовительный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Заключительный этап.  </vt:lpstr>
      <vt:lpstr>Вывод:</vt:lpstr>
      <vt:lpstr>Приложение к проекту: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начинающего воспитателя  Проектная деятельность в группах ДОО в соответствии с ФГОС ДО</dc:title>
  <dc:creator>1</dc:creator>
  <cp:lastModifiedBy>79212342142</cp:lastModifiedBy>
  <cp:revision>124</cp:revision>
  <dcterms:created xsi:type="dcterms:W3CDTF">2023-12-19T10:05:36Z</dcterms:created>
  <dcterms:modified xsi:type="dcterms:W3CDTF">2024-03-26T04:49:43Z</dcterms:modified>
</cp:coreProperties>
</file>