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4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5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6.xml" ContentType="application/vnd.openxmlformats-officedocument.theme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  <p:sldMasterId id="2147483708" r:id="rId3"/>
    <p:sldMasterId id="2147483720" r:id="rId4"/>
    <p:sldMasterId id="2147483732" r:id="rId5"/>
    <p:sldMasterId id="2147483756" r:id="rId6"/>
    <p:sldMasterId id="2147483768" r:id="rId7"/>
  </p:sldMasterIdLst>
  <p:notesMasterIdLst>
    <p:notesMasterId r:id="rId27"/>
  </p:notesMasterIdLst>
  <p:sldIdLst>
    <p:sldId id="280" r:id="rId8"/>
    <p:sldId id="264" r:id="rId9"/>
    <p:sldId id="271" r:id="rId10"/>
    <p:sldId id="261" r:id="rId11"/>
    <p:sldId id="274" r:id="rId12"/>
    <p:sldId id="262" r:id="rId13"/>
    <p:sldId id="266" r:id="rId14"/>
    <p:sldId id="285" r:id="rId15"/>
    <p:sldId id="273" r:id="rId16"/>
    <p:sldId id="272" r:id="rId17"/>
    <p:sldId id="269" r:id="rId18"/>
    <p:sldId id="278" r:id="rId19"/>
    <p:sldId id="281" r:id="rId20"/>
    <p:sldId id="279" r:id="rId21"/>
    <p:sldId id="282" r:id="rId22"/>
    <p:sldId id="283" r:id="rId23"/>
    <p:sldId id="284" r:id="rId24"/>
    <p:sldId id="270" r:id="rId25"/>
    <p:sldId id="277" r:id="rId2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9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presProps" Target="pres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743106-C2A4-4F75-8262-2D7E31EF75CC}" type="datetimeFigureOut">
              <a:rPr lang="ru-RU" smtClean="0"/>
              <a:t>16.02.2023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2D9FBF-04C4-45B7-9CCB-54034ED4E9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57821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274aed11d0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274aed11d0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97630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274aed11d0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274aed11d0_0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345574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274aed11d0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274aed11d0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087088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4fb4d70dd0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4fb4d70dd0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397774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4fb4d70dd0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4fb4d70dd0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779395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4fb4d70dd0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4fb4d70dd0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582902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4fb4d70dd0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4fb4d70dd0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314428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800" cy="27368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8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ru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75100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ru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62006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800" cy="27368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8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ru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97586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8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ru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62587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ru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24558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ru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91779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ru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89938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ru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18562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ru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62463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6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6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60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ru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34804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400" cy="8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609585" lvl="0" indent="-30479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ru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8892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8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ru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82107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8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800" cy="1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57189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ru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60611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ru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6222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800" cy="27368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8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ru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018881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8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ru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322321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ru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623007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ru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909280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ru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457406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ru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217564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ru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101414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6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6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60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ru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77332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ru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619495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400" cy="8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609585" lvl="0" indent="-30479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ru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683795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8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800" cy="1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57189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ru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451208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ru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17113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800" cy="27368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8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ru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795934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8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ru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360611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ru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436915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ru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339768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ru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942269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ru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599709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ru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65822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ru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192044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6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6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60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ru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367493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400" cy="8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609585" lvl="0" indent="-30479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ru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997165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8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800" cy="1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57189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ru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346560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ru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392493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800" cy="27368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8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ru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721718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8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ru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146567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ru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426520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ru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896758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ru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690760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ru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32882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ru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545908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ru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258697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6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6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60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ru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512207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400" cy="8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609585" lvl="0" indent="-30479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ru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963274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8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800" cy="1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57189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ru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223790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ru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849244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800" cy="27368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8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ru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274951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8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ru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656299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ru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95455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ru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660319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ru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04866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ru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185489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ru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293769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ru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347260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6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6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60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ru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006682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400" cy="8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609585" lvl="0" indent="-30479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ru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016688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8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800" cy="1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57189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ru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834505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ru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104011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800" cy="27368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8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ru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070104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8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ru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702266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ru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113859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ru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5613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6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6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60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ru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11337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ru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765571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ru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864404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ru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910483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6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6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60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ru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11104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400" cy="8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609585" lvl="0" indent="-30479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ru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091681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8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800" cy="1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57189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ru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936672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ru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10362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400" cy="8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609585" lvl="0" indent="-30479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ru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25032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8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800" cy="1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57189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ru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51424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53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slideLayout" Target="../slideLayouts/slideLayout65.xml"/><Relationship Id="rId5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64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2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7.xml"/><Relationship Id="rId1" Type="http://schemas.openxmlformats.org/officeDocument/2006/relationships/slideLayout" Target="../slideLayouts/slideLayout66.xml"/><Relationship Id="rId6" Type="http://schemas.openxmlformats.org/officeDocument/2006/relationships/slideLayout" Target="../slideLayouts/slideLayout71.xml"/><Relationship Id="rId11" Type="http://schemas.openxmlformats.org/officeDocument/2006/relationships/slideLayout" Target="../slideLayouts/slideLayout76.xml"/><Relationship Id="rId5" Type="http://schemas.openxmlformats.org/officeDocument/2006/relationships/slideLayout" Target="../slideLayouts/slideLayout70.xml"/><Relationship Id="rId10" Type="http://schemas.openxmlformats.org/officeDocument/2006/relationships/slideLayout" Target="../slideLayouts/slideLayout75.xml"/><Relationship Id="rId4" Type="http://schemas.openxmlformats.org/officeDocument/2006/relationships/slideLayout" Target="../slideLayouts/slideLayout69.xml"/><Relationship Id="rId9" Type="http://schemas.openxmlformats.org/officeDocument/2006/relationships/slideLayout" Target="../slideLayouts/slideLayout7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333">
                <a:solidFill>
                  <a:schemeClr val="dk2"/>
                </a:solidFill>
              </a:defRPr>
            </a:lvl1pPr>
            <a:lvl2pPr lvl="1" algn="r">
              <a:buNone/>
              <a:defRPr sz="1333">
                <a:solidFill>
                  <a:schemeClr val="dk2"/>
                </a:solidFill>
              </a:defRPr>
            </a:lvl2pPr>
            <a:lvl3pPr lvl="2" algn="r">
              <a:buNone/>
              <a:defRPr sz="1333">
                <a:solidFill>
                  <a:schemeClr val="dk2"/>
                </a:solidFill>
              </a:defRPr>
            </a:lvl3pPr>
            <a:lvl4pPr lvl="3" algn="r">
              <a:buNone/>
              <a:defRPr sz="1333">
                <a:solidFill>
                  <a:schemeClr val="dk2"/>
                </a:solidFill>
              </a:defRPr>
            </a:lvl4pPr>
            <a:lvl5pPr lvl="4" algn="r">
              <a:buNone/>
              <a:defRPr sz="1333">
                <a:solidFill>
                  <a:schemeClr val="dk2"/>
                </a:solidFill>
              </a:defRPr>
            </a:lvl5pPr>
            <a:lvl6pPr lvl="5" algn="r">
              <a:buNone/>
              <a:defRPr sz="1333">
                <a:solidFill>
                  <a:schemeClr val="dk2"/>
                </a:solidFill>
              </a:defRPr>
            </a:lvl6pPr>
            <a:lvl7pPr lvl="6" algn="r">
              <a:buNone/>
              <a:defRPr sz="1333">
                <a:solidFill>
                  <a:schemeClr val="dk2"/>
                </a:solidFill>
              </a:defRPr>
            </a:lvl7pPr>
            <a:lvl8pPr lvl="7" algn="r">
              <a:buNone/>
              <a:defRPr sz="1333">
                <a:solidFill>
                  <a:schemeClr val="dk2"/>
                </a:solidFill>
              </a:defRPr>
            </a:lvl8pPr>
            <a:lvl9pPr lvl="8" algn="r">
              <a:buNone/>
              <a:defRPr sz="1333">
                <a:solidFill>
                  <a:schemeClr val="dk2"/>
                </a:solidFill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ru" kern="0">
                <a:solidFill>
                  <a:srgbClr val="595959"/>
                </a:solidFill>
                <a:cs typeface="Arial"/>
                <a:sym typeface="Arial"/>
              </a:rPr>
              <a:pPr>
                <a:buClr>
                  <a:srgbClr val="000000"/>
                </a:buClr>
                <a:buFont typeface="Arial"/>
                <a:buNone/>
              </a:pPr>
              <a:t>‹#›</a:t>
            </a:fld>
            <a:endParaRPr kern="0">
              <a:solidFill>
                <a:srgbClr val="595959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2939222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1" r:id="rId6"/>
    <p:sldLayoutId id="2147483692" r:id="rId7"/>
    <p:sldLayoutId id="2147483693" r:id="rId8"/>
    <p:sldLayoutId id="2147483694" r:id="rId9"/>
    <p:sldLayoutId id="2147483695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333">
                <a:solidFill>
                  <a:schemeClr val="dk2"/>
                </a:solidFill>
              </a:defRPr>
            </a:lvl1pPr>
            <a:lvl2pPr lvl="1" algn="r">
              <a:buNone/>
              <a:defRPr sz="1333">
                <a:solidFill>
                  <a:schemeClr val="dk2"/>
                </a:solidFill>
              </a:defRPr>
            </a:lvl2pPr>
            <a:lvl3pPr lvl="2" algn="r">
              <a:buNone/>
              <a:defRPr sz="1333">
                <a:solidFill>
                  <a:schemeClr val="dk2"/>
                </a:solidFill>
              </a:defRPr>
            </a:lvl3pPr>
            <a:lvl4pPr lvl="3" algn="r">
              <a:buNone/>
              <a:defRPr sz="1333">
                <a:solidFill>
                  <a:schemeClr val="dk2"/>
                </a:solidFill>
              </a:defRPr>
            </a:lvl4pPr>
            <a:lvl5pPr lvl="4" algn="r">
              <a:buNone/>
              <a:defRPr sz="1333">
                <a:solidFill>
                  <a:schemeClr val="dk2"/>
                </a:solidFill>
              </a:defRPr>
            </a:lvl5pPr>
            <a:lvl6pPr lvl="5" algn="r">
              <a:buNone/>
              <a:defRPr sz="1333">
                <a:solidFill>
                  <a:schemeClr val="dk2"/>
                </a:solidFill>
              </a:defRPr>
            </a:lvl6pPr>
            <a:lvl7pPr lvl="6" algn="r">
              <a:buNone/>
              <a:defRPr sz="1333">
                <a:solidFill>
                  <a:schemeClr val="dk2"/>
                </a:solidFill>
              </a:defRPr>
            </a:lvl7pPr>
            <a:lvl8pPr lvl="7" algn="r">
              <a:buNone/>
              <a:defRPr sz="1333">
                <a:solidFill>
                  <a:schemeClr val="dk2"/>
                </a:solidFill>
              </a:defRPr>
            </a:lvl8pPr>
            <a:lvl9pPr lvl="8" algn="r">
              <a:buNone/>
              <a:defRPr sz="1333">
                <a:solidFill>
                  <a:schemeClr val="dk2"/>
                </a:solidFill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ru" kern="0">
                <a:solidFill>
                  <a:srgbClr val="595959"/>
                </a:solidFill>
                <a:cs typeface="Arial"/>
                <a:sym typeface="Arial"/>
              </a:rPr>
              <a:pPr>
                <a:buClr>
                  <a:srgbClr val="000000"/>
                </a:buClr>
                <a:buFont typeface="Arial"/>
                <a:buNone/>
              </a:pPr>
              <a:t>‹#›</a:t>
            </a:fld>
            <a:endParaRPr kern="0">
              <a:solidFill>
                <a:srgbClr val="595959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5476319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333">
                <a:solidFill>
                  <a:schemeClr val="dk2"/>
                </a:solidFill>
              </a:defRPr>
            </a:lvl1pPr>
            <a:lvl2pPr lvl="1" algn="r">
              <a:buNone/>
              <a:defRPr sz="1333">
                <a:solidFill>
                  <a:schemeClr val="dk2"/>
                </a:solidFill>
              </a:defRPr>
            </a:lvl2pPr>
            <a:lvl3pPr lvl="2" algn="r">
              <a:buNone/>
              <a:defRPr sz="1333">
                <a:solidFill>
                  <a:schemeClr val="dk2"/>
                </a:solidFill>
              </a:defRPr>
            </a:lvl3pPr>
            <a:lvl4pPr lvl="3" algn="r">
              <a:buNone/>
              <a:defRPr sz="1333">
                <a:solidFill>
                  <a:schemeClr val="dk2"/>
                </a:solidFill>
              </a:defRPr>
            </a:lvl4pPr>
            <a:lvl5pPr lvl="4" algn="r">
              <a:buNone/>
              <a:defRPr sz="1333">
                <a:solidFill>
                  <a:schemeClr val="dk2"/>
                </a:solidFill>
              </a:defRPr>
            </a:lvl5pPr>
            <a:lvl6pPr lvl="5" algn="r">
              <a:buNone/>
              <a:defRPr sz="1333">
                <a:solidFill>
                  <a:schemeClr val="dk2"/>
                </a:solidFill>
              </a:defRPr>
            </a:lvl6pPr>
            <a:lvl7pPr lvl="6" algn="r">
              <a:buNone/>
              <a:defRPr sz="1333">
                <a:solidFill>
                  <a:schemeClr val="dk2"/>
                </a:solidFill>
              </a:defRPr>
            </a:lvl7pPr>
            <a:lvl8pPr lvl="7" algn="r">
              <a:buNone/>
              <a:defRPr sz="1333">
                <a:solidFill>
                  <a:schemeClr val="dk2"/>
                </a:solidFill>
              </a:defRPr>
            </a:lvl8pPr>
            <a:lvl9pPr lvl="8" algn="r">
              <a:buNone/>
              <a:defRPr sz="1333">
                <a:solidFill>
                  <a:schemeClr val="dk2"/>
                </a:solidFill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ru" kern="0">
                <a:solidFill>
                  <a:srgbClr val="595959"/>
                </a:solidFill>
                <a:cs typeface="Arial"/>
                <a:sym typeface="Arial"/>
              </a:rPr>
              <a:pPr>
                <a:buClr>
                  <a:srgbClr val="000000"/>
                </a:buClr>
                <a:buFont typeface="Arial"/>
                <a:buNone/>
              </a:pPr>
              <a:t>‹#›</a:t>
            </a:fld>
            <a:endParaRPr kern="0">
              <a:solidFill>
                <a:srgbClr val="595959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1967816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333">
                <a:solidFill>
                  <a:schemeClr val="dk2"/>
                </a:solidFill>
              </a:defRPr>
            </a:lvl1pPr>
            <a:lvl2pPr lvl="1" algn="r">
              <a:buNone/>
              <a:defRPr sz="1333">
                <a:solidFill>
                  <a:schemeClr val="dk2"/>
                </a:solidFill>
              </a:defRPr>
            </a:lvl2pPr>
            <a:lvl3pPr lvl="2" algn="r">
              <a:buNone/>
              <a:defRPr sz="1333">
                <a:solidFill>
                  <a:schemeClr val="dk2"/>
                </a:solidFill>
              </a:defRPr>
            </a:lvl3pPr>
            <a:lvl4pPr lvl="3" algn="r">
              <a:buNone/>
              <a:defRPr sz="1333">
                <a:solidFill>
                  <a:schemeClr val="dk2"/>
                </a:solidFill>
              </a:defRPr>
            </a:lvl4pPr>
            <a:lvl5pPr lvl="4" algn="r">
              <a:buNone/>
              <a:defRPr sz="1333">
                <a:solidFill>
                  <a:schemeClr val="dk2"/>
                </a:solidFill>
              </a:defRPr>
            </a:lvl5pPr>
            <a:lvl6pPr lvl="5" algn="r">
              <a:buNone/>
              <a:defRPr sz="1333">
                <a:solidFill>
                  <a:schemeClr val="dk2"/>
                </a:solidFill>
              </a:defRPr>
            </a:lvl6pPr>
            <a:lvl7pPr lvl="6" algn="r">
              <a:buNone/>
              <a:defRPr sz="1333">
                <a:solidFill>
                  <a:schemeClr val="dk2"/>
                </a:solidFill>
              </a:defRPr>
            </a:lvl7pPr>
            <a:lvl8pPr lvl="7" algn="r">
              <a:buNone/>
              <a:defRPr sz="1333">
                <a:solidFill>
                  <a:schemeClr val="dk2"/>
                </a:solidFill>
              </a:defRPr>
            </a:lvl8pPr>
            <a:lvl9pPr lvl="8" algn="r">
              <a:buNone/>
              <a:defRPr sz="1333">
                <a:solidFill>
                  <a:schemeClr val="dk2"/>
                </a:solidFill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ru" kern="0">
                <a:solidFill>
                  <a:srgbClr val="595959"/>
                </a:solidFill>
                <a:cs typeface="Arial"/>
                <a:sym typeface="Arial"/>
              </a:rPr>
              <a:pPr>
                <a:buClr>
                  <a:srgbClr val="000000"/>
                </a:buClr>
                <a:buFont typeface="Arial"/>
                <a:buNone/>
              </a:pPr>
              <a:t>‹#›</a:t>
            </a:fld>
            <a:endParaRPr kern="0">
              <a:solidFill>
                <a:srgbClr val="595959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8642591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333">
                <a:solidFill>
                  <a:schemeClr val="dk2"/>
                </a:solidFill>
              </a:defRPr>
            </a:lvl1pPr>
            <a:lvl2pPr lvl="1" algn="r">
              <a:buNone/>
              <a:defRPr sz="1333">
                <a:solidFill>
                  <a:schemeClr val="dk2"/>
                </a:solidFill>
              </a:defRPr>
            </a:lvl2pPr>
            <a:lvl3pPr lvl="2" algn="r">
              <a:buNone/>
              <a:defRPr sz="1333">
                <a:solidFill>
                  <a:schemeClr val="dk2"/>
                </a:solidFill>
              </a:defRPr>
            </a:lvl3pPr>
            <a:lvl4pPr lvl="3" algn="r">
              <a:buNone/>
              <a:defRPr sz="1333">
                <a:solidFill>
                  <a:schemeClr val="dk2"/>
                </a:solidFill>
              </a:defRPr>
            </a:lvl4pPr>
            <a:lvl5pPr lvl="4" algn="r">
              <a:buNone/>
              <a:defRPr sz="1333">
                <a:solidFill>
                  <a:schemeClr val="dk2"/>
                </a:solidFill>
              </a:defRPr>
            </a:lvl5pPr>
            <a:lvl6pPr lvl="5" algn="r">
              <a:buNone/>
              <a:defRPr sz="1333">
                <a:solidFill>
                  <a:schemeClr val="dk2"/>
                </a:solidFill>
              </a:defRPr>
            </a:lvl6pPr>
            <a:lvl7pPr lvl="6" algn="r">
              <a:buNone/>
              <a:defRPr sz="1333">
                <a:solidFill>
                  <a:schemeClr val="dk2"/>
                </a:solidFill>
              </a:defRPr>
            </a:lvl7pPr>
            <a:lvl8pPr lvl="7" algn="r">
              <a:buNone/>
              <a:defRPr sz="1333">
                <a:solidFill>
                  <a:schemeClr val="dk2"/>
                </a:solidFill>
              </a:defRPr>
            </a:lvl8pPr>
            <a:lvl9pPr lvl="8" algn="r">
              <a:buNone/>
              <a:defRPr sz="1333">
                <a:solidFill>
                  <a:schemeClr val="dk2"/>
                </a:solidFill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ru" kern="0">
                <a:solidFill>
                  <a:srgbClr val="595959"/>
                </a:solidFill>
                <a:cs typeface="Arial"/>
                <a:sym typeface="Arial"/>
              </a:rPr>
              <a:pPr>
                <a:buClr>
                  <a:srgbClr val="000000"/>
                </a:buClr>
                <a:buFont typeface="Arial"/>
                <a:buNone/>
              </a:pPr>
              <a:t>‹#›</a:t>
            </a:fld>
            <a:endParaRPr kern="0">
              <a:solidFill>
                <a:srgbClr val="595959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2997872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333">
                <a:solidFill>
                  <a:schemeClr val="dk2"/>
                </a:solidFill>
              </a:defRPr>
            </a:lvl1pPr>
            <a:lvl2pPr lvl="1" algn="r">
              <a:buNone/>
              <a:defRPr sz="1333">
                <a:solidFill>
                  <a:schemeClr val="dk2"/>
                </a:solidFill>
              </a:defRPr>
            </a:lvl2pPr>
            <a:lvl3pPr lvl="2" algn="r">
              <a:buNone/>
              <a:defRPr sz="1333">
                <a:solidFill>
                  <a:schemeClr val="dk2"/>
                </a:solidFill>
              </a:defRPr>
            </a:lvl3pPr>
            <a:lvl4pPr lvl="3" algn="r">
              <a:buNone/>
              <a:defRPr sz="1333">
                <a:solidFill>
                  <a:schemeClr val="dk2"/>
                </a:solidFill>
              </a:defRPr>
            </a:lvl4pPr>
            <a:lvl5pPr lvl="4" algn="r">
              <a:buNone/>
              <a:defRPr sz="1333">
                <a:solidFill>
                  <a:schemeClr val="dk2"/>
                </a:solidFill>
              </a:defRPr>
            </a:lvl5pPr>
            <a:lvl6pPr lvl="5" algn="r">
              <a:buNone/>
              <a:defRPr sz="1333">
                <a:solidFill>
                  <a:schemeClr val="dk2"/>
                </a:solidFill>
              </a:defRPr>
            </a:lvl6pPr>
            <a:lvl7pPr lvl="6" algn="r">
              <a:buNone/>
              <a:defRPr sz="1333">
                <a:solidFill>
                  <a:schemeClr val="dk2"/>
                </a:solidFill>
              </a:defRPr>
            </a:lvl7pPr>
            <a:lvl8pPr lvl="7" algn="r">
              <a:buNone/>
              <a:defRPr sz="1333">
                <a:solidFill>
                  <a:schemeClr val="dk2"/>
                </a:solidFill>
              </a:defRPr>
            </a:lvl8pPr>
            <a:lvl9pPr lvl="8" algn="r">
              <a:buNone/>
              <a:defRPr sz="1333">
                <a:solidFill>
                  <a:schemeClr val="dk2"/>
                </a:solidFill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ru" kern="0">
                <a:solidFill>
                  <a:srgbClr val="595959"/>
                </a:solidFill>
                <a:cs typeface="Arial"/>
                <a:sym typeface="Arial"/>
              </a:rPr>
              <a:pPr>
                <a:buClr>
                  <a:srgbClr val="000000"/>
                </a:buClr>
                <a:buFont typeface="Arial"/>
                <a:buNone/>
              </a:pPr>
              <a:t>‹#›</a:t>
            </a:fld>
            <a:endParaRPr kern="0">
              <a:solidFill>
                <a:srgbClr val="595959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1224224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333">
                <a:solidFill>
                  <a:schemeClr val="dk2"/>
                </a:solidFill>
              </a:defRPr>
            </a:lvl1pPr>
            <a:lvl2pPr lvl="1" algn="r">
              <a:buNone/>
              <a:defRPr sz="1333">
                <a:solidFill>
                  <a:schemeClr val="dk2"/>
                </a:solidFill>
              </a:defRPr>
            </a:lvl2pPr>
            <a:lvl3pPr lvl="2" algn="r">
              <a:buNone/>
              <a:defRPr sz="1333">
                <a:solidFill>
                  <a:schemeClr val="dk2"/>
                </a:solidFill>
              </a:defRPr>
            </a:lvl3pPr>
            <a:lvl4pPr lvl="3" algn="r">
              <a:buNone/>
              <a:defRPr sz="1333">
                <a:solidFill>
                  <a:schemeClr val="dk2"/>
                </a:solidFill>
              </a:defRPr>
            </a:lvl4pPr>
            <a:lvl5pPr lvl="4" algn="r">
              <a:buNone/>
              <a:defRPr sz="1333">
                <a:solidFill>
                  <a:schemeClr val="dk2"/>
                </a:solidFill>
              </a:defRPr>
            </a:lvl5pPr>
            <a:lvl6pPr lvl="5" algn="r">
              <a:buNone/>
              <a:defRPr sz="1333">
                <a:solidFill>
                  <a:schemeClr val="dk2"/>
                </a:solidFill>
              </a:defRPr>
            </a:lvl6pPr>
            <a:lvl7pPr lvl="6" algn="r">
              <a:buNone/>
              <a:defRPr sz="1333">
                <a:solidFill>
                  <a:schemeClr val="dk2"/>
                </a:solidFill>
              </a:defRPr>
            </a:lvl7pPr>
            <a:lvl8pPr lvl="7" algn="r">
              <a:buNone/>
              <a:defRPr sz="1333">
                <a:solidFill>
                  <a:schemeClr val="dk2"/>
                </a:solidFill>
              </a:defRPr>
            </a:lvl8pPr>
            <a:lvl9pPr lvl="8" algn="r">
              <a:buNone/>
              <a:defRPr sz="1333">
                <a:solidFill>
                  <a:schemeClr val="dk2"/>
                </a:solidFill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ru" kern="0">
                <a:solidFill>
                  <a:srgbClr val="595959"/>
                </a:solidFill>
                <a:cs typeface="Arial"/>
                <a:sym typeface="Arial"/>
              </a:rPr>
              <a:pPr>
                <a:buClr>
                  <a:srgbClr val="000000"/>
                </a:buClr>
                <a:buFont typeface="Arial"/>
                <a:buNone/>
              </a:pPr>
              <a:t>‹#›</a:t>
            </a:fld>
            <a:endParaRPr kern="0">
              <a:solidFill>
                <a:srgbClr val="595959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3732205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4615542" y="5640767"/>
            <a:ext cx="6696891" cy="1108376"/>
          </a:xfrm>
        </p:spPr>
        <p:txBody>
          <a:bodyPr/>
          <a:lstStyle/>
          <a:p>
            <a:pPr algn="r"/>
            <a:r>
              <a:rPr lang="ru-RU" dirty="0" smtClean="0">
                <a:solidFill>
                  <a:srgbClr val="002060"/>
                </a:solidFill>
              </a:rPr>
              <a:t>Подготовила: воспитатель </a:t>
            </a:r>
          </a:p>
          <a:p>
            <a:pPr algn="r"/>
            <a:r>
              <a:rPr lang="ru-RU" dirty="0">
                <a:solidFill>
                  <a:srgbClr val="002060"/>
                </a:solidFill>
              </a:rPr>
              <a:t>ф</a:t>
            </a:r>
            <a:r>
              <a:rPr lang="ru-RU" dirty="0" smtClean="0">
                <a:solidFill>
                  <a:srgbClr val="002060"/>
                </a:solidFill>
              </a:rPr>
              <a:t>илиал №2 МБОУ «первомайская СОШ» </a:t>
            </a:r>
          </a:p>
          <a:p>
            <a:pPr algn="r"/>
            <a:r>
              <a:rPr lang="ru-RU" dirty="0" smtClean="0">
                <a:solidFill>
                  <a:srgbClr val="002060"/>
                </a:solidFill>
              </a:rPr>
              <a:t>в селе Иловай-Дмитриевское</a:t>
            </a:r>
          </a:p>
          <a:p>
            <a:pPr algn="r"/>
            <a:r>
              <a:rPr lang="ru-RU" dirty="0" smtClean="0">
                <a:solidFill>
                  <a:srgbClr val="002060"/>
                </a:solidFill>
              </a:rPr>
              <a:t>Махина О.М.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15542" y="308903"/>
            <a:ext cx="6945084" cy="4702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9154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8"/>
          <p:cNvSpPr txBox="1">
            <a:spLocks noGrp="1"/>
          </p:cNvSpPr>
          <p:nvPr>
            <p:ph type="body" idx="1"/>
          </p:nvPr>
        </p:nvSpPr>
        <p:spPr>
          <a:xfrm>
            <a:off x="226567" y="-164767"/>
            <a:ext cx="11360800" cy="1194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 algn="ctr">
              <a:lnSpc>
                <a:spcPct val="140000"/>
              </a:lnSpc>
              <a:spcBef>
                <a:spcPts val="3467"/>
              </a:spcBef>
              <a:buClr>
                <a:schemeClr val="dk1"/>
              </a:buClr>
              <a:buSzPts val="1100"/>
              <a:buNone/>
            </a:pPr>
            <a:r>
              <a:rPr lang="ru" sz="3200" b="1" dirty="0">
                <a:solidFill>
                  <a:srgbClr val="2D2D2D"/>
                </a:solidFill>
              </a:rPr>
              <a:t>Традиции праздника</a:t>
            </a:r>
            <a:endParaRPr sz="3200" b="1" dirty="0">
              <a:solidFill>
                <a:srgbClr val="2D2D2D"/>
              </a:solidFill>
            </a:endParaRPr>
          </a:p>
          <a:p>
            <a:pPr indent="0">
              <a:spcBef>
                <a:spcPts val="1200"/>
              </a:spcBef>
              <a:buNone/>
            </a:pPr>
            <a:endParaRPr sz="3200" dirty="0">
              <a:solidFill>
                <a:srgbClr val="2D2D2D"/>
              </a:solidFill>
            </a:endParaRPr>
          </a:p>
          <a:p>
            <a:pPr indent="0">
              <a:buNone/>
            </a:pPr>
            <a:endParaRPr sz="3200" dirty="0">
              <a:solidFill>
                <a:srgbClr val="2D2D2D"/>
              </a:solidFill>
            </a:endParaRPr>
          </a:p>
          <a:p>
            <a:pPr marL="0" indent="0">
              <a:spcAft>
                <a:spcPts val="2133"/>
              </a:spcAft>
              <a:buNone/>
            </a:pPr>
            <a:endParaRPr dirty="0"/>
          </a:p>
        </p:txBody>
      </p:sp>
      <p:pic>
        <p:nvPicPr>
          <p:cNvPr id="91" name="Google Shape;91;p18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14634" y="1480934"/>
            <a:ext cx="3438732" cy="2114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11135" y="3694669"/>
            <a:ext cx="3734174" cy="254205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36898" y="948851"/>
            <a:ext cx="3629197" cy="274581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53365" y="3894117"/>
            <a:ext cx="3712729" cy="2342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032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200" y="279859"/>
            <a:ext cx="11360800" cy="763600"/>
          </a:xfrm>
        </p:spPr>
        <p:txBody>
          <a:bodyPr/>
          <a:lstStyle/>
          <a:p>
            <a:pPr lvl="0" algn="ctr">
              <a:lnSpc>
                <a:spcPct val="115000"/>
              </a:lnSpc>
              <a:spcAft>
                <a:spcPts val="1600"/>
              </a:spcAft>
            </a:pPr>
            <a:r>
              <a:rPr lang="ru-RU" sz="2400" dirty="0">
                <a:solidFill>
                  <a:srgbClr val="000000"/>
                </a:solidFill>
                <a:highlight>
                  <a:srgbClr val="FFFFFF"/>
                </a:highlight>
                <a:latin typeface="Merriweather"/>
                <a:ea typeface="Merriweather"/>
                <a:cs typeface="Merriweather"/>
                <a:sym typeface="Merriweather"/>
              </a:rPr>
              <a:t>В этот праздник принято поздравлять не только мужчин, но и женщин-военнослужащих.</a:t>
            </a:r>
            <a:r>
              <a:rPr lang="ru-RU" sz="2400" dirty="0">
                <a:solidFill>
                  <a:srgbClr val="595959"/>
                </a:solidFill>
              </a:rPr>
              <a:t/>
            </a:r>
            <a:br>
              <a:rPr lang="ru-RU" sz="2400" dirty="0">
                <a:solidFill>
                  <a:srgbClr val="595959"/>
                </a:solidFill>
              </a:rPr>
            </a:br>
            <a:endParaRPr lang="ru-RU" sz="2400" dirty="0"/>
          </a:p>
        </p:txBody>
      </p:sp>
      <p:pic>
        <p:nvPicPr>
          <p:cNvPr id="3" name="Google Shape;76;p16"/>
          <p:cNvPicPr preferRelativeResize="0"/>
          <p:nvPr/>
        </p:nvPicPr>
        <p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6834" y="1541417"/>
            <a:ext cx="7254240" cy="49725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593246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b="1" kern="1200" dirty="0" smtClean="0">
                <a:ln w="6350">
                  <a:noFill/>
                </a:ln>
                <a:solidFill>
                  <a:srgbClr val="A379BB">
                    <a:lumMod val="75000"/>
                  </a:srgb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ea typeface="+mj-ea"/>
                <a:cs typeface="+mj-cs"/>
              </a:rPr>
              <a:t>   Мотострелковые войска                                       </a:t>
            </a:r>
            <a:br>
              <a:rPr lang="ru-RU" sz="2400" b="1" kern="1200" dirty="0" smtClean="0">
                <a:ln w="6350">
                  <a:noFill/>
                </a:ln>
                <a:solidFill>
                  <a:srgbClr val="A379BB">
                    <a:lumMod val="75000"/>
                  </a:srgb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ea typeface="+mj-ea"/>
                <a:cs typeface="+mj-cs"/>
              </a:rPr>
            </a:br>
            <a:r>
              <a:rPr lang="ru-RU" sz="2400" b="1" kern="1200" dirty="0">
                <a:ln w="6350">
                  <a:noFill/>
                </a:ln>
                <a:solidFill>
                  <a:srgbClr val="A379BB">
                    <a:lumMod val="75000"/>
                  </a:srgb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ea typeface="+mj-ea"/>
                <a:cs typeface="+mj-cs"/>
              </a:rPr>
              <a:t> </a:t>
            </a:r>
            <a:r>
              <a:rPr lang="ru-RU" sz="2400" b="1" kern="1200" dirty="0" smtClean="0">
                <a:ln w="6350">
                  <a:noFill/>
                </a:ln>
                <a:solidFill>
                  <a:srgbClr val="A379BB">
                    <a:lumMod val="75000"/>
                  </a:srgb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ea typeface="+mj-ea"/>
                <a:cs typeface="+mj-cs"/>
              </a:rPr>
              <a:t>                                                                                              Танковые </a:t>
            </a:r>
            <a:r>
              <a:rPr lang="ru-RU" sz="2400" b="1" kern="1200" dirty="0">
                <a:ln w="6350">
                  <a:noFill/>
                </a:ln>
                <a:solidFill>
                  <a:srgbClr val="A379BB">
                    <a:lumMod val="75000"/>
                  </a:srgb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ea typeface="+mj-ea"/>
                <a:cs typeface="+mj-cs"/>
              </a:rPr>
              <a:t>войска</a:t>
            </a:r>
            <a:endParaRPr lang="ru-RU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40892" y="1356966"/>
            <a:ext cx="3710215" cy="396963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0532" y="1809311"/>
            <a:ext cx="3364637" cy="3517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8448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dmin\Рабочий стол\Презентация\IMG_11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41371" y="0"/>
            <a:ext cx="4214810" cy="6858000"/>
          </a:xfrm>
          <a:prstGeom prst="rect">
            <a:avLst/>
          </a:prstGeom>
          <a:noFill/>
        </p:spPr>
      </p:pic>
      <p:pic>
        <p:nvPicPr>
          <p:cNvPr id="3" name="Picture 3" descr="C:\Documents and Settings\Admin\Рабочий стол\Презентация\IMG_1139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974832" flipH="1">
            <a:off x="8635448" y="238351"/>
            <a:ext cx="2786082" cy="1647823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8778239" y="2124524"/>
            <a:ext cx="303929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Танковые части – это основа наземной армии </a:t>
            </a:r>
          </a:p>
        </p:txBody>
      </p:sp>
      <p:pic>
        <p:nvPicPr>
          <p:cNvPr id="5" name="Picture 6" descr="C:\Documents and Settings\Admin\Рабочий стол\Презентация\IMG_113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03144" y="3429001"/>
            <a:ext cx="3062433" cy="16306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397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kern="1200" dirty="0">
                <a:ln w="6350">
                  <a:noFill/>
                </a:ln>
                <a:solidFill>
                  <a:srgbClr val="FF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ea typeface="+mj-ea"/>
                <a:cs typeface="+mj-cs"/>
              </a:rPr>
              <a:t>Войска противовоздушной обороны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7029594" y="998539"/>
            <a:ext cx="5333200" cy="4555200"/>
          </a:xfrm>
        </p:spPr>
        <p:txBody>
          <a:bodyPr/>
          <a:lstStyle/>
          <a:p>
            <a:pPr marL="186262" indent="0">
              <a:buNone/>
            </a:pPr>
            <a:r>
              <a:rPr lang="ru-RU" sz="2400" b="1" kern="1200" dirty="0">
                <a:ln w="6350">
                  <a:noFill/>
                </a:ln>
                <a:solidFill>
                  <a:srgbClr val="FF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ea typeface="+mj-ea"/>
                <a:cs typeface="+mj-cs"/>
              </a:rPr>
              <a:t>Воздушно-десантные войска</a:t>
            </a: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880" y="1149532"/>
            <a:ext cx="6846714" cy="5616160"/>
          </a:xfrm>
          <a:prstGeom prst="rect">
            <a:avLst/>
          </a:prstGeom>
        </p:spPr>
      </p:pic>
      <p:sp>
        <p:nvSpPr>
          <p:cNvPr id="7" name="AutoShape 2" descr="https://pro-voinu.ru/wp-content/uploads/2022/07/vdv.webp"/>
          <p:cNvSpPr>
            <a:spLocks noChangeAspect="1" noChangeArrowheads="1"/>
          </p:cNvSpPr>
          <p:nvPr/>
        </p:nvSpPr>
        <p:spPr bwMode="auto">
          <a:xfrm>
            <a:off x="0" y="-11321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4" descr="https://pro-voinu.ru/wp-content/uploads/2022/07/vdv.webp"/>
          <p:cNvSpPr>
            <a:spLocks noChangeAspect="1" noChangeArrowheads="1"/>
          </p:cNvSpPr>
          <p:nvPr/>
        </p:nvSpPr>
        <p:spPr bwMode="auto">
          <a:xfrm>
            <a:off x="152400" y="39189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6" descr="https://pro-voinu.ru/wp-content/uploads/2022/07/vdv.webp"/>
          <p:cNvSpPr>
            <a:spLocks noChangeAspect="1" noChangeArrowheads="1"/>
          </p:cNvSpPr>
          <p:nvPr/>
        </p:nvSpPr>
        <p:spPr bwMode="auto">
          <a:xfrm>
            <a:off x="326369" y="-257674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84571" y="1658622"/>
            <a:ext cx="4894218" cy="4805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7587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3" descr="C:\Documents and Settings\Admin\Рабочий стол\Презентация\IMG_112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32960" y="0"/>
            <a:ext cx="4286248" cy="685364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 flipH="1">
            <a:off x="8673736" y="435429"/>
            <a:ext cx="369243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Десантники – это основа современной армии, они входят в войска быстрого реагирования</a:t>
            </a:r>
          </a:p>
        </p:txBody>
      </p:sp>
      <p:pic>
        <p:nvPicPr>
          <p:cNvPr id="5" name="Picture 7" descr="C:\Documents and Settings\Admin\Рабочий стол\Презентация\IMG_11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19208" y="2551610"/>
            <a:ext cx="2930831" cy="232519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9405256" y="3244334"/>
            <a:ext cx="216843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Высадка десанта</a:t>
            </a:r>
          </a:p>
        </p:txBody>
      </p:sp>
    </p:spTree>
    <p:extLst>
      <p:ext uri="{BB962C8B-B14F-4D97-AF65-F5344CB8AC3E}">
        <p14:creationId xmlns:p14="http://schemas.microsoft.com/office/powerpoint/2010/main" val="29969237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2"/>
          <p:cNvSpPr txBox="1">
            <a:spLocks noGrp="1"/>
          </p:cNvSpPr>
          <p:nvPr>
            <p:ph type="body" idx="1"/>
          </p:nvPr>
        </p:nvSpPr>
        <p:spPr>
          <a:xfrm>
            <a:off x="2972500" y="400667"/>
            <a:ext cx="7494800" cy="565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>
              <a:spcAft>
                <a:spcPts val="2133"/>
              </a:spcAft>
              <a:buNone/>
            </a:pPr>
            <a:r>
              <a:rPr lang="ru" b="1">
                <a:solidFill>
                  <a:srgbClr val="000000"/>
                </a:solidFill>
              </a:rPr>
              <a:t>Немало защитников Отечества и среди детей</a:t>
            </a:r>
            <a:endParaRPr b="1">
              <a:solidFill>
                <a:srgbClr val="000000"/>
              </a:solidFill>
            </a:endParaRPr>
          </a:p>
        </p:txBody>
      </p:sp>
      <p:pic>
        <p:nvPicPr>
          <p:cNvPr id="4098" name="Picture 2" descr="C:\Users\Денис\Desktop\s120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67808" y="1220755"/>
            <a:ext cx="7614605" cy="5273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4198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C:\Users\Денис\Desktop\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11103" y="461594"/>
            <a:ext cx="7680897" cy="5760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5577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74126" y="121904"/>
            <a:ext cx="6096000" cy="1354217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100" b="1" i="0" u="none" strike="noStrike" kern="0" cap="none" spc="0" normalizeH="0" baseline="0" noProof="0" dirty="0" smtClean="0">
                <a:ln w="6350">
                  <a:noFill/>
                </a:ln>
                <a:solidFill>
                  <a:srgbClr val="FF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j-ea"/>
                <a:cs typeface="+mj-cs"/>
              </a:rPr>
              <a:t>Мальчики – будущие защитники Отечества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pic>
        <p:nvPicPr>
          <p:cNvPr id="3" name="Содержимое 4" descr="1361540433_bzr-1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6296" y="1704703"/>
            <a:ext cx="2346409" cy="2606040"/>
          </a:xfrm>
          <a:prstGeom prst="rect">
            <a:avLst/>
          </a:prstGeom>
        </p:spPr>
      </p:pic>
      <p:pic>
        <p:nvPicPr>
          <p:cNvPr id="4" name="Содержимое 5" descr="x_fd6b1eb6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58743" y="1704703"/>
            <a:ext cx="3291840" cy="263216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99002" y="266832"/>
            <a:ext cx="2030144" cy="1987468"/>
          </a:xfrm>
          <a:prstGeom prst="rect">
            <a:avLst/>
          </a:prstGeom>
        </p:spPr>
      </p:pic>
      <p:pic>
        <p:nvPicPr>
          <p:cNvPr id="6" name="Google Shape;154;p28"/>
          <p:cNvPicPr preferRelativeResize="0"/>
          <p:nvPr/>
        </p:nvPicPr>
        <p:blipFill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4672" y="121904"/>
            <a:ext cx="2030033" cy="198779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6"/>
          <p:cNvSpPr/>
          <p:nvPr/>
        </p:nvSpPr>
        <p:spPr>
          <a:xfrm>
            <a:off x="2891246" y="4058194"/>
            <a:ext cx="8717280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600" b="1" i="1" dirty="0" smtClean="0">
              <a:solidFill>
                <a:srgbClr val="FF0000"/>
              </a:solidFill>
            </a:endParaRPr>
          </a:p>
          <a:p>
            <a:pPr algn="ctr"/>
            <a:endParaRPr lang="ru-RU" sz="1600" b="1" i="1" dirty="0">
              <a:solidFill>
                <a:srgbClr val="FF0000"/>
              </a:solidFill>
            </a:endParaRPr>
          </a:p>
          <a:p>
            <a:pPr algn="ctr"/>
            <a:r>
              <a:rPr lang="ru-RU" sz="2000" b="1" i="1" dirty="0" smtClean="0">
                <a:solidFill>
                  <a:srgbClr val="FF0000"/>
                </a:solidFill>
              </a:rPr>
              <a:t>Ребята</a:t>
            </a:r>
            <a:r>
              <a:rPr lang="ru-RU" sz="2000" b="1" i="1" dirty="0">
                <a:solidFill>
                  <a:srgbClr val="FF0000"/>
                </a:solidFill>
              </a:rPr>
              <a:t>, когда вы вырастите, вы тоже </a:t>
            </a:r>
            <a:r>
              <a:rPr lang="ru-RU" sz="2000" b="1" i="1" dirty="0" smtClean="0">
                <a:solidFill>
                  <a:srgbClr val="FF0000"/>
                </a:solidFill>
              </a:rPr>
              <a:t>  </a:t>
            </a:r>
          </a:p>
          <a:p>
            <a:pPr algn="ctr"/>
            <a:r>
              <a:rPr lang="ru-RU" sz="2000" b="1" i="1" dirty="0" smtClean="0">
                <a:solidFill>
                  <a:srgbClr val="FF0000"/>
                </a:solidFill>
              </a:rPr>
              <a:t>станете </a:t>
            </a:r>
            <a:r>
              <a:rPr lang="ru-RU" sz="2000" b="1" i="1" dirty="0">
                <a:solidFill>
                  <a:srgbClr val="FF0000"/>
                </a:solidFill>
              </a:rPr>
              <a:t>смелыми, сильными и </a:t>
            </a:r>
            <a:endParaRPr lang="ru-RU" sz="2000" b="1" i="1" dirty="0" smtClean="0">
              <a:solidFill>
                <a:srgbClr val="FF0000"/>
              </a:solidFill>
            </a:endParaRPr>
          </a:p>
          <a:p>
            <a:pPr algn="ctr"/>
            <a:r>
              <a:rPr lang="ru-RU" sz="2000" b="1" i="1" dirty="0" smtClean="0">
                <a:solidFill>
                  <a:srgbClr val="FF0000"/>
                </a:solidFill>
              </a:rPr>
              <a:t>отважными </a:t>
            </a:r>
            <a:r>
              <a:rPr lang="ru-RU" sz="2000" b="1" i="1" dirty="0">
                <a:solidFill>
                  <a:srgbClr val="FF0000"/>
                </a:solidFill>
              </a:rPr>
              <a:t>как ваши папы, защитники </a:t>
            </a:r>
            <a:endParaRPr lang="ru-RU" sz="2000" b="1" i="1" dirty="0" smtClean="0">
              <a:solidFill>
                <a:srgbClr val="FF0000"/>
              </a:solidFill>
            </a:endParaRPr>
          </a:p>
          <a:p>
            <a:pPr algn="ctr"/>
            <a:r>
              <a:rPr lang="ru-RU" sz="2000" b="1" i="1" dirty="0" smtClean="0">
                <a:solidFill>
                  <a:srgbClr val="FF0000"/>
                </a:solidFill>
              </a:rPr>
              <a:t>нашей </a:t>
            </a:r>
            <a:r>
              <a:rPr lang="ru-RU" sz="2000" b="1" i="1" dirty="0">
                <a:solidFill>
                  <a:srgbClr val="FF0000"/>
                </a:solidFill>
              </a:rPr>
              <a:t>Родины! Здоровья вам, и пусть </a:t>
            </a:r>
            <a:endParaRPr lang="ru-RU" sz="2000" b="1" i="1" dirty="0" smtClean="0">
              <a:solidFill>
                <a:srgbClr val="FF0000"/>
              </a:solidFill>
            </a:endParaRPr>
          </a:p>
          <a:p>
            <a:pPr algn="ctr"/>
            <a:r>
              <a:rPr lang="ru-RU" sz="2000" b="1" i="1" dirty="0" smtClean="0">
                <a:solidFill>
                  <a:srgbClr val="FF0000"/>
                </a:solidFill>
              </a:rPr>
              <a:t>небо </a:t>
            </a:r>
            <a:r>
              <a:rPr lang="ru-RU" sz="2000" b="1" i="1" dirty="0">
                <a:solidFill>
                  <a:srgbClr val="FF0000"/>
                </a:solidFill>
              </a:rPr>
              <a:t>над всем миром </a:t>
            </a:r>
            <a:endParaRPr lang="ru-RU" sz="2000" b="1" i="1" dirty="0" smtClean="0">
              <a:solidFill>
                <a:srgbClr val="FF0000"/>
              </a:solidFill>
            </a:endParaRPr>
          </a:p>
          <a:p>
            <a:pPr algn="ctr"/>
            <a:r>
              <a:rPr lang="ru-RU" sz="2000" b="1" i="1" dirty="0" smtClean="0">
                <a:solidFill>
                  <a:srgbClr val="FF0000"/>
                </a:solidFill>
              </a:rPr>
              <a:t>всегда </a:t>
            </a:r>
            <a:r>
              <a:rPr lang="ru-RU" sz="2000" b="1" i="1" dirty="0">
                <a:solidFill>
                  <a:srgbClr val="FF0000"/>
                </a:solidFill>
              </a:rPr>
              <a:t>будет голубым и чистым!</a:t>
            </a:r>
          </a:p>
        </p:txBody>
      </p:sp>
      <p:pic>
        <p:nvPicPr>
          <p:cNvPr id="8" name="Google Shape;155;p28"/>
          <p:cNvPicPr preferRelativeResize="0"/>
          <p:nvPr/>
        </p:nvPicPr>
        <p:blipFill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80888" y="4760420"/>
            <a:ext cx="1893100" cy="18537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300834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01343" y="139337"/>
            <a:ext cx="7351319" cy="6601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7863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824548" y="809897"/>
            <a:ext cx="666205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23 февраля </a:t>
            </a:r>
            <a:r>
              <a:rPr lang="ru-RU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мы традиционно празднуем День защитника Отечества, один из важнейших праздников в календаре россиян. Это не просто день почитания солдат и бойцов, служивших и защищавших страну во время войны и невзгод - знаменательная дата уже превратилась в своеобразный неофициальный «день всех мужчин»</a:t>
            </a:r>
            <a:r>
              <a:rPr lang="ru-RU" sz="2800" dirty="0">
                <a:solidFill>
                  <a:prstClr val="white"/>
                </a:solidFill>
                <a:latin typeface="Times New Roman" panose="02020603050405020304" pitchFamily="18" charset="0"/>
              </a:rPr>
              <a:t>. </a:t>
            </a:r>
            <a:br>
              <a:rPr lang="ru-RU" sz="2800" dirty="0">
                <a:solidFill>
                  <a:prstClr val="white"/>
                </a:solidFill>
                <a:latin typeface="Times New Roman" panose="02020603050405020304" pitchFamily="18" charset="0"/>
              </a:rPr>
            </a:br>
            <a:r>
              <a:rPr lang="ru-RU" dirty="0">
                <a:solidFill>
                  <a:prstClr val="white"/>
                </a:solidFill>
                <a:latin typeface="Times New Roman" panose="02020603050405020304" pitchFamily="18" charset="0"/>
              </a:rPr>
              <a:t/>
            </a:r>
            <a:br>
              <a:rPr lang="ru-RU" dirty="0">
                <a:solidFill>
                  <a:prstClr val="white"/>
                </a:solidFill>
                <a:latin typeface="Times New Roman" panose="02020603050405020304" pitchFamily="18" charset="0"/>
              </a:rPr>
            </a:br>
            <a:endParaRPr lang="ru-RU" dirty="0">
              <a:solidFill>
                <a:prstClr val="white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74587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7"/>
          <p:cNvSpPr txBox="1">
            <a:spLocks noGrp="1"/>
          </p:cNvSpPr>
          <p:nvPr>
            <p:ph type="title"/>
          </p:nvPr>
        </p:nvSpPr>
        <p:spPr>
          <a:xfrm>
            <a:off x="1264900" y="327900"/>
            <a:ext cx="11360800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67732" algn="ctr">
              <a:buClr>
                <a:srgbClr val="FF0000"/>
              </a:buClr>
            </a:pPr>
            <a:r>
              <a:rPr lang="ru" b="1" dirty="0" smtClean="0">
                <a:solidFill>
                  <a:srgbClr val="FF0000"/>
                </a:solidFill>
              </a:rPr>
              <a:t>История </a:t>
            </a:r>
            <a:r>
              <a:rPr lang="ru" b="1" dirty="0">
                <a:solidFill>
                  <a:srgbClr val="FF0000"/>
                </a:solidFill>
              </a:rPr>
              <a:t>возникновения праздника?</a:t>
            </a:r>
            <a:endParaRPr b="1" dirty="0">
              <a:solidFill>
                <a:srgbClr val="FF0000"/>
              </a:solidFill>
            </a:endParaRPr>
          </a:p>
        </p:txBody>
      </p:sp>
      <p:sp>
        <p:nvSpPr>
          <p:cNvPr id="82" name="Google Shape;82;p17"/>
          <p:cNvSpPr txBox="1">
            <a:spLocks noGrp="1"/>
          </p:cNvSpPr>
          <p:nvPr>
            <p:ph type="body" idx="1"/>
          </p:nvPr>
        </p:nvSpPr>
        <p:spPr>
          <a:xfrm>
            <a:off x="4783167" y="1953800"/>
            <a:ext cx="70112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>
              <a:buNone/>
            </a:pPr>
            <a:r>
              <a:rPr lang="ru" dirty="0">
                <a:solidFill>
                  <a:srgbClr val="000000"/>
                </a:solidFill>
              </a:rPr>
              <a:t>У праздника было несколько названий:</a:t>
            </a:r>
            <a:endParaRPr dirty="0">
              <a:solidFill>
                <a:srgbClr val="000000"/>
              </a:solidFill>
            </a:endParaRPr>
          </a:p>
          <a:p>
            <a:pPr>
              <a:buClr>
                <a:srgbClr val="000000"/>
              </a:buClr>
              <a:buChar char="★"/>
            </a:pPr>
            <a:r>
              <a:rPr lang="ru" dirty="0">
                <a:solidFill>
                  <a:srgbClr val="000000"/>
                </a:solidFill>
              </a:rPr>
              <a:t>День Советской Армии;</a:t>
            </a:r>
            <a:endParaRPr dirty="0">
              <a:solidFill>
                <a:srgbClr val="000000"/>
              </a:solidFill>
            </a:endParaRPr>
          </a:p>
          <a:p>
            <a:pPr>
              <a:buClr>
                <a:srgbClr val="000000"/>
              </a:buClr>
              <a:buChar char="★"/>
            </a:pPr>
            <a:r>
              <a:rPr lang="ru" dirty="0">
                <a:solidFill>
                  <a:srgbClr val="000000"/>
                </a:solidFill>
              </a:rPr>
              <a:t>День рождения Красной армии;</a:t>
            </a:r>
            <a:endParaRPr dirty="0">
              <a:solidFill>
                <a:srgbClr val="000000"/>
              </a:solidFill>
            </a:endParaRPr>
          </a:p>
          <a:p>
            <a:pPr>
              <a:buClr>
                <a:srgbClr val="000000"/>
              </a:buClr>
              <a:buChar char="★"/>
            </a:pPr>
            <a:r>
              <a:rPr lang="ru" dirty="0">
                <a:solidFill>
                  <a:srgbClr val="000000"/>
                </a:solidFill>
              </a:rPr>
              <a:t>День рождения вооруженных сил и </a:t>
            </a:r>
            <a:endParaRPr dirty="0">
              <a:solidFill>
                <a:srgbClr val="000000"/>
              </a:solidFill>
            </a:endParaRPr>
          </a:p>
          <a:p>
            <a:pPr indent="0">
              <a:buNone/>
            </a:pPr>
            <a:r>
              <a:rPr lang="ru" dirty="0">
                <a:solidFill>
                  <a:srgbClr val="000000"/>
                </a:solidFill>
              </a:rPr>
              <a:t>военно-морского флота.</a:t>
            </a:r>
            <a:endParaRPr dirty="0">
              <a:solidFill>
                <a:srgbClr val="000000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1333"/>
              </a:spcBef>
              <a:buNone/>
            </a:pPr>
            <a:r>
              <a:rPr lang="ru" dirty="0">
                <a:solidFill>
                  <a:srgbClr val="000000"/>
                </a:solidFill>
              </a:rPr>
              <a:t>   Сейчас этот праздник называется </a:t>
            </a:r>
            <a:endParaRPr dirty="0">
              <a:solidFill>
                <a:srgbClr val="000000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1333"/>
              </a:spcBef>
              <a:spcAft>
                <a:spcPts val="1333"/>
              </a:spcAft>
              <a:buNone/>
            </a:pPr>
            <a:r>
              <a:rPr lang="ru" dirty="0">
                <a:solidFill>
                  <a:srgbClr val="000000"/>
                </a:solidFill>
              </a:rPr>
              <a:t>                      </a:t>
            </a:r>
            <a:r>
              <a:rPr lang="ru" i="1" dirty="0">
                <a:solidFill>
                  <a:srgbClr val="FF0000"/>
                </a:solidFill>
              </a:rPr>
              <a:t>Днём Защитника Отечества</a:t>
            </a:r>
            <a:r>
              <a:rPr lang="ru" dirty="0">
                <a:solidFill>
                  <a:srgbClr val="000000"/>
                </a:solidFill>
              </a:rPr>
              <a:t>...</a:t>
            </a:r>
            <a:endParaRPr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2414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>
            <a:spLocks noGrp="1"/>
          </p:cNvSpPr>
          <p:nvPr>
            <p:ph type="title" idx="4294967295"/>
          </p:nvPr>
        </p:nvSpPr>
        <p:spPr>
          <a:xfrm>
            <a:off x="702233" y="83800"/>
            <a:ext cx="11360800" cy="1419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ru" sz="3200" dirty="0">
                <a:solidFill>
                  <a:srgbClr val="FF0000"/>
                </a:solidFill>
              </a:rPr>
              <a:t> </a:t>
            </a:r>
            <a:r>
              <a:rPr lang="ru" sz="3200" b="1" dirty="0">
                <a:solidFill>
                  <a:srgbClr val="FF0000"/>
                </a:solidFill>
                <a:highlight>
                  <a:srgbClr val="F3F3F3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Что мы знаем о защитниках </a:t>
            </a:r>
            <a:r>
              <a:rPr lang="ru" sz="3200" b="1" dirty="0" smtClean="0">
                <a:solidFill>
                  <a:srgbClr val="FF0000"/>
                </a:solidFill>
                <a:highlight>
                  <a:srgbClr val="F3F3F3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Родины? </a:t>
            </a:r>
            <a:endParaRPr sz="3200" b="1" dirty="0">
              <a:solidFill>
                <a:srgbClr val="FF0000"/>
              </a:solidFill>
              <a:highlight>
                <a:srgbClr val="F3F3F3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ctr"/>
            <a:endParaRPr sz="3200" b="1" dirty="0">
              <a:solidFill>
                <a:srgbClr val="FF0000"/>
              </a:solidFill>
              <a:highlight>
                <a:srgbClr val="EFEFE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ctr"/>
            <a:endParaRPr sz="3200" b="1" dirty="0">
              <a:solidFill>
                <a:srgbClr val="FF0000"/>
              </a:solidFill>
              <a:highlight>
                <a:srgbClr val="EFEFE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63" name="Google Shape;63;p14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39267" y="1693534"/>
            <a:ext cx="7282632" cy="48551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03093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1"/>
          <p:cNvSpPr txBox="1">
            <a:spLocks noGrp="1"/>
          </p:cNvSpPr>
          <p:nvPr>
            <p:ph type="title"/>
          </p:nvPr>
        </p:nvSpPr>
        <p:spPr>
          <a:xfrm>
            <a:off x="719403" y="338567"/>
            <a:ext cx="11863797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ru" b="1" dirty="0" smtClean="0">
                <a:solidFill>
                  <a:srgbClr val="FF0000"/>
                </a:solidFill>
              </a:rPr>
              <a:t>Кто </a:t>
            </a:r>
            <a:r>
              <a:rPr lang="ru" b="1" dirty="0">
                <a:solidFill>
                  <a:srgbClr val="FF0000"/>
                </a:solidFill>
              </a:rPr>
              <a:t>такие </a:t>
            </a:r>
            <a:r>
              <a:rPr lang="ru" b="1" dirty="0" smtClean="0">
                <a:solidFill>
                  <a:srgbClr val="FF0000"/>
                </a:solidFill>
              </a:rPr>
              <a:t>защитники </a:t>
            </a:r>
            <a:r>
              <a:rPr lang="ru" b="1" dirty="0">
                <a:solidFill>
                  <a:srgbClr val="FF0000"/>
                </a:solidFill>
              </a:rPr>
              <a:t>Отечества?</a:t>
            </a:r>
            <a:endParaRPr b="1" dirty="0">
              <a:solidFill>
                <a:srgbClr val="FF0000"/>
              </a:solidFill>
            </a:endParaRPr>
          </a:p>
        </p:txBody>
      </p:sp>
      <p:sp>
        <p:nvSpPr>
          <p:cNvPr id="108" name="Google Shape;108;p21"/>
          <p:cNvSpPr txBox="1">
            <a:spLocks noGrp="1"/>
          </p:cNvSpPr>
          <p:nvPr>
            <p:ph type="body" idx="1"/>
          </p:nvPr>
        </p:nvSpPr>
        <p:spPr>
          <a:xfrm>
            <a:off x="335360" y="1892829"/>
            <a:ext cx="11360800" cy="3172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 algn="r">
              <a:buNone/>
            </a:pPr>
            <a:r>
              <a:rPr lang="ru" b="1" dirty="0">
                <a:solidFill>
                  <a:srgbClr val="000000"/>
                </a:solidFill>
              </a:rPr>
              <a:t>Отечество</a:t>
            </a:r>
            <a:r>
              <a:rPr lang="ru" dirty="0">
                <a:solidFill>
                  <a:srgbClr val="000000"/>
                </a:solidFill>
              </a:rPr>
              <a:t> - это место, где жили наши предки, </a:t>
            </a:r>
            <a:endParaRPr dirty="0">
              <a:solidFill>
                <a:srgbClr val="000000"/>
              </a:solidFill>
            </a:endParaRPr>
          </a:p>
          <a:p>
            <a:pPr marL="0" indent="0" algn="r">
              <a:spcBef>
                <a:spcPts val="2133"/>
              </a:spcBef>
              <a:buNone/>
            </a:pPr>
            <a:r>
              <a:rPr lang="ru" dirty="0">
                <a:solidFill>
                  <a:srgbClr val="000000"/>
                </a:solidFill>
              </a:rPr>
              <a:t>деды и отцы, где живешь сейчас ты. </a:t>
            </a:r>
            <a:endParaRPr dirty="0">
              <a:solidFill>
                <a:srgbClr val="000000"/>
              </a:solidFill>
            </a:endParaRPr>
          </a:p>
          <a:p>
            <a:pPr marL="0" indent="0" algn="r">
              <a:spcBef>
                <a:spcPts val="2133"/>
              </a:spcBef>
              <a:buNone/>
            </a:pPr>
            <a:r>
              <a:rPr lang="ru" b="1" dirty="0">
                <a:solidFill>
                  <a:srgbClr val="000000"/>
                </a:solidFill>
              </a:rPr>
              <a:t>Защитник Отечества </a:t>
            </a:r>
            <a:r>
              <a:rPr lang="ru" dirty="0">
                <a:solidFill>
                  <a:srgbClr val="000000"/>
                </a:solidFill>
              </a:rPr>
              <a:t>- это человек, который </a:t>
            </a:r>
            <a:endParaRPr dirty="0">
              <a:solidFill>
                <a:srgbClr val="000000"/>
              </a:solidFill>
            </a:endParaRPr>
          </a:p>
          <a:p>
            <a:pPr marL="0" indent="0" algn="r">
              <a:spcBef>
                <a:spcPts val="2133"/>
              </a:spcBef>
              <a:buNone/>
            </a:pPr>
            <a:r>
              <a:rPr lang="ru" dirty="0">
                <a:solidFill>
                  <a:srgbClr val="000000"/>
                </a:solidFill>
              </a:rPr>
              <a:t>любит свою Родину и готовый погибнуть</a:t>
            </a:r>
            <a:endParaRPr dirty="0">
              <a:solidFill>
                <a:srgbClr val="000000"/>
              </a:solidFill>
            </a:endParaRPr>
          </a:p>
          <a:p>
            <a:pPr marL="0" indent="0" algn="r">
              <a:spcBef>
                <a:spcPts val="2133"/>
              </a:spcBef>
              <a:spcAft>
                <a:spcPts val="2133"/>
              </a:spcAft>
              <a:buNone/>
            </a:pPr>
            <a:r>
              <a:rPr lang="ru" dirty="0">
                <a:solidFill>
                  <a:srgbClr val="000000"/>
                </a:solidFill>
              </a:rPr>
              <a:t> ради защиты Отечества.</a:t>
            </a:r>
            <a:endParaRPr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6054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200" b="1" kern="1200" dirty="0">
                <a:solidFill>
                  <a:srgbClr val="0070C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Былинные богатыри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11040" y="1536633"/>
            <a:ext cx="2055222" cy="4555200"/>
          </a:xfrm>
        </p:spPr>
        <p:txBody>
          <a:bodyPr/>
          <a:lstStyle/>
          <a:p>
            <a:pPr marL="0" lvl="0" indent="0">
              <a:lnSpc>
                <a:spcPct val="100000"/>
              </a:lnSpc>
              <a:buClrTx/>
              <a:buSzTx/>
              <a:buNone/>
            </a:pPr>
            <a:r>
              <a:rPr lang="ru-RU" sz="2800" b="1" kern="1200" dirty="0">
                <a:solidFill>
                  <a:srgbClr val="0070C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Богатыри – первые защитники Земли Русской…</a:t>
            </a:r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6647208" y="1536633"/>
            <a:ext cx="5129192" cy="45552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Picture 3" descr="C:\Documents and Settings\Admin\Рабочий стол\Презентация\три богатыря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47208" y="1536633"/>
            <a:ext cx="5129192" cy="4555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090516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b="1" kern="1200" dirty="0">
                <a:ln w="6350">
                  <a:noFill/>
                </a:ln>
                <a:solidFill>
                  <a:srgbClr val="A379BB">
                    <a:lumMod val="75000"/>
                  </a:srgb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ea typeface="+mj-ea"/>
                <a:cs typeface="+mj-cs"/>
              </a:rPr>
              <a:t>Защитники Отечества в наше время</a:t>
            </a:r>
            <a:endParaRPr lang="ru-RU" dirty="0"/>
          </a:p>
        </p:txBody>
      </p:sp>
      <p:pic>
        <p:nvPicPr>
          <p:cNvPr id="3" name="Содержимое 3" descr="asker-tatbikatı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8549" y="1524000"/>
            <a:ext cx="7020000" cy="5172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1460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up.tsargrad.tv/uploads/_%D0%BC%D0%B8%D1%80%D0%BE%D0%BD%D0%BE%D0%B2/1200px-Bystryy1992Vladivostok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60496" y="74021"/>
            <a:ext cx="4105119" cy="3610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484914" y="2413338"/>
            <a:ext cx="3544389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solidFill>
                <a:srgbClr val="222222"/>
              </a:solidFill>
              <a:latin typeface="DIN Pro"/>
            </a:endParaRPr>
          </a:p>
          <a:p>
            <a:endParaRPr lang="ru-RU" dirty="0">
              <a:solidFill>
                <a:srgbClr val="222222"/>
              </a:solidFill>
              <a:latin typeface="DIN Pro"/>
            </a:endParaRPr>
          </a:p>
          <a:p>
            <a:endParaRPr lang="ru-RU" dirty="0" smtClean="0">
              <a:solidFill>
                <a:srgbClr val="222222"/>
              </a:solidFill>
              <a:latin typeface="DIN Pro"/>
            </a:endParaRPr>
          </a:p>
          <a:p>
            <a:endParaRPr lang="ru-RU" dirty="0">
              <a:solidFill>
                <a:srgbClr val="222222"/>
              </a:solidFill>
              <a:latin typeface="DIN Pro"/>
            </a:endParaRPr>
          </a:p>
          <a:p>
            <a:endParaRPr lang="ru-RU" dirty="0" smtClean="0">
              <a:solidFill>
                <a:srgbClr val="222222"/>
              </a:solidFill>
              <a:latin typeface="DIN Pro"/>
            </a:endParaRPr>
          </a:p>
          <a:p>
            <a:r>
              <a:rPr lang="ru-RU" dirty="0" smtClean="0">
                <a:solidFill>
                  <a:srgbClr val="222222"/>
                </a:solidFill>
                <a:latin typeface="DIN Pro"/>
              </a:rPr>
              <a:t>Матрос </a:t>
            </a:r>
            <a:r>
              <a:rPr lang="ru-RU" dirty="0">
                <a:solidFill>
                  <a:srgbClr val="222222"/>
                </a:solidFill>
                <a:latin typeface="DIN Pro"/>
              </a:rPr>
              <a:t>Тихоокеанского флота России </a:t>
            </a:r>
            <a:r>
              <a:rPr lang="ru-RU" dirty="0" err="1">
                <a:solidFill>
                  <a:srgbClr val="222222"/>
                </a:solidFill>
                <a:latin typeface="DIN Pro"/>
              </a:rPr>
              <a:t>Алдар</a:t>
            </a:r>
            <a:r>
              <a:rPr lang="ru-RU" dirty="0">
                <a:solidFill>
                  <a:srgbClr val="222222"/>
                </a:solidFill>
                <a:latin typeface="DIN Pro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DIN Pro"/>
              </a:rPr>
              <a:t>Цыденжапов</a:t>
            </a:r>
            <a:r>
              <a:rPr lang="ru-RU" dirty="0">
                <a:solidFill>
                  <a:srgbClr val="222222"/>
                </a:solidFill>
                <a:latin typeface="DIN Pro"/>
              </a:rPr>
              <a:t> погиб 19-летним во время несения службы на эсминце "Быстрый". Осенью 2010 года он предотвратил крупную аварию – спас и сам корабль, и 300 членов экипажа.</a:t>
            </a:r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029303" y="2185851"/>
            <a:ext cx="416269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dirty="0" smtClean="0">
              <a:solidFill>
                <a:srgbClr val="222222"/>
              </a:solidFill>
              <a:latin typeface="DIN Pro"/>
            </a:endParaRPr>
          </a:p>
          <a:p>
            <a:endParaRPr lang="ru-RU" sz="1600" dirty="0">
              <a:solidFill>
                <a:srgbClr val="222222"/>
              </a:solidFill>
              <a:latin typeface="DIN Pro"/>
            </a:endParaRPr>
          </a:p>
          <a:p>
            <a:endParaRPr lang="ru-RU" sz="1600" dirty="0" smtClean="0">
              <a:solidFill>
                <a:srgbClr val="222222"/>
              </a:solidFill>
              <a:latin typeface="DIN Pro"/>
            </a:endParaRPr>
          </a:p>
          <a:p>
            <a:endParaRPr lang="ru-RU" sz="1600" dirty="0">
              <a:solidFill>
                <a:srgbClr val="222222"/>
              </a:solidFill>
              <a:latin typeface="DIN Pro"/>
            </a:endParaRPr>
          </a:p>
          <a:p>
            <a:endParaRPr lang="ru-RU" sz="1600" dirty="0" smtClean="0">
              <a:solidFill>
                <a:srgbClr val="222222"/>
              </a:solidFill>
              <a:latin typeface="DIN Pro"/>
            </a:endParaRPr>
          </a:p>
          <a:p>
            <a:r>
              <a:rPr lang="ru-RU" sz="1600" dirty="0" smtClean="0">
                <a:solidFill>
                  <a:srgbClr val="222222"/>
                </a:solidFill>
                <a:latin typeface="DIN Pro"/>
              </a:rPr>
              <a:t>Старший </a:t>
            </a:r>
            <a:r>
              <a:rPr lang="ru-RU" sz="1600" dirty="0">
                <a:solidFill>
                  <a:srgbClr val="222222"/>
                </a:solidFill>
                <a:latin typeface="DIN Pro"/>
              </a:rPr>
              <a:t>лейтенант Александр Прохоренко в самом тылу противника в районе сирийской Пальмиры в одиночку корректировал огонь российской авиации. 17 марта 2016 года он попал в окружение террористов. Бандиты засекли укрытие Прохоренко и пытались взять его в плен, однако герой решил принять бой, а когда боеприпасы были на исходе, сообщил свои координаты командованию с требованием нанести авиаудар. Погиб сам, уничтожил всех боевиков в "квадрате".</a:t>
            </a:r>
            <a:endParaRPr lang="ru-RU" sz="1600" dirty="0"/>
          </a:p>
        </p:txBody>
      </p:sp>
      <p:pic>
        <p:nvPicPr>
          <p:cNvPr id="1028" name="Picture 4" descr="https://up.tsargrad.tv/uploads/_%D0%BC%D0%B8%D1%80%D0%BE%D0%BD%D0%BE%D0%B2/prohor%205501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29302" y="-1"/>
            <a:ext cx="4062083" cy="3320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3353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9"/>
          <p:cNvSpPr txBox="1">
            <a:spLocks noGrp="1"/>
          </p:cNvSpPr>
          <p:nvPr>
            <p:ph type="title"/>
          </p:nvPr>
        </p:nvSpPr>
        <p:spPr>
          <a:xfrm>
            <a:off x="1326900" y="115567"/>
            <a:ext cx="11489600" cy="1461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endParaRPr sz="2400"/>
          </a:p>
          <a:p>
            <a:pPr algn="ctr"/>
            <a:r>
              <a:rPr lang="ru" sz="2400"/>
              <a:t>    </a:t>
            </a:r>
            <a:r>
              <a:rPr lang="ru" sz="2400" b="1"/>
              <a:t>Главная задача российской армии: защита прав и свобод тех, </a:t>
            </a:r>
            <a:endParaRPr sz="2400" b="1"/>
          </a:p>
          <a:p>
            <a:pPr algn="ctr"/>
            <a:r>
              <a:rPr lang="ru" sz="2400" b="1"/>
              <a:t>кто живёт на территории Российской Федерации. </a:t>
            </a:r>
            <a:endParaRPr sz="2400" b="1"/>
          </a:p>
        </p:txBody>
      </p:sp>
      <p:pic>
        <p:nvPicPr>
          <p:cNvPr id="97" name="Google Shape;97;p19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8634" y="2076267"/>
            <a:ext cx="7243399" cy="43831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19880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6_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7_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</TotalTime>
  <Words>340</Words>
  <Application>Microsoft Office PowerPoint</Application>
  <PresentationFormat>Широкоэкранный</PresentationFormat>
  <Paragraphs>58</Paragraphs>
  <Slides>19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7</vt:i4>
      </vt:variant>
      <vt:variant>
        <vt:lpstr>Заголовки слайдов</vt:lpstr>
      </vt:variant>
      <vt:variant>
        <vt:i4>19</vt:i4>
      </vt:variant>
    </vt:vector>
  </HeadingPairs>
  <TitlesOfParts>
    <vt:vector size="31" baseType="lpstr">
      <vt:lpstr>Arial</vt:lpstr>
      <vt:lpstr>Calibri</vt:lpstr>
      <vt:lpstr>DIN Pro</vt:lpstr>
      <vt:lpstr>Merriweather</vt:lpstr>
      <vt:lpstr>Times New Roman</vt:lpstr>
      <vt:lpstr>Simple Light</vt:lpstr>
      <vt:lpstr>1_Simple Light</vt:lpstr>
      <vt:lpstr>2_Simple Light</vt:lpstr>
      <vt:lpstr>3_Simple Light</vt:lpstr>
      <vt:lpstr>4_Simple Light</vt:lpstr>
      <vt:lpstr>6_Simple Light</vt:lpstr>
      <vt:lpstr>7_Simple Light</vt:lpstr>
      <vt:lpstr>Презентация PowerPoint</vt:lpstr>
      <vt:lpstr>Презентация PowerPoint</vt:lpstr>
      <vt:lpstr>История возникновения праздника?</vt:lpstr>
      <vt:lpstr> Что мы знаем о защитниках Родины?   </vt:lpstr>
      <vt:lpstr>Кто такие защитники Отечества?</vt:lpstr>
      <vt:lpstr>Былинные богатыри</vt:lpstr>
      <vt:lpstr>Защитники Отечества в наше время</vt:lpstr>
      <vt:lpstr>Презентация PowerPoint</vt:lpstr>
      <vt:lpstr>     Главная задача российской армии: защита прав и свобод тех,  кто живёт на территории Российской Федерации. </vt:lpstr>
      <vt:lpstr>Презентация PowerPoint</vt:lpstr>
      <vt:lpstr>В этот праздник принято поздравлять не только мужчин, но и женщин-военнослужащих. </vt:lpstr>
      <vt:lpstr>   Мотострелковые войска                                                                                                                                       Танковые войска</vt:lpstr>
      <vt:lpstr>Презентация PowerPoint</vt:lpstr>
      <vt:lpstr>Войска противовоздушной обороны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День Защитника Отечества</dc:title>
  <dc:creator>Махины</dc:creator>
  <cp:lastModifiedBy>Махины</cp:lastModifiedBy>
  <cp:revision>22</cp:revision>
  <dcterms:created xsi:type="dcterms:W3CDTF">2023-02-05T13:35:01Z</dcterms:created>
  <dcterms:modified xsi:type="dcterms:W3CDTF">2023-02-16T18:47:26Z</dcterms:modified>
</cp:coreProperties>
</file>