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668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https://v-kurse.ru/upload/iblock/b8f/b8feb2a79c70c781623c12cda8e30586.jpg" TargetMode="External"/><Relationship Id="rId5" Type="http://schemas.openxmlformats.org/officeDocument/2006/relationships/image" Target="../media/image3.jpeg"/><Relationship Id="rId4" Type="http://schemas.openxmlformats.org/officeDocument/2006/relationships/image" Target="https://vprofile.ru/upload/iblock/09f/09f1508cfd4cb24184a2e70cc9a4dae3.jpg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https://v-kurse.ru/upload/iblock/b8f/b8feb2a79c70c781623c12cda8e30586.jpg" TargetMode="External"/><Relationship Id="rId3" Type="http://schemas.openxmlformats.org/officeDocument/2006/relationships/image" Target="../media/image4.jpe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https://vprofile.ru/upload/iblock/09f/09f1508cfd4cb24184a2e70cc9a4dae3.jpg" TargetMode="Externa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honoteka.org/uploads/posts/2021-05/1620297530_48-phonoteka_org-p-foni-dlya-detskogo-sada-odnotonnie-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245" y="0"/>
            <a:ext cx="9402482" cy="6844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60" y="476672"/>
            <a:ext cx="78488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филиал Муниципального автономного дошкольного образовательного учреждения</a:t>
            </a:r>
          </a:p>
          <a:p>
            <a:pPr algn="ctr"/>
            <a:r>
              <a:rPr lang="ru-RU" sz="1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№ 26 комбинированного вида» - «Детский сад № 27»</a:t>
            </a:r>
          </a:p>
          <a:p>
            <a:pPr algn="ctr"/>
            <a:r>
              <a:rPr lang="ru-RU" sz="1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623103, Свердловская область, г. Первоуральск, ул. 50 лет СССР 26 А</a:t>
            </a:r>
          </a:p>
          <a:p>
            <a:pPr algn="ctr"/>
            <a:r>
              <a:rPr lang="ru-RU" sz="1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(3439) 63-70-35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979712" y="3105835"/>
            <a:ext cx="51845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6600"/>
                </a:solidFill>
                <a:latin typeface="Arial Black" panose="020B0A04020102020204" pitchFamily="34" charset="0"/>
              </a:rPr>
              <a:t>Дидактическая игра-лото</a:t>
            </a:r>
          </a:p>
          <a:p>
            <a:pPr algn="ctr"/>
            <a:r>
              <a:rPr lang="ru-RU" dirty="0">
                <a:solidFill>
                  <a:srgbClr val="006600"/>
                </a:solidFill>
                <a:latin typeface="Arial Black" panose="020B0A04020102020204" pitchFamily="34" charset="0"/>
              </a:rPr>
              <a:t>«Народные и государственные праздники»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20072" y="4365104"/>
            <a:ext cx="3672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Создала: Русинова Светлана Владимировна, воспитатель, 1 кв. категория</a:t>
            </a:r>
            <a:endParaRPr lang="ru-RU" sz="1400" dirty="0">
              <a:solidFill>
                <a:srgbClr val="0066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26635" y="6093296"/>
            <a:ext cx="2232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Первоуральск, 2022</a:t>
            </a:r>
            <a:endParaRPr lang="ru-RU" sz="1400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67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phonoteka.org/uploads/posts/2021-05/1620297530_48-phonoteka_org-p-foni-dlya-detskogo-sada-odnotonnie-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905"/>
            <a:ext cx="9150962" cy="6844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5536" y="188641"/>
            <a:ext cx="792088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  представлений о народных и государственных праздниках, их событиях, смыслах.</a:t>
            </a:r>
          </a:p>
          <a:p>
            <a:pPr algn="just"/>
            <a:endParaRPr lang="ru-RU" sz="1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Игровые задачи: </a:t>
            </a:r>
          </a:p>
          <a:p>
            <a:pPr algn="just"/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упражнять детей в наблюдательности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развивать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–память,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мышление, внимание,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речь.</a:t>
            </a:r>
            <a:endParaRPr lang="ru-RU" sz="1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активизировать словарный запас по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теме «Праздники»: 1 сентября, день рождения, Новый год, день защитника Отечества, 8 марта, Масленица, день России.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совершенствовать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умения составлять рассказы по набору картинок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игры: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игру могут играть одновременно 9 человек.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ребёнок должен соотнести карточки-ассоциации (атрибуты) с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карточкой -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игровым полем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Кто первым заполнит все поля на своей карточке с праздником и расскажет о нем, тот победил.</a:t>
            </a:r>
          </a:p>
          <a:p>
            <a:pPr algn="just"/>
            <a:endParaRPr lang="ru-RU" sz="1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игры: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начале игры дети выбирают игровое поле с праздником. Ведущий берёт одну из маленьких карточек, показывает то, что изображено. Ребёнок, которому подходит карточка, называет изображение и забирает карточку себе, накладывая её на основное поле. Когда основная карта заполнена, ребёнок рассказывает о празднике, который он собирал и становится победителем.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403648" y="4220514"/>
            <a:ext cx="6192688" cy="2448846"/>
            <a:chOff x="1314" y="6251"/>
            <a:chExt cx="12600" cy="5040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314" y="6251"/>
              <a:ext cx="8280" cy="5040"/>
              <a:chOff x="234" y="1031"/>
              <a:chExt cx="16020" cy="10440"/>
            </a:xfrm>
          </p:grpSpPr>
          <p:grpSp>
            <p:nvGrpSpPr>
              <p:cNvPr id="7" name="Group 4"/>
              <p:cNvGrpSpPr>
                <a:grpSpLocks/>
              </p:cNvGrpSpPr>
              <p:nvPr/>
            </p:nvGrpSpPr>
            <p:grpSpPr bwMode="auto">
              <a:xfrm>
                <a:off x="234" y="1031"/>
                <a:ext cx="16020" cy="10440"/>
                <a:chOff x="594" y="851"/>
                <a:chExt cx="16020" cy="10440"/>
              </a:xfrm>
            </p:grpSpPr>
            <p:sp>
              <p:nvSpPr>
                <p:cNvPr id="9" name="AutoShape 5"/>
                <p:cNvSpPr>
                  <a:spLocks noChangeArrowheads="1"/>
                </p:cNvSpPr>
                <p:nvPr/>
              </p:nvSpPr>
              <p:spPr bwMode="auto">
                <a:xfrm>
                  <a:off x="4554" y="1391"/>
                  <a:ext cx="8100" cy="6120"/>
                </a:xfrm>
                <a:prstGeom prst="roundRect">
                  <a:avLst>
                    <a:gd name="adj" fmla="val 16667"/>
                  </a:avLst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00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" name="AutoShape 6"/>
                <p:cNvSpPr>
                  <a:spLocks noChangeArrowheads="1"/>
                </p:cNvSpPr>
                <p:nvPr/>
              </p:nvSpPr>
              <p:spPr bwMode="auto">
                <a:xfrm>
                  <a:off x="594" y="851"/>
                  <a:ext cx="3780" cy="324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1" name="AutoShape 7"/>
                <p:cNvSpPr>
                  <a:spLocks noChangeArrowheads="1"/>
                </p:cNvSpPr>
                <p:nvPr/>
              </p:nvSpPr>
              <p:spPr bwMode="auto">
                <a:xfrm>
                  <a:off x="594" y="4451"/>
                  <a:ext cx="3780" cy="324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2" name="AutoShape 8"/>
                <p:cNvSpPr>
                  <a:spLocks noChangeArrowheads="1"/>
                </p:cNvSpPr>
                <p:nvPr/>
              </p:nvSpPr>
              <p:spPr bwMode="auto">
                <a:xfrm>
                  <a:off x="594" y="8051"/>
                  <a:ext cx="3780" cy="324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" name="AutoShape 9"/>
                <p:cNvSpPr>
                  <a:spLocks noChangeArrowheads="1"/>
                </p:cNvSpPr>
                <p:nvPr/>
              </p:nvSpPr>
              <p:spPr bwMode="auto">
                <a:xfrm>
                  <a:off x="4554" y="8051"/>
                  <a:ext cx="3780" cy="324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4" name="AutoShape 10"/>
                <p:cNvSpPr>
                  <a:spLocks noChangeArrowheads="1"/>
                </p:cNvSpPr>
                <p:nvPr/>
              </p:nvSpPr>
              <p:spPr bwMode="auto">
                <a:xfrm>
                  <a:off x="8694" y="8051"/>
                  <a:ext cx="3780" cy="324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5" name="AutoShape 11"/>
                <p:cNvSpPr>
                  <a:spLocks noChangeArrowheads="1"/>
                </p:cNvSpPr>
                <p:nvPr/>
              </p:nvSpPr>
              <p:spPr bwMode="auto">
                <a:xfrm>
                  <a:off x="12834" y="8051"/>
                  <a:ext cx="3780" cy="324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6" name="AutoShape 12"/>
                <p:cNvSpPr>
                  <a:spLocks noChangeArrowheads="1"/>
                </p:cNvSpPr>
                <p:nvPr/>
              </p:nvSpPr>
              <p:spPr bwMode="auto">
                <a:xfrm>
                  <a:off x="12834" y="851"/>
                  <a:ext cx="3780" cy="324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7" name="AutoShape 13"/>
                <p:cNvSpPr>
                  <a:spLocks noChangeArrowheads="1"/>
                </p:cNvSpPr>
                <p:nvPr/>
              </p:nvSpPr>
              <p:spPr bwMode="auto">
                <a:xfrm>
                  <a:off x="12834" y="4451"/>
                  <a:ext cx="3780" cy="324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pic>
            <p:nvPicPr>
              <p:cNvPr id="8" name="Picture 14" descr="https://vprofile.ru/upload/iblock/09f/09f1508cfd4cb24184a2e70cc9a4dae3.jpg"/>
              <p:cNvPicPr>
                <a:picLocks noChangeAspect="1" noChangeArrowheads="1"/>
              </p:cNvPicPr>
              <p:nvPr/>
            </p:nvPicPr>
            <p:blipFill>
              <a:blip r:embed="rId3" r:link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74" y="1751"/>
                <a:ext cx="5850" cy="5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6" name="Picture 15" descr="https://v-kurse.ru/upload/iblock/b8f/b8feb2a79c70c781623c12cda8e30586.jpg"/>
            <p:cNvPicPr>
              <a:picLocks noChangeAspect="1" noChangeArrowheads="1"/>
            </p:cNvPicPr>
            <p:nvPr/>
          </p:nvPicPr>
          <p:blipFill>
            <a:blip r:embed="rId5" r:link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039" r="6139"/>
            <a:stretch>
              <a:fillRect/>
            </a:stretch>
          </p:blipFill>
          <p:spPr bwMode="auto">
            <a:xfrm>
              <a:off x="10854" y="7961"/>
              <a:ext cx="3060" cy="2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9" name="Прямая со стрелкой 18"/>
          <p:cNvCxnSpPr>
            <a:stCxn id="6" idx="1"/>
          </p:cNvCxnSpPr>
          <p:nvPr/>
        </p:nvCxnSpPr>
        <p:spPr>
          <a:xfrm flipH="1" flipV="1">
            <a:off x="4302044" y="5301208"/>
            <a:ext cx="1790353" cy="4007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22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phonoteka.org/uploads/posts/2021-05/1620297530_48-phonoteka_org-p-foni-dlya-detskogo-sada-odnotonnie-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962" cy="6960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ownloads\WhatsApp Image 2022-03-20 at 15.41.13 (2)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939347" y="2828342"/>
            <a:ext cx="3240360" cy="432048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ownloads\изображение_2022-03-20_15544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4852" y="2009017"/>
            <a:ext cx="3449809" cy="459974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399287" y="447188"/>
            <a:ext cx="5612873" cy="2448272"/>
            <a:chOff x="1314" y="6251"/>
            <a:chExt cx="12600" cy="5040"/>
          </a:xfrm>
        </p:grpSpPr>
        <p:grpSp>
          <p:nvGrpSpPr>
            <p:cNvPr id="7" name="Group 3"/>
            <p:cNvGrpSpPr>
              <a:grpSpLocks/>
            </p:cNvGrpSpPr>
            <p:nvPr/>
          </p:nvGrpSpPr>
          <p:grpSpPr bwMode="auto">
            <a:xfrm>
              <a:off x="1314" y="6251"/>
              <a:ext cx="8280" cy="5040"/>
              <a:chOff x="234" y="1031"/>
              <a:chExt cx="16020" cy="10440"/>
            </a:xfrm>
          </p:grpSpPr>
          <p:grpSp>
            <p:nvGrpSpPr>
              <p:cNvPr id="9" name="Group 4"/>
              <p:cNvGrpSpPr>
                <a:grpSpLocks/>
              </p:cNvGrpSpPr>
              <p:nvPr/>
            </p:nvGrpSpPr>
            <p:grpSpPr bwMode="auto">
              <a:xfrm>
                <a:off x="234" y="1031"/>
                <a:ext cx="16020" cy="10440"/>
                <a:chOff x="594" y="851"/>
                <a:chExt cx="16020" cy="10440"/>
              </a:xfrm>
            </p:grpSpPr>
            <p:sp>
              <p:nvSpPr>
                <p:cNvPr id="11" name="AutoShape 5"/>
                <p:cNvSpPr>
                  <a:spLocks noChangeArrowheads="1"/>
                </p:cNvSpPr>
                <p:nvPr/>
              </p:nvSpPr>
              <p:spPr bwMode="auto">
                <a:xfrm>
                  <a:off x="4554" y="1391"/>
                  <a:ext cx="8100" cy="6120"/>
                </a:xfrm>
                <a:prstGeom prst="roundRect">
                  <a:avLst>
                    <a:gd name="adj" fmla="val 16667"/>
                  </a:avLst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00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2" name="AutoShape 6"/>
                <p:cNvSpPr>
                  <a:spLocks noChangeArrowheads="1"/>
                </p:cNvSpPr>
                <p:nvPr/>
              </p:nvSpPr>
              <p:spPr bwMode="auto">
                <a:xfrm>
                  <a:off x="594" y="851"/>
                  <a:ext cx="3780" cy="324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" name="AutoShape 7"/>
                <p:cNvSpPr>
                  <a:spLocks noChangeArrowheads="1"/>
                </p:cNvSpPr>
                <p:nvPr/>
              </p:nvSpPr>
              <p:spPr bwMode="auto">
                <a:xfrm>
                  <a:off x="594" y="4451"/>
                  <a:ext cx="3780" cy="324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4" name="AutoShape 8"/>
                <p:cNvSpPr>
                  <a:spLocks noChangeArrowheads="1"/>
                </p:cNvSpPr>
                <p:nvPr/>
              </p:nvSpPr>
              <p:spPr bwMode="auto">
                <a:xfrm>
                  <a:off x="594" y="8051"/>
                  <a:ext cx="3780" cy="324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5" name="AutoShape 9"/>
                <p:cNvSpPr>
                  <a:spLocks noChangeArrowheads="1"/>
                </p:cNvSpPr>
                <p:nvPr/>
              </p:nvSpPr>
              <p:spPr bwMode="auto">
                <a:xfrm>
                  <a:off x="4554" y="8051"/>
                  <a:ext cx="3780" cy="324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6" name="AutoShape 10"/>
                <p:cNvSpPr>
                  <a:spLocks noChangeArrowheads="1"/>
                </p:cNvSpPr>
                <p:nvPr/>
              </p:nvSpPr>
              <p:spPr bwMode="auto">
                <a:xfrm>
                  <a:off x="8694" y="8051"/>
                  <a:ext cx="3780" cy="324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7" name="AutoShape 11"/>
                <p:cNvSpPr>
                  <a:spLocks noChangeArrowheads="1"/>
                </p:cNvSpPr>
                <p:nvPr/>
              </p:nvSpPr>
              <p:spPr bwMode="auto">
                <a:xfrm>
                  <a:off x="12834" y="8051"/>
                  <a:ext cx="3780" cy="324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8" name="AutoShape 12"/>
                <p:cNvSpPr>
                  <a:spLocks noChangeArrowheads="1"/>
                </p:cNvSpPr>
                <p:nvPr/>
              </p:nvSpPr>
              <p:spPr bwMode="auto">
                <a:xfrm>
                  <a:off x="12834" y="851"/>
                  <a:ext cx="3780" cy="324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9" name="AutoShape 13"/>
                <p:cNvSpPr>
                  <a:spLocks noChangeArrowheads="1"/>
                </p:cNvSpPr>
                <p:nvPr/>
              </p:nvSpPr>
              <p:spPr bwMode="auto">
                <a:xfrm>
                  <a:off x="12834" y="4451"/>
                  <a:ext cx="3780" cy="324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pic>
            <p:nvPicPr>
              <p:cNvPr id="10" name="Picture 14" descr="https://vprofile.ru/upload/iblock/09f/09f1508cfd4cb24184a2e70cc9a4dae3.jpg"/>
              <p:cNvPicPr>
                <a:picLocks noChangeAspect="1" noChangeArrowheads="1"/>
              </p:cNvPicPr>
              <p:nvPr/>
            </p:nvPicPr>
            <p:blipFill>
              <a:blip r:embed="rId5" r:link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74" y="1751"/>
                <a:ext cx="5850" cy="5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8" name="Picture 15" descr="https://v-kurse.ru/upload/iblock/b8f/b8feb2a79c70c781623c12cda8e30586.jpg"/>
            <p:cNvPicPr>
              <a:picLocks noChangeAspect="1" noChangeArrowheads="1"/>
            </p:cNvPicPr>
            <p:nvPr/>
          </p:nvPicPr>
          <p:blipFill>
            <a:blip r:embed="rId7" r:link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039" r="6139"/>
            <a:stretch>
              <a:fillRect/>
            </a:stretch>
          </p:blipFill>
          <p:spPr bwMode="auto">
            <a:xfrm>
              <a:off x="10854" y="7961"/>
              <a:ext cx="3060" cy="2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4" name="Прямая со стрелкой 3"/>
          <p:cNvCxnSpPr/>
          <p:nvPr/>
        </p:nvCxnSpPr>
        <p:spPr>
          <a:xfrm flipH="1" flipV="1">
            <a:off x="2843808" y="827092"/>
            <a:ext cx="792088" cy="10177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4660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242</Words>
  <Application>Microsoft Office PowerPoint</Application>
  <PresentationFormat>Экран (4:3)</PresentationFormat>
  <Paragraphs>18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Таня</cp:lastModifiedBy>
  <cp:revision>7</cp:revision>
  <dcterms:created xsi:type="dcterms:W3CDTF">2022-03-21T08:13:59Z</dcterms:created>
  <dcterms:modified xsi:type="dcterms:W3CDTF">2022-03-22T05:29:41Z</dcterms:modified>
</cp:coreProperties>
</file>