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98" r:id="rId4"/>
    <p:sldId id="264" r:id="rId5"/>
    <p:sldId id="299" r:id="rId6"/>
    <p:sldId id="261" r:id="rId7"/>
    <p:sldId id="300" r:id="rId8"/>
    <p:sldId id="265" r:id="rId9"/>
    <p:sldId id="290" r:id="rId10"/>
    <p:sldId id="292" r:id="rId11"/>
    <p:sldId id="274" r:id="rId12"/>
    <p:sldId id="275" r:id="rId13"/>
    <p:sldId id="276" r:id="rId14"/>
    <p:sldId id="277" r:id="rId15"/>
    <p:sldId id="291" r:id="rId16"/>
    <p:sldId id="294" r:id="rId17"/>
    <p:sldId id="293" r:id="rId18"/>
    <p:sldId id="295" r:id="rId19"/>
    <p:sldId id="296" r:id="rId20"/>
    <p:sldId id="297" r:id="rId21"/>
    <p:sldId id="263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79EDD38-5CCC-488C-B63C-DDA97993DA85}" type="datetimeFigureOut">
              <a:rPr lang="ru-RU"/>
              <a:pPr>
                <a:defRPr/>
              </a:pPr>
              <a:t>26.03.2022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B399232-94D4-433A-A9E7-88EEE131AE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933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21E200-598B-4578-8C7A-506F763925E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44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99232-94D4-433A-A9E7-88EEE131AE1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68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C0665-AA63-4B63-9929-7EE193432614}" type="datetimeFigureOut">
              <a:rPr lang="ru-RU"/>
              <a:pPr>
                <a:defRPr/>
              </a:pPr>
              <a:t>26.03.2022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C9F00-BA42-4592-A094-1077BB7E92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2B8F3-5314-4011-87F1-EDB7DFFF1063}" type="datetimeFigureOut">
              <a:rPr lang="ru-RU"/>
              <a:pPr>
                <a:defRPr/>
              </a:pPr>
              <a:t>26.03.2022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768BD-BFA4-45D3-94D5-CB94C101B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63DFB-AC0A-492D-9505-28B77062EDE5}" type="datetimeFigureOut">
              <a:rPr lang="ru-RU"/>
              <a:pPr>
                <a:defRPr/>
              </a:pPr>
              <a:t>26.03.2022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180A1-515A-48AF-9A3A-AE5B1B1A1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D023C-6365-430A-BF23-55ACF8C784FB}" type="datetimeFigureOut">
              <a:rPr lang="ru-RU"/>
              <a:pPr>
                <a:defRPr/>
              </a:pPr>
              <a:t>26.03.2022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79DDB-E328-4A5D-ACCD-FF5301B23A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5116A-6F7A-47BC-AEB9-A68D07461E2C}" type="datetimeFigureOut">
              <a:rPr lang="ru-RU"/>
              <a:pPr>
                <a:defRPr/>
              </a:pPr>
              <a:t>26.03.2022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D89C0-BF1C-48F1-BDCB-3F270C3EF9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CD76A-0F36-4CD5-A1F3-1024E918E162}" type="datetimeFigureOut">
              <a:rPr lang="ru-RU"/>
              <a:pPr>
                <a:defRPr/>
              </a:pPr>
              <a:t>26.03.2022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D9609-A887-423E-80B2-352639513F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B6D6F-1652-48EF-8550-688503A820D3}" type="datetimeFigureOut">
              <a:rPr lang="ru-RU"/>
              <a:pPr>
                <a:defRPr/>
              </a:pPr>
              <a:t>26.03.2022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74D4B-2161-4A64-B07E-265A4B6712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93D95-ED29-429C-8053-44C172EA521E}" type="datetimeFigureOut">
              <a:rPr lang="ru-RU"/>
              <a:pPr>
                <a:defRPr/>
              </a:pPr>
              <a:t>26.03.2022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B6A27-3E7F-4E30-8248-2AF8AAC983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274FC-035A-4501-846B-19A0D86A4B9B}" type="datetimeFigureOut">
              <a:rPr lang="ru-RU"/>
              <a:pPr>
                <a:defRPr/>
              </a:pPr>
              <a:t>26.03.2022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313F8-2ED7-40A0-87E7-CA4627BF3E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79EBA-C834-4D31-8501-E41623DFA2CA}" type="datetimeFigureOut">
              <a:rPr lang="ru-RU"/>
              <a:pPr>
                <a:defRPr/>
              </a:pPr>
              <a:t>26.03.2022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DC625-D6EA-423D-BBAF-FA8C37C51C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B99E5-9C44-4C8E-B690-851CEBCE68C6}" type="datetimeFigureOut">
              <a:rPr lang="ru-RU"/>
              <a:pPr>
                <a:defRPr/>
              </a:pPr>
              <a:t>26.03.2022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AD1D6-8B60-4CF3-9973-E823829B31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F3DE0A-3249-4E99-84B4-27F1BA56D140}" type="datetimeFigureOut">
              <a:rPr lang="ru-RU"/>
              <a:pPr>
                <a:defRPr/>
              </a:pPr>
              <a:t>26.03.2022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444EFA-2ADD-499F-BF7D-1FAC1D3585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Picture 2" descr="http://3.bp.blogspot.com/-ciBHI6_1z_g/Ut0HwqHL6tI/AAAAAAAAASg/-ZRyWAbIyFU/s1600/1.png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4" descr="https://www.arinasorokina.ru/wp-content/uploads/2012/05/oformlenie-16.png"/>
          <p:cNvPicPr>
            <a:picLocks noChangeAspect="1" noChangeArrowheads="1"/>
          </p:cNvPicPr>
          <p:nvPr userDrawn="1"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6167438" y="3933825"/>
            <a:ext cx="2947987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4" descr="https://www.arinasorokina.ru/wp-content/uploads/2012/05/oformlenie-16.png"/>
          <p:cNvPicPr>
            <a:picLocks noChangeAspect="1" noChangeArrowheads="1"/>
          </p:cNvPicPr>
          <p:nvPr userDrawn="1"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0" y="0"/>
            <a:ext cx="2124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115616" y="2024869"/>
            <a:ext cx="7776864" cy="1800200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«Воспитание культуры речи у дошкольников средствами народной педагогики»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4432455"/>
            <a:ext cx="3673153" cy="1800249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rgbClr val="00206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prstClr val="black"/>
                </a:solidFill>
                <a:latin typeface="Calibri" panose="020F0502020204030204"/>
              </a:rPr>
              <a:t>Подготовила воспитатель высшей категорией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prstClr val="black"/>
                </a:solidFill>
                <a:latin typeface="Calibri" panose="020F0502020204030204"/>
              </a:rPr>
              <a:t>Магеррамова </a:t>
            </a:r>
            <a:r>
              <a:rPr lang="ru-RU" sz="1800" b="1" dirty="0" err="1" smtClean="0">
                <a:solidFill>
                  <a:prstClr val="black"/>
                </a:solidFill>
                <a:latin typeface="Calibri" panose="020F0502020204030204"/>
              </a:rPr>
              <a:t>А.Ш.к</a:t>
            </a:r>
            <a:r>
              <a:rPr lang="ru-RU" sz="18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lvl="0" fontAlgn="auto">
              <a:spcAft>
                <a:spcPts val="0"/>
              </a:spcAft>
              <a:defRPr/>
            </a:pPr>
            <a:endParaRPr lang="ru-RU" sz="1800" dirty="0">
              <a:solidFill>
                <a:srgbClr val="002060"/>
              </a:solidFill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73" y="257901"/>
            <a:ext cx="5976664" cy="12360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4653" y="6093296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/>
              <a:t>г.о</a:t>
            </a:r>
            <a:r>
              <a:rPr lang="ru-RU" sz="1400" b="1" dirty="0" smtClean="0"/>
              <a:t>.</a:t>
            </a:r>
            <a:r>
              <a:rPr lang="en-US" sz="1400" b="1" dirty="0" smtClean="0"/>
              <a:t> </a:t>
            </a:r>
            <a:r>
              <a:rPr lang="ru-RU" sz="1400" b="1" dirty="0" smtClean="0"/>
              <a:t>Балашиха </a:t>
            </a:r>
          </a:p>
          <a:p>
            <a:r>
              <a:rPr lang="ru-RU" sz="1400" b="1" dirty="0" smtClean="0"/>
              <a:t>      2022</a:t>
            </a:r>
            <a:endParaRPr lang="ru-RU" sz="1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8150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Box 2"/>
          <p:cNvSpPr txBox="1">
            <a:spLocks noChangeArrowheads="1"/>
          </p:cNvSpPr>
          <p:nvPr/>
        </p:nvSpPr>
        <p:spPr bwMode="auto">
          <a:xfrm>
            <a:off x="1331640" y="177114"/>
            <a:ext cx="71287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Колыбельные песни</a:t>
            </a:r>
            <a:endParaRPr lang="ru-RU" sz="4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4725144"/>
            <a:ext cx="5976664" cy="1277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Колыбельные песни, выражая нежность и любовь к ребенку, имели вполне определенную цель усыпить его, настроить ребёнка на отдых. Этому способствовали спокойный, размеренный ритм и монотонный напев.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528" y="1030223"/>
            <a:ext cx="4738968" cy="355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696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8150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2"/>
          <p:cNvSpPr txBox="1">
            <a:spLocks noChangeArrowheads="1"/>
          </p:cNvSpPr>
          <p:nvPr/>
        </p:nvSpPr>
        <p:spPr bwMode="auto">
          <a:xfrm flipH="1">
            <a:off x="1845808" y="261369"/>
            <a:ext cx="6134870" cy="1189170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Пестушка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8199" name="TextBox 1"/>
          <p:cNvSpPr txBox="1">
            <a:spLocks noChangeArrowheads="1"/>
          </p:cNvSpPr>
          <p:nvPr/>
        </p:nvSpPr>
        <p:spPr bwMode="auto">
          <a:xfrm>
            <a:off x="5759450" y="4672013"/>
            <a:ext cx="248786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.</a:t>
            </a:r>
            <a:endParaRPr lang="ru-RU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8200" name="Picture 8" descr="C:\Users\nngad\Desktop\bbcb cxb cvb\DSCF240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80112" y="2780241"/>
            <a:ext cx="1800200" cy="2401241"/>
          </a:xfrm>
          <a:prstGeom prst="rect">
            <a:avLst/>
          </a:prstGeom>
          <a:noFill/>
          <a:ln w="889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201" name="TextBox 2"/>
          <p:cNvSpPr txBox="1">
            <a:spLocks noChangeArrowheads="1"/>
          </p:cNvSpPr>
          <p:nvPr/>
        </p:nvSpPr>
        <p:spPr bwMode="auto">
          <a:xfrm>
            <a:off x="2339752" y="3318873"/>
            <a:ext cx="3024188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cs typeface="+mn-cs"/>
              </a:rPr>
              <a:t>Это – ложка,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cs typeface="+mn-cs"/>
              </a:rPr>
              <a:t>Это – чашка.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cs typeface="+mn-cs"/>
              </a:rPr>
              <a:t>В чашке – гречневая кашка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cs typeface="+mn-cs"/>
              </a:rPr>
              <a:t>Ложка в кашке побывала –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cs typeface="+mn-cs"/>
              </a:rPr>
              <a:t>Кашки гречневой не стало.</a:t>
            </a:r>
            <a:endParaRPr lang="ru-RU" b="1" dirty="0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2592" y="1156378"/>
            <a:ext cx="55813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Пестушки, потешки, прибаутки – небольшие песенки к первым играм ребенка с пальцами, ручками, ножками, сопровождающие первые детские сознательные движения </a:t>
            </a:r>
            <a:endParaRPr lang="ru-RU" sz="2000" b="1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9" grpId="0"/>
      <p:bldP spid="820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8150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Box 1"/>
          <p:cNvSpPr txBox="1">
            <a:spLocks noChangeArrowheads="1"/>
          </p:cNvSpPr>
          <p:nvPr/>
        </p:nvSpPr>
        <p:spPr bwMode="auto">
          <a:xfrm rot="10800000" flipV="1">
            <a:off x="3429967" y="138094"/>
            <a:ext cx="26650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tx2"/>
                </a:solidFill>
              </a:rPr>
              <a:t>Потешка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223" name="TextBox 1"/>
          <p:cNvSpPr txBox="1">
            <a:spLocks noChangeArrowheads="1"/>
          </p:cNvSpPr>
          <p:nvPr/>
        </p:nvSpPr>
        <p:spPr bwMode="auto">
          <a:xfrm>
            <a:off x="2555776" y="2996952"/>
            <a:ext cx="287972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/>
              <a:t>Ладушки, ладушки, где были?</a:t>
            </a:r>
          </a:p>
          <a:p>
            <a:r>
              <a:rPr lang="ru-RU" sz="1400" b="1" dirty="0"/>
              <a:t>— У бабушки!</a:t>
            </a:r>
          </a:p>
          <a:p>
            <a:r>
              <a:rPr lang="ru-RU" sz="1400" b="1" dirty="0"/>
              <a:t>Что ели? — Кашку.</a:t>
            </a:r>
          </a:p>
          <a:p>
            <a:r>
              <a:rPr lang="ru-RU" sz="1400" b="1" dirty="0"/>
              <a:t>Что пили? — Бражку.</a:t>
            </a:r>
          </a:p>
          <a:p>
            <a:r>
              <a:rPr lang="ru-RU" sz="1400" b="1" dirty="0" smtClean="0"/>
              <a:t>Кашка </a:t>
            </a:r>
            <a:r>
              <a:rPr lang="ru-RU" sz="1400" b="1" dirty="0" err="1"/>
              <a:t>масленька</a:t>
            </a:r>
            <a:r>
              <a:rPr lang="ru-RU" sz="1400" b="1" dirty="0"/>
              <a:t>,</a:t>
            </a:r>
          </a:p>
          <a:p>
            <a:r>
              <a:rPr lang="ru-RU" sz="1400" b="1" dirty="0"/>
              <a:t>Бражка сладенька,</a:t>
            </a:r>
          </a:p>
          <a:p>
            <a:r>
              <a:rPr lang="ru-RU" sz="1400" b="1" dirty="0"/>
              <a:t>Бабушка добренька.</a:t>
            </a:r>
          </a:p>
          <a:p>
            <a:r>
              <a:rPr lang="ru-RU" sz="1400" b="1" dirty="0" smtClean="0"/>
              <a:t>Попили</a:t>
            </a:r>
            <a:r>
              <a:rPr lang="ru-RU" sz="1400" b="1" dirty="0"/>
              <a:t>, поели</a:t>
            </a:r>
          </a:p>
          <a:p>
            <a:r>
              <a:rPr lang="ru-RU" sz="1400" b="1" dirty="0"/>
              <a:t>Шу-у-у! Полетели!</a:t>
            </a:r>
          </a:p>
          <a:p>
            <a:r>
              <a:rPr lang="ru-RU" sz="1400" b="1" dirty="0"/>
              <a:t>На головку сели!</a:t>
            </a:r>
          </a:p>
          <a:p>
            <a:r>
              <a:rPr lang="ru-RU" sz="1400" b="1" dirty="0"/>
              <a:t>Ладушки запели!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2456" y="1124744"/>
            <a:ext cx="4392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Потешка «Ладушки, ладушки» преподносится ребенку с целью научить малыша самостоятельно выполнять последовательную </a:t>
            </a:r>
            <a:r>
              <a:rPr lang="ru-RU" sz="20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цепь</a:t>
            </a: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https://r.mt.ru/r25/photoDCA6/20196349836-0/jpg/bp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44" y="932116"/>
            <a:ext cx="2570112" cy="353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8150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27522" y="419608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dirty="0">
                <a:solidFill>
                  <a:srgbClr val="002060"/>
                </a:solidFill>
              </a:rPr>
              <a:t>Прибаутка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1333" y="1474262"/>
            <a:ext cx="5097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Прибаутки - это песенки или стишки, увлекающие ребенка своим содержанием. </a:t>
            </a:r>
            <a:endParaRPr lang="ru-RU" sz="2400" b="1" dirty="0"/>
          </a:p>
        </p:txBody>
      </p:sp>
      <p:pic>
        <p:nvPicPr>
          <p:cNvPr id="3076" name="Picture 4" descr="https://irecommend.ru/sites/default/files/imagecache/copyright1/user-images/1672029/kZe40cOtg2KOFBsClrm1a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9" r="5766" b="7878"/>
          <a:stretch/>
        </p:blipFill>
        <p:spPr bwMode="auto">
          <a:xfrm>
            <a:off x="2051720" y="3284984"/>
            <a:ext cx="3227507" cy="21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recommend.ru/sites/default/files/imagecache/copyright1/user-images/549471/jsFIjqUceMVOV3Li4VDnj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84" y="565329"/>
            <a:ext cx="2160240" cy="175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361" y="2651496"/>
            <a:ext cx="2408777" cy="2451984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8150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31896"/>
            <a:ext cx="4271570" cy="1152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0862" y="1401449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Считалки применяются для распределения ролей в игре, при этом решающее значение имеет ритм. </a:t>
            </a:r>
            <a:endParaRPr lang="ru-RU" sz="2000" b="1" dirty="0"/>
          </a:p>
        </p:txBody>
      </p:sp>
      <p:pic>
        <p:nvPicPr>
          <p:cNvPr id="4098" name="Picture 2" descr="https://pic.rutubelist.ru/video/66/02/6602593fb67639b5ddfb77c71e88b41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470" y="775693"/>
            <a:ext cx="1825748" cy="208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sd.multiurok.ru/html/2021/10/10/s_6162bedd658a3/phpifnKj0_schitalochki_html_95f07a8f5c0a946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0"/>
          <a:stretch/>
        </p:blipFill>
        <p:spPr bwMode="auto">
          <a:xfrm>
            <a:off x="2132857" y="2924944"/>
            <a:ext cx="4497286" cy="29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8150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Box 2"/>
          <p:cNvSpPr txBox="1">
            <a:spLocks noChangeArrowheads="1"/>
          </p:cNvSpPr>
          <p:nvPr/>
        </p:nvSpPr>
        <p:spPr bwMode="auto">
          <a:xfrm>
            <a:off x="1087437" y="280978"/>
            <a:ext cx="6588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Закличка</a:t>
            </a:r>
            <a:endParaRPr lang="ru-RU" sz="4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9149" y="1184937"/>
            <a:ext cx="5328592" cy="1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Заклички</a:t>
            </a:r>
            <a:r>
              <a:rPr lang="ru-RU" sz="2400" b="1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это песенки, обращенные к природе (солнцу, дождю, радуге) и выражающие призыв или просьбу. </a:t>
            </a:r>
            <a:endParaRPr lang="ru-RU" sz="2400" b="1" dirty="0"/>
          </a:p>
        </p:txBody>
      </p:sp>
      <p:pic>
        <p:nvPicPr>
          <p:cNvPr id="5126" name="Picture 6" descr="https://fs.znanio.ru/d5af0e/6d/a8/c60bcbc3c0f8a614ca4216e9b82f949c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701" y="2836350"/>
            <a:ext cx="4141067" cy="311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ljplus.ru/img4/f/i/filimoshka/solncepesenki-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65274"/>
            <a:ext cx="2368049" cy="207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96404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8150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Box 2"/>
          <p:cNvSpPr txBox="1">
            <a:spLocks noChangeArrowheads="1"/>
          </p:cNvSpPr>
          <p:nvPr/>
        </p:nvSpPr>
        <p:spPr bwMode="auto">
          <a:xfrm>
            <a:off x="773024" y="353142"/>
            <a:ext cx="6588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Пословица</a:t>
            </a:r>
            <a:endParaRPr lang="ru-RU"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244363"/>
            <a:ext cx="4320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Пословица заключает в себе иносказательный смысл, более значительный по сравнению с тем, который в них прямо выражен. </a:t>
            </a:r>
            <a:endParaRPr lang="ru-RU" sz="2000" b="1" dirty="0"/>
          </a:p>
        </p:txBody>
      </p:sp>
      <p:pic>
        <p:nvPicPr>
          <p:cNvPr id="1026" name="Picture 2" descr="https://ds05.infourok.ru/uploads/ex/0348/00144e97-66324b93/img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-182" r="6421" b="182"/>
          <a:stretch/>
        </p:blipFill>
        <p:spPr bwMode="auto">
          <a:xfrm>
            <a:off x="5148064" y="2751137"/>
            <a:ext cx="2736304" cy="237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-fotki.yandex.ru/get/4506/17308394.c0/0_63cda_78e71155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8161"/>
            <a:ext cx="2697979" cy="191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atic-sl.insales.ru/images/products/1/4747/158012043/M-29_mag_uchenie_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06" y="3214866"/>
            <a:ext cx="2620940" cy="26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84127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8150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663788" y="409865"/>
            <a:ext cx="2952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Поговорка</a:t>
            </a:r>
            <a:endParaRPr lang="ru-RU" sz="3600" b="1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1371299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Поговорка сходна с пословицей, но поговорка - не является полным суждением. Поговорка - часть суждения, часть предложения.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190" y="2753275"/>
            <a:ext cx="3398020" cy="24528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673168"/>
            <a:ext cx="2682472" cy="1871634"/>
          </a:xfrm>
          <a:prstGeom prst="rect">
            <a:avLst/>
          </a:prstGeom>
        </p:spPr>
      </p:pic>
      <p:pic>
        <p:nvPicPr>
          <p:cNvPr id="2050" name="Picture 2" descr="https://fsd.kopilkaurokov.ru/up/html/2021/04/25/k_60857bdc5db01/579240_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530" y="3789040"/>
            <a:ext cx="2357609" cy="176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20247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8150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Box 2"/>
          <p:cNvSpPr txBox="1">
            <a:spLocks noChangeArrowheads="1"/>
          </p:cNvSpPr>
          <p:nvPr/>
        </p:nvSpPr>
        <p:spPr bwMode="auto">
          <a:xfrm>
            <a:off x="1241933" y="332656"/>
            <a:ext cx="6588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Загадка</a:t>
            </a:r>
            <a:endParaRPr lang="ru-RU"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1124744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Загадки - одно из средств воспитания, развития наблюдательности, мышления, воображения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https://proprikol.ru/wp-content/uploads/2020/07/kartinki-zagadki-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87927"/>
            <a:ext cx="260336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sd.multiurok.ru/html/2019/10/19/s_5daacb414ae93/1228285_6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1"/>
          <a:stretch/>
        </p:blipFill>
        <p:spPr bwMode="auto">
          <a:xfrm>
            <a:off x="5940152" y="1978387"/>
            <a:ext cx="2126078" cy="2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7960777a-2fd1-4b07-8bbb-896e98c4659c.selcdn.net/upload/prod_add4/372/product-360372-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6091" r="3895" b="-6090"/>
          <a:stretch/>
        </p:blipFill>
        <p:spPr bwMode="auto">
          <a:xfrm flipH="1">
            <a:off x="2125621" y="4343424"/>
            <a:ext cx="3607691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89824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 descr="http://img-fotki.yandex.ru/get/5805/goroshcko-tatjana.2e/0_54388_75ca06ce_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81500" y="6143625"/>
            <a:ext cx="4762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Box 2"/>
          <p:cNvSpPr txBox="1">
            <a:spLocks noChangeArrowheads="1"/>
          </p:cNvSpPr>
          <p:nvPr/>
        </p:nvSpPr>
        <p:spPr bwMode="auto">
          <a:xfrm>
            <a:off x="1328626" y="233004"/>
            <a:ext cx="6588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Сказка</a:t>
            </a:r>
            <a:endParaRPr lang="ru-RU"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993820"/>
            <a:ext cx="4536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Сказка – благодатный и ничем не заменимый источник нравственного воспитания детей, так как в ней отражена вся реальная жизнь со злом и добром, счастьем и горем. </a:t>
            </a:r>
            <a:endParaRPr lang="ru-RU" sz="2000" b="1" dirty="0"/>
          </a:p>
        </p:txBody>
      </p:sp>
      <p:sp>
        <p:nvSpPr>
          <p:cNvPr id="5" name="AutoShape 4" descr="https://www.interesnie-fakty.ru/wp-content/uploads/2019/12/Kolobo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www.interesnie-fakty.ru/wp-content/uploads/2019/12/Kolobok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www.interesnie-fakty.ru/wp-content/uploads/2019/12/Kolobok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https://kashds27.edumsko.ru/uploads/2000/1279/section/70503/4999265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392" y="829081"/>
            <a:ext cx="1816869" cy="213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mishka-knizhka.ru/wp-content/uploads/2018/11/kolobok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56992"/>
            <a:ext cx="2696679" cy="187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avatars.mds.yandex.net/get-zen_doc/1054867/pub_5fb5403e60c3497cea14567c_5fb54114541585566c4ccba5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40172"/>
            <a:ext cx="2915166" cy="219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93417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52064"/>
            <a:ext cx="6768752" cy="19918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3728" y="1772816"/>
            <a:ext cx="54726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детство – очень важный период в становлении личности ребенка. Очень важно, чтобы ребенок с детства усвоил суть нравственных понятий и человеческих ценностей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Народная педагогика – это проверенная жизнь, в воспитательной практике, передаваемая из поколения в поколение, вышедшая из распространенного народного опыта как бы книга идей, мыслей, нравоучений, примеров воспитания, средств воспитания.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/>
              <a:t> 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/>
              <a:t/>
            </a:r>
            <a:br>
              <a:rPr lang="ru-RU" sz="2400"/>
            </a:br>
            <a:endParaRPr lang="ru-RU" sz="2400"/>
          </a:p>
        </p:txBody>
      </p:sp>
      <p:sp>
        <p:nvSpPr>
          <p:cNvPr id="2" name="TextBox 1"/>
          <p:cNvSpPr txBox="1"/>
          <p:nvPr/>
        </p:nvSpPr>
        <p:spPr>
          <a:xfrm>
            <a:off x="1979712" y="404664"/>
            <a:ext cx="6340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Народная педагогика–это совокупность знаний и навыков воспитания, передающаяся в традициях, народном поэтическом и художественном творчестве, устойчивых формах общения и взаимодействия детей друг с другом и с взрослыми.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4" name="Picture 4" descr="https://img2.freepng.ru/20181111/uui/kisspng-eparchia-arseniewska-russian-orthodox-church-eparc-ampquot-5be8045ec9cec7.97196508154193212682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t="-1" r="15592" b="2345"/>
          <a:stretch/>
        </p:blipFill>
        <p:spPr bwMode="auto">
          <a:xfrm>
            <a:off x="5724128" y="2046160"/>
            <a:ext cx="2304256" cy="243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cbssev.ru/images/big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550" y="2165906"/>
            <a:ext cx="2683146" cy="201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culture.ru/storage/images/be54ddf14aef1c58bd10535f5ab016f6/9372a90070e632de7c35380c3ee1c10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437112"/>
            <a:ext cx="2734167" cy="205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09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28862"/>
          <a:stretch/>
        </p:blipFill>
        <p:spPr>
          <a:xfrm>
            <a:off x="2195736" y="404664"/>
            <a:ext cx="5400947" cy="3097164"/>
          </a:xfrm>
          <a:prstGeom prst="rect">
            <a:avLst/>
          </a:prstGeom>
        </p:spPr>
      </p:pic>
      <p:pic>
        <p:nvPicPr>
          <p:cNvPr id="6168" name="Picture 24" descr="https://kartinkin.net/uploads/posts/2021-07/1625694867_4-kartinkin-com-p-art-volontyorstvo-art-krasivo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89040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10714" r="3571" b="-3571"/>
          <a:stretch/>
        </p:blipFill>
        <p:spPr>
          <a:xfrm>
            <a:off x="1979712" y="548680"/>
            <a:ext cx="4331558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501008"/>
            <a:ext cx="4480498" cy="2520280"/>
          </a:xfrm>
          <a:prstGeom prst="rect">
            <a:avLst/>
          </a:prstGeom>
        </p:spPr>
      </p:pic>
      <p:pic>
        <p:nvPicPr>
          <p:cNvPr id="7" name="Picture 4" descr="https://img2.freepng.ru/20181111/uui/kisspng-eparchia-arseniewska-russian-orthodox-church-eparc-ampquot-5be8045ec9cec7.97196508154193212682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t="-1" r="15592" b="2345"/>
          <a:stretch/>
        </p:blipFill>
        <p:spPr bwMode="auto">
          <a:xfrm>
            <a:off x="6588224" y="476672"/>
            <a:ext cx="2131752" cy="22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92820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07704" y="332656"/>
            <a:ext cx="6949975" cy="3650158"/>
          </a:xfrm>
        </p:spPr>
        <p:txBody>
          <a:bodyPr rtlCol="0">
            <a:noAutofit/>
          </a:bodyPr>
          <a:lstStyle/>
          <a:p>
            <a:pPr indent="457200" algn="just" fontAlgn="auto">
              <a:spcAft>
                <a:spcPts val="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 является инструментом развития личности растущего человека. Обучая ребёнка родной речи, воспитатель одновременно способствует развитию его интеллекта и высших эмоций, готовит почву для дальнейшего успешного обучения в школе, для творческой деятельности, для развития социально активной личности.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99326403_73993389_f_4aa97b21345b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03848" y="3982814"/>
            <a:ext cx="2339752" cy="2613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284984"/>
            <a:ext cx="4480497" cy="252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20688"/>
            <a:ext cx="4012448" cy="2257003"/>
          </a:xfrm>
          <a:prstGeom prst="rect">
            <a:avLst/>
          </a:prstGeom>
        </p:spPr>
      </p:pic>
      <p:pic>
        <p:nvPicPr>
          <p:cNvPr id="8" name="Picture 2" descr="https://www.culture.ru/storage/images/be54ddf14aef1c58bd10535f5ab016f6/9372a90070e632de7c35380c3ee1c10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6672"/>
            <a:ext cx="2334352" cy="175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84173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1116013" y="-171450"/>
            <a:ext cx="7883525" cy="20605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/>
            </a:r>
            <a:br>
              <a:rPr lang="ru-RU" sz="2000" dirty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/>
            </a:r>
            <a:br>
              <a:rPr lang="ru-RU" sz="2000" dirty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/>
            </a:r>
            <a:br>
              <a:rPr lang="ru-RU" sz="2000" dirty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/>
            </a:r>
            <a:br>
              <a:rPr lang="ru-RU" sz="2000" dirty="0">
                <a:solidFill>
                  <a:srgbClr val="003300"/>
                </a:solidFill>
                <a:latin typeface="Comic Sans MS" pitchFamily="66" charset="0"/>
              </a:rPr>
            </a:br>
            <a:endParaRPr lang="ru-RU" sz="2000" dirty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371703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Детский фольклор - часть народной педагогики, его жанры интуитивно основаны на учете физических и психических особенностей детей разных возрастных </a:t>
            </a:r>
            <a:r>
              <a:rPr lang="ru-RU" sz="20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групп</a:t>
            </a:r>
            <a:r>
              <a:rPr lang="en-US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s://sun9-5.userapi.com/c857420/v857420712/233f49/GbnJLRWGi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9625" y="692696"/>
            <a:ext cx="3312368" cy="196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s05.infourok.ru/uploads/ex/0c85/000f895c-79bfa44e/hello_html_m6123768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48680"/>
            <a:ext cx="2736305" cy="25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03"/>
          <a:stretch/>
        </p:blipFill>
        <p:spPr>
          <a:xfrm>
            <a:off x="4572000" y="404664"/>
            <a:ext cx="3955595" cy="1800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2" b="3761"/>
          <a:stretch/>
        </p:blipFill>
        <p:spPr>
          <a:xfrm>
            <a:off x="2195736" y="4149080"/>
            <a:ext cx="2183718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6" r="14764" b="18135"/>
          <a:stretch/>
        </p:blipFill>
        <p:spPr>
          <a:xfrm>
            <a:off x="4644008" y="2708920"/>
            <a:ext cx="3483755" cy="18722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6"/>
          <a:stretch/>
        </p:blipFill>
        <p:spPr>
          <a:xfrm>
            <a:off x="1979712" y="692696"/>
            <a:ext cx="2355726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3108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2123728" y="-387424"/>
            <a:ext cx="5544616" cy="4104456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Фольклор воспитывает у детей эстетическое отношение к природе, труду, ко всей окружающей действительности, учит видеть прекрасное в человеческих </a:t>
            </a:r>
            <a:r>
              <a:rPr lang="ru-RU" sz="20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отношениях.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 smtClean="0"/>
              <a:t>    </a:t>
            </a:r>
            <a:endParaRPr lang="ru-RU" sz="28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052" name="Picture 4" descr="https://ooo-ado.ru/wp-content/uploads/2021/11/rjp5jkz2yi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36912"/>
            <a:ext cx="542843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40" y="188640"/>
            <a:ext cx="5212532" cy="6431032"/>
          </a:xfrm>
          <a:prstGeom prst="rect">
            <a:avLst/>
          </a:prstGeom>
        </p:spPr>
      </p:pic>
      <p:pic>
        <p:nvPicPr>
          <p:cNvPr id="4" name="Picture 4" descr="C:\Users\nngad\Desktop\bbcb cxb cvb\DSCF241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20272" y="764704"/>
            <a:ext cx="1728787" cy="2305050"/>
          </a:xfrm>
          <a:prstGeom prst="rect">
            <a:avLst/>
          </a:prstGeom>
          <a:noFill/>
          <a:ln w="889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28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491</Words>
  <Application>Microsoft Office PowerPoint</Application>
  <PresentationFormat>Экран (4:3)</PresentationFormat>
  <Paragraphs>54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Book Antiqua</vt:lpstr>
      <vt:lpstr>Calibri</vt:lpstr>
      <vt:lpstr>Century Gothic</vt:lpstr>
      <vt:lpstr>Comic Sans MS</vt:lpstr>
      <vt:lpstr>Times New Roman</vt:lpstr>
      <vt:lpstr>Тема Office</vt:lpstr>
      <vt:lpstr>«Воспитание культуры речи у дошкольников средствами народной педагогики»</vt:lpstr>
      <vt:lpstr>Презентация PowerPoint</vt:lpstr>
      <vt:lpstr>Презентация PowerPoint</vt:lpstr>
      <vt:lpstr>Речь является инструментом развития личности растущего человека. Обучая ребёнка родной речи, воспитатель одновременно способствует развитию его интеллекта и высших эмоций, готовит почву для дальнейшего успешного обучения в школе, для творческой деятельности, для развития социально активной личности. </vt:lpstr>
      <vt:lpstr>Презентация PowerPoint</vt:lpstr>
      <vt:lpstr>    </vt:lpstr>
      <vt:lpstr>Презентация PowerPoint</vt:lpstr>
      <vt:lpstr>Фольклор воспитывает у детей эстетическое отношение к природе, труду, ко всей окружающей действительности, учит видеть прекрасное в человеческих отношениях.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презентации «Фольклорные мотивы»</dc:title>
  <dc:creator>user</dc:creator>
  <cp:lastModifiedBy>User</cp:lastModifiedBy>
  <cp:revision>85</cp:revision>
  <dcterms:created xsi:type="dcterms:W3CDTF">2018-08-03T18:49:33Z</dcterms:created>
  <dcterms:modified xsi:type="dcterms:W3CDTF">2022-03-26T10:13:59Z</dcterms:modified>
</cp:coreProperties>
</file>