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7" r:id="rId9"/>
    <p:sldId id="265" r:id="rId10"/>
    <p:sldId id="260" r:id="rId11"/>
    <p:sldId id="266" r:id="rId12"/>
    <p:sldId id="268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 rot="179303">
            <a:off x="3095346" y="838200"/>
            <a:ext cx="48731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МАДОУ "Детский сад № 51" г. Сыктывкара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 rot="190965">
            <a:off x="2550519" y="1396937"/>
            <a:ext cx="54948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Рисовать</a:t>
            </a:r>
            <a:r>
              <a:rPr kumimoji="0" lang="ru-RU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лепить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чтобы заговорить»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(использование нетрадиционных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техник рисования и лепки в работе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детьми с ТНР)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 rot="189528">
            <a:off x="4619492" y="4003982"/>
            <a:ext cx="308219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Авторы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Чуевская Е.В.,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Гуцу Г.Р.,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логопед - Косолапова И.Л.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79796">
            <a:off x="3429000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Лепка из солёного теста</a:t>
            </a:r>
            <a:endParaRPr lang="ru-RU" sz="3600" dirty="0"/>
          </a:p>
        </p:txBody>
      </p:sp>
      <p:pic>
        <p:nvPicPr>
          <p:cNvPr id="2050" name="Picture 2" descr="https://sun9-west.userapi.com/sun9-7/s/v1/ig2/cPt4fMFTFl8KJYPZlXJQ8U23JrZ56-dC3IS9NzBmAgbX16_j_auPF3-KKrMDwj8h4tWotd3UFMBjrxrnWVJhlgbz.jpg?size=1280x96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33800"/>
            <a:ext cx="3632200" cy="2876550"/>
          </a:xfrm>
          <a:prstGeom prst="rect">
            <a:avLst/>
          </a:prstGeom>
          <a:noFill/>
        </p:spPr>
      </p:pic>
      <p:pic>
        <p:nvPicPr>
          <p:cNvPr id="2052" name="Picture 4" descr="https://sun9-west.userapi.com/sun9-70/s/v1/ig2/HGi9qhQ43lB7l_sEFfhzKs8DWn2GXMfVv5i80gYGh7tR59klyfliorYGvz_PcreSmjh_7o3eXbc_HtfzFCIcDumC.jpg?size=810x108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524000"/>
            <a:ext cx="1581150" cy="2108200"/>
          </a:xfrm>
          <a:prstGeom prst="rect">
            <a:avLst/>
          </a:prstGeom>
          <a:noFill/>
        </p:spPr>
      </p:pic>
      <p:pic>
        <p:nvPicPr>
          <p:cNvPr id="2054" name="Picture 6" descr="https://sun9-west.userapi.com/sun9-6/s/v1/ig2/5FeI3eSyXh8_5o_Wx8LNonSTISvWWJqUmaWgb6KuqXus117WKRB9a5SKZJEz20pc6gWcidelpijpKxfk7sn9eLOI.jpg?size=810x108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 l="2307" t="20764" r="7715" b="11752"/>
          <a:stretch>
            <a:fillRect/>
          </a:stretch>
        </p:blipFill>
        <p:spPr bwMode="auto">
          <a:xfrm>
            <a:off x="304800" y="1676400"/>
            <a:ext cx="2743200" cy="2743200"/>
          </a:xfrm>
          <a:prstGeom prst="rect">
            <a:avLst/>
          </a:prstGeom>
          <a:noFill/>
        </p:spPr>
      </p:pic>
      <p:pic>
        <p:nvPicPr>
          <p:cNvPr id="2056" name="Picture 8" descr="https://sun9-west.userapi.com/sun9-54/s/v1/ig2/SKpa65ikPrKAgje04D-bIpfcUQ3B9Yw1y9ChzyC5RR6YpGiyrdn8SEncAj5djrHO2wYp03z8uAF7W5NQvaY4Rvcn.jpg?size=1280x960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 b="11628"/>
          <a:stretch>
            <a:fillRect/>
          </a:stretch>
        </p:blipFill>
        <p:spPr bwMode="auto">
          <a:xfrm>
            <a:off x="457200" y="4419600"/>
            <a:ext cx="3374190" cy="2236381"/>
          </a:xfrm>
          <a:prstGeom prst="rect">
            <a:avLst/>
          </a:prstGeom>
          <a:noFill/>
        </p:spPr>
      </p:pic>
      <p:pic>
        <p:nvPicPr>
          <p:cNvPr id="2062" name="Picture 14" descr="https://sun9-west.userapi.com/sun9-67/s/v1/ig2/0e6O2Mnps5AN9xl0QA-eBn9J3Jorzyd1YfMu2NCbz0LG6D5QWA4cuvccD6IoH_I6_LMON02H65c448AoyFt114Su.jpg?size=810x1080&amp;quality=95&amp;type=album"/>
          <p:cNvPicPr>
            <a:picLocks noChangeAspect="1" noChangeArrowheads="1"/>
          </p:cNvPicPr>
          <p:nvPr/>
        </p:nvPicPr>
        <p:blipFill>
          <a:blip r:embed="rId7" cstate="print"/>
          <a:srcRect l="2632" r="7895" b="5263"/>
          <a:stretch>
            <a:fillRect/>
          </a:stretch>
        </p:blipFill>
        <p:spPr bwMode="auto">
          <a:xfrm>
            <a:off x="3429000" y="1752600"/>
            <a:ext cx="2209800" cy="31197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7620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Все дети нашей группы  2 раза в неделю посещают кружок «Волшебное тесто». Они учатся пользоваться различными инструментами, создают замечательные поделки – подарки, участвуют и побеждают в творческих конкурсах.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https://sun9-north.userapi.com/sun9-84/s/v1/ig2/HVKQlUhZ-GZhTHOJe_g7pLz1M5-MagZNh-AFrdp1krWwopT3xl4tfEWGYdpg0pGO6IHFTftaUNjDyicZKY3Mr10V.jpg?size=1280x96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 t="38166" r="68513" b="17307"/>
          <a:stretch>
            <a:fillRect/>
          </a:stretch>
        </p:blipFill>
        <p:spPr bwMode="auto">
          <a:xfrm>
            <a:off x="3581400" y="3886200"/>
            <a:ext cx="2514600" cy="2667000"/>
          </a:xfrm>
          <a:prstGeom prst="rect">
            <a:avLst/>
          </a:prstGeom>
          <a:noFill/>
        </p:spPr>
      </p:pic>
      <p:pic>
        <p:nvPicPr>
          <p:cNvPr id="4" name="Picture 10" descr="https://sun9-west.userapi.com/sun9-37/s/v1/ig2/_9j1E_7tU-76-1JjWMpV5e8eOGMiNOGWkiuiGwJhv-xER5oPfDFeRht7cgzNcR1ke7VrWjrxN3GMaqu2EmgLVIuO.jpg?size=810x108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 b="15217"/>
          <a:stretch>
            <a:fillRect/>
          </a:stretch>
        </p:blipFill>
        <p:spPr bwMode="auto">
          <a:xfrm>
            <a:off x="533400" y="2055496"/>
            <a:ext cx="2590800" cy="2526030"/>
          </a:xfrm>
          <a:prstGeom prst="rect">
            <a:avLst/>
          </a:prstGeom>
          <a:noFill/>
        </p:spPr>
      </p:pic>
      <p:pic>
        <p:nvPicPr>
          <p:cNvPr id="23554" name="Picture 2" descr="https://sun9-east.userapi.com/sun9-42/s/v1/ig2/6ZBIKspXx784zKg6tgGQvNEJIXaFdmHfO6QHElj2X8ONIfdZ2YULRq4PThjgSqvn0-4XfysQox95l2dNQ19tjh0j.jpg?size=810x108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 t="17933" b="17750"/>
          <a:stretch>
            <a:fillRect/>
          </a:stretch>
        </p:blipFill>
        <p:spPr bwMode="auto">
          <a:xfrm rot="16200000">
            <a:off x="6445867" y="4145934"/>
            <a:ext cx="2576867" cy="2209800"/>
          </a:xfrm>
          <a:prstGeom prst="rect">
            <a:avLst/>
          </a:prstGeom>
          <a:noFill/>
        </p:spPr>
      </p:pic>
      <p:pic>
        <p:nvPicPr>
          <p:cNvPr id="23556" name="Picture 4" descr="https://sun9-north.userapi.com/sun9-80/s/v1/ig2/ksEQ2JOElq3fQpbKcky8PWeCacnDdEC-9pZdkyByCYs73Gruhh_MM92gywHsk3t76HIqWJ0CR3fNACYXT7jS6uPP.jpg?size=810x1080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 t="4762" b="11905"/>
          <a:stretch>
            <a:fillRect/>
          </a:stretch>
        </p:blipFill>
        <p:spPr bwMode="auto">
          <a:xfrm rot="16200000">
            <a:off x="432134" y="4063666"/>
            <a:ext cx="2488532" cy="2590800"/>
          </a:xfrm>
          <a:prstGeom prst="rect">
            <a:avLst/>
          </a:prstGeom>
          <a:noFill/>
        </p:spPr>
      </p:pic>
      <p:pic>
        <p:nvPicPr>
          <p:cNvPr id="23558" name="Picture 6" descr="https://sun9-east.userapi.com/sun9-43/s/v1/ig2/MiYkvjtIP-xsPW0NFA756fbtYsKUEqt_T5FFsAJczxJNevXpzOd1qvdr5xtx5nUmO7JRrqRLcayvJRUB4dwDRK3g.jpg?size=1280x960&amp;quality=95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2000250"/>
            <a:ext cx="2870199" cy="21526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2286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Детей увлекают все этапы создания поделок из солёного теста: от замешивания теста, создание поделки с использованием «необычных» инструментов (ножниц, палочек для канапе, чеснокодавилки и т.д.), просушивание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 до раскрашивания.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Кроме того, нами замечено, что в процессе создания продукта из солёного теста дети быстрее разучивают небольшие стишки про героев, которых лепят, рассказывают о них, наделяют их различными качествами.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sun9-north.userapi.com/sun9-87/s/v1/ig2/sdTxjYlVrgKqFw7oxKdGoWP7mbQZObDAqvBN_OHclO3um_hQI28nLaeL6caXuHQzZxNHk9r5zmKWrtevcxYCcl-N.jpg?size=1280x96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2895600" cy="2171701"/>
          </a:xfrm>
          <a:prstGeom prst="rect">
            <a:avLst/>
          </a:prstGeom>
          <a:noFill/>
        </p:spPr>
      </p:pic>
      <p:pic>
        <p:nvPicPr>
          <p:cNvPr id="8" name="Picture 2" descr="https://sun9-east.userapi.com/sun9-30/s/v1/ig2/Vq8_CP99AdSgtVViSADbgNc0KXyaLNJaFyJw0AK8CbCpxdPSqDoCzWt24gVkDa3b0L7nMWMg-j1cVZfBFSYLIjI8.jpg?size=1280x96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 l="13961"/>
          <a:stretch>
            <a:fillRect/>
          </a:stretch>
        </p:blipFill>
        <p:spPr bwMode="auto">
          <a:xfrm>
            <a:off x="4419600" y="2209800"/>
            <a:ext cx="2525183" cy="2201202"/>
          </a:xfrm>
          <a:prstGeom prst="rect">
            <a:avLst/>
          </a:prstGeom>
          <a:noFill/>
        </p:spPr>
      </p:pic>
      <p:pic>
        <p:nvPicPr>
          <p:cNvPr id="9" name="Picture 6" descr="https://skrinshoter.ru/i/091122/KVx0YILJ.png?download=1&amp;name=%D0%A1%D0%BA%D1%80%D0%B8%D0%BD%D1%88%D0%BE%D1%82%2010-11-2022%2002:43: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52000"/>
            <a:ext cx="1571710" cy="2306000"/>
          </a:xfrm>
          <a:prstGeom prst="rect">
            <a:avLst/>
          </a:prstGeom>
          <a:noFill/>
        </p:spPr>
      </p:pic>
      <p:pic>
        <p:nvPicPr>
          <p:cNvPr id="10" name="Picture 8" descr="https://skrinshoter.ru/i/091122/8NwaeCEg.png?download=1&amp;name=%D0%A1%D0%BA%D1%80%D0%B8%D0%BD%D1%88%D0%BE%D1%82%2010-11-2022%2002:46:2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565882"/>
            <a:ext cx="1570101" cy="2292118"/>
          </a:xfrm>
          <a:prstGeom prst="rect">
            <a:avLst/>
          </a:prstGeom>
          <a:noFill/>
        </p:spPr>
      </p:pic>
      <p:pic>
        <p:nvPicPr>
          <p:cNvPr id="11" name="Picture 12" descr="https://skrinshoter.ru/i/091122/A16iPHLf.png?download=1&amp;name=%D0%A1%D0%BA%D1%80%D0%B8%D0%BD%D1%88%D0%BE%D1%82%2010-11-2022%2002:48:4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4566051"/>
            <a:ext cx="1553795" cy="2291949"/>
          </a:xfrm>
          <a:prstGeom prst="rect">
            <a:avLst/>
          </a:prstGeom>
          <a:noFill/>
        </p:spPr>
      </p:pic>
      <p:pic>
        <p:nvPicPr>
          <p:cNvPr id="12" name="Picture 14" descr="https://skrinshoter.ru/i/091122/RtRTTBkJ.png?download=1&amp;name=%D0%A1%D0%BA%D1%80%D0%B8%D0%BD%D1%88%D0%BE%D1%82%2010-11-2022%2002:49:5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4572000"/>
            <a:ext cx="1581727" cy="2286000"/>
          </a:xfrm>
          <a:prstGeom prst="rect">
            <a:avLst/>
          </a:prstGeom>
          <a:noFill/>
        </p:spPr>
      </p:pic>
      <p:pic>
        <p:nvPicPr>
          <p:cNvPr id="13" name="Picture 16" descr="https://skrinshoter.ru/i/091122/SJTqOcSM.png?download=1&amp;name=%D0%A1%D0%BA%D1%80%D0%B8%D0%BD%D1%88%D0%BE%D1%82%2010-11-2022%2002:51:3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4572000"/>
            <a:ext cx="1611671" cy="2286000"/>
          </a:xfrm>
          <a:prstGeom prst="rect">
            <a:avLst/>
          </a:prstGeom>
          <a:noFill/>
        </p:spPr>
      </p:pic>
      <p:pic>
        <p:nvPicPr>
          <p:cNvPr id="14" name="Picture 10" descr="https://skrinshoter.ru/i/091122/vq8MKqnC.png?download=1&amp;name=%D0%A1%D0%BA%D1%80%D0%B8%D0%BD%D1%88%D0%BE%D1%82%2010-11-2022%2002:47:4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0" y="2514600"/>
            <a:ext cx="1828800" cy="26670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8600" y="15240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Используя в своей работе нетрадиционные технологии рисования и лепки, мы не останавливаемся только на тех, которые перечислили выше, а находимся в поиске для детей новых интересных технологий, пробуем по-новому использовать привычные материалы. Например, ниткографию, с мастер – классом по которой в 2019 году вместе с детьми выступили в Национальной библиотеке РК.  Применяя в своей работе с детьми методику рисования штрихом, 5 детей нашей группы стали победителями Российского конкурса «Волшебные линии»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4"/>
          <p:cNvSpPr txBox="1">
            <a:spLocks/>
          </p:cNvSpPr>
          <p:nvPr/>
        </p:nvSpPr>
        <p:spPr>
          <a:xfrm>
            <a:off x="304800" y="381000"/>
            <a:ext cx="85217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СПАСИБО ЗА ВНИМАНИЕ!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r="9740" b="2195"/>
          <a:stretch>
            <a:fillRect/>
          </a:stretch>
        </p:blipFill>
        <p:spPr bwMode="auto">
          <a:xfrm>
            <a:off x="1143000" y="1524000"/>
            <a:ext cx="6858000" cy="504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/>
          </p:cNvSpPr>
          <p:nvPr/>
        </p:nvSpPr>
        <p:spPr>
          <a:xfrm>
            <a:off x="228600" y="-3089"/>
            <a:ext cx="8686800" cy="65973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Включение в работу с детьми с ТНР нетрадиционных техник рисования и лепки позволяет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активизировать и расширить словарный запас; установить грамматические закономерности при описании своих действий.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развивать сенсорную сферу не только за счет изучения свойств изображаемых предметов, выполнения соответствующих действий, но и за счет работы с разными изобразительными материалами.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осуществлять стимуляцию познавательного интереса ребенка (использование предметов, которые окружают  ребенка каждый день в новом ракурсе - можно рисовать собственной ладошкой, пальчиками, использовать вместо кисточки колосок или листик березы).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развивать наглядно-образное и словесно-логическое мышление, активизировать самостоятельную мыслительную деятельность (Чем еще я могу рисовать? Что я могу этим материалом нарисовать?).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создаются условия для преодоления общей моторной неловкости, развития мелкой моторики руки (за счет использования различных изобразительных материалов, новых технических приемов, требующих точности движений, но не ограничивающих пальцы ребенка фиксированным положением.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88640"/>
            <a:ext cx="8229600" cy="11521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38100"/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Основные приемы работы с детьми с ТНР: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3"/>
          <p:cNvSpPr/>
          <p:nvPr/>
        </p:nvSpPr>
        <p:spPr>
          <a:xfrm>
            <a:off x="395536" y="980728"/>
            <a:ext cx="59766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 приемов   изображения,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словесное   объяснение,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обследование предмета,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работы,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сличение работы с образцом, сравнение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комментирование действий,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речи взрослого в качестве образца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к детям,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сочетание словесного объяснения с показом приемов изображения или с воспроизведением их изображения детьми (движение карандашом в воздухе, кистью без краски или без клея — на бумаге).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самостоятельный поиск решения на поставленное задание.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Средства изображения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31952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Коктейльные трубочки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Расчески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Зубные щетки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Ватные палочки, диски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Штампы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Подушечки для штампинга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Трафареты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Папки для тиснения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Пуговицы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многое другое</a:t>
            </a:r>
          </a:p>
        </p:txBody>
      </p:sp>
      <p:pic>
        <p:nvPicPr>
          <p:cNvPr id="7170" name="Picture 2" descr="https://sun9-west.userapi.com/sun9-14/s/v1/ig2/TEteb_GWZiKL3gZ0As6Lxaqmymocyu6bBe1UYpVEdplitSof44J9IMR74-1_EQLEgw_INLoukwNgaNlO9CNbGoNl.jpg?size=1280x96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 l="4850" r="7848"/>
          <a:stretch>
            <a:fillRect/>
          </a:stretch>
        </p:blipFill>
        <p:spPr bwMode="auto">
          <a:xfrm>
            <a:off x="3429000" y="1371600"/>
            <a:ext cx="5486400" cy="4713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5"/>
          <p:cNvSpPr>
            <a:spLocks noChangeArrowheads="1"/>
          </p:cNvSpPr>
          <p:nvPr/>
        </p:nvSpPr>
        <p:spPr bwMode="auto">
          <a:xfrm rot="2822812">
            <a:off x="5695457" y="4641231"/>
            <a:ext cx="863600" cy="114300"/>
          </a:xfrm>
          <a:prstGeom prst="rightArrow">
            <a:avLst>
              <a:gd name="adj1" fmla="val 50000"/>
              <a:gd name="adj2" fmla="val 18888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 rot="5400000">
            <a:off x="4044950" y="5022850"/>
            <a:ext cx="863600" cy="114300"/>
          </a:xfrm>
          <a:prstGeom prst="rightArrow">
            <a:avLst>
              <a:gd name="adj1" fmla="val 50000"/>
              <a:gd name="adj2" fmla="val 18888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 rot="12653088">
            <a:off x="2365795" y="4160378"/>
            <a:ext cx="863600" cy="114300"/>
          </a:xfrm>
          <a:prstGeom prst="rightArrow">
            <a:avLst>
              <a:gd name="adj1" fmla="val 50000"/>
              <a:gd name="adj2" fmla="val 18888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25"/>
          <p:cNvSpPr>
            <a:spLocks noChangeArrowheads="1"/>
          </p:cNvSpPr>
          <p:nvPr/>
        </p:nvSpPr>
        <p:spPr bwMode="auto">
          <a:xfrm rot="-8280900">
            <a:off x="3060700" y="3035300"/>
            <a:ext cx="863600" cy="114300"/>
          </a:xfrm>
          <a:prstGeom prst="rightArrow">
            <a:avLst>
              <a:gd name="adj1" fmla="val 50000"/>
              <a:gd name="adj2" fmla="val 18888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 rot="17179900">
            <a:off x="4956595" y="3093577"/>
            <a:ext cx="863600" cy="114300"/>
          </a:xfrm>
          <a:prstGeom prst="rightArrow">
            <a:avLst>
              <a:gd name="adj1" fmla="val 50000"/>
              <a:gd name="adj2" fmla="val 18888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3071813" y="3214688"/>
            <a:ext cx="3024187" cy="1858962"/>
          </a:xfrm>
          <a:prstGeom prst="ellipse">
            <a:avLst/>
          </a:prstGeom>
          <a:gradFill rotWithShape="1">
            <a:gsLst>
              <a:gs pos="0">
                <a:srgbClr val="00FFCC"/>
              </a:gs>
              <a:gs pos="100000">
                <a:srgbClr val="00765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000" dirty="0">
                <a:solidFill>
                  <a:srgbClr val="FF0000"/>
                </a:solidFill>
              </a:rPr>
              <a:t>Нетрадиционные техники</a:t>
            </a:r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4716016" y="1772816"/>
            <a:ext cx="2498725" cy="993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Рисование ватными 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палочками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600200" y="1905000"/>
            <a:ext cx="2498725" cy="993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>
              <a:spcBef>
                <a:spcPct val="20000"/>
              </a:spcBef>
              <a:buClr>
                <a:srgbClr val="0000FF"/>
              </a:buClr>
              <a:buSzPct val="120000"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Лепка из солёного </a:t>
            </a:r>
          </a:p>
          <a:p>
            <a:pPr lvl="0" algn="ctr">
              <a:spcBef>
                <a:spcPct val="20000"/>
              </a:spcBef>
              <a:buClr>
                <a:srgbClr val="0000FF"/>
              </a:buClr>
              <a:buSzPct val="120000"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теста</a:t>
            </a:r>
            <a:endParaRPr lang="ru-RU" dirty="0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6248400" y="3048000"/>
            <a:ext cx="2498725" cy="993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Тиснение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28600" y="3124200"/>
            <a:ext cx="2498725" cy="993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Оттиск печатками из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овощей,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отпечатки листьев</a:t>
            </a:r>
            <a:endParaRPr lang="ru-RU" dirty="0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04800" y="4800600"/>
            <a:ext cx="2498725" cy="993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Рисование водой</a:t>
            </a:r>
            <a:endParaRPr lang="ru-RU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200400" y="5486400"/>
            <a:ext cx="2498725" cy="993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Кляксография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248400" y="4724400"/>
            <a:ext cx="2498725" cy="993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>
              <a:spcBef>
                <a:spcPct val="20000"/>
              </a:spcBef>
              <a:buClr>
                <a:srgbClr val="0000FF"/>
              </a:buClr>
              <a:buSzPct val="120000"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Трафареты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auto">
          <a:xfrm rot="19645202">
            <a:off x="6016354" y="3863365"/>
            <a:ext cx="863600" cy="114300"/>
          </a:xfrm>
          <a:prstGeom prst="rightArrow">
            <a:avLst>
              <a:gd name="adj1" fmla="val 50000"/>
              <a:gd name="adj2" fmla="val 18888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25"/>
          <p:cNvSpPr>
            <a:spLocks noChangeArrowheads="1"/>
          </p:cNvSpPr>
          <p:nvPr/>
        </p:nvSpPr>
        <p:spPr bwMode="auto">
          <a:xfrm rot="9287970">
            <a:off x="2650235" y="4902816"/>
            <a:ext cx="863600" cy="114300"/>
          </a:xfrm>
          <a:prstGeom prst="rightArrow">
            <a:avLst>
              <a:gd name="adj1" fmla="val 50000"/>
              <a:gd name="adj2" fmla="val 18888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Прямоугольник 2"/>
          <p:cNvSpPr/>
          <p:nvPr/>
        </p:nvSpPr>
        <p:spPr>
          <a:xfrm>
            <a:off x="1" y="152400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Существует много техник нетрадиционного рисования и лепки, их необычность состоит в том, что они позволяют детям быстро достичь желаемого результата. Каждая из этих техник – это маленькая игра. Их использование позволяет детям чувствовать себя  </a:t>
            </a:r>
            <a:r>
              <a:rPr lang="ru-RU" sz="1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раскованнее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смелее, непосредственнее, развивает воображение, дает полную свободу для самовыражения. Дети неограниченны в возможностях выразить в рисунках свои мысли, чувства, переживания, настроение.  Кроме того, эти техники помогают развить мелкую моторику  и «запустить» речь.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1" grpId="0" animBg="1"/>
      <p:bldP spid="10" grpId="0" animBg="1"/>
      <p:bldP spid="1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s://sun9-west.userapi.com/sun9-2/s/v1/ig2/nzCn1Vg2NkBx0IcdW9UQfVqmkXgz_c0W690FgeHmKVnzYRbqCEnq6eJT9PhvUZbSydC0tWbvRoyGrbAHW-HsZb80.jpg?size=1280x96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 t="15686" r="29412" b="13726"/>
          <a:stretch>
            <a:fillRect/>
          </a:stretch>
        </p:blipFill>
        <p:spPr bwMode="auto">
          <a:xfrm>
            <a:off x="5105400" y="1371600"/>
            <a:ext cx="3657600" cy="27432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81000" y="2286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Отпечаток листьями, овощами, предметами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un9-east.userapi.com/sun9-26/s/v1/ig2/uvekk1WX8e98QEzxvC4Zhu5o0K3gZITJubVm8_KNvvtuF79ZHD0qJKmi7JYNziETRXhZA_9zlqTOLhkY0QZfRHnu.jpg?size=810x108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 t="28477"/>
          <a:stretch>
            <a:fillRect/>
          </a:stretch>
        </p:blipFill>
        <p:spPr bwMode="auto">
          <a:xfrm>
            <a:off x="5105400" y="3581400"/>
            <a:ext cx="3645693" cy="3035563"/>
          </a:xfrm>
          <a:prstGeom prst="rect">
            <a:avLst/>
          </a:prstGeom>
          <a:noFill/>
        </p:spPr>
      </p:pic>
      <p:pic>
        <p:nvPicPr>
          <p:cNvPr id="5126" name="Picture 6" descr="https://sun9-west.userapi.com/sun9-12/s/v1/ig2/C1Od_2lgvu6N0pR9-LeSeJqleHm-HMj6ssuglVEgyEq0x9X5Rp01Zbv4gHtFpcdzauDldOmKQ2DtVC7VuRiqkS_9.jpg?size=1280x96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 t="18605" b="4651"/>
          <a:stretch>
            <a:fillRect/>
          </a:stretch>
        </p:blipFill>
        <p:spPr bwMode="auto">
          <a:xfrm>
            <a:off x="304800" y="4038600"/>
            <a:ext cx="4201583" cy="2514600"/>
          </a:xfrm>
          <a:prstGeom prst="rect">
            <a:avLst/>
          </a:prstGeom>
          <a:noFill/>
        </p:spPr>
      </p:pic>
      <p:pic>
        <p:nvPicPr>
          <p:cNvPr id="5130" name="Picture 10" descr="https://sun9-north.userapi.com/sun9-79/s/v1/ig2/4jtOIWb0QL-iAsbILzJZ_P88DZj-RimpaDKnarsCJG9aegweRuPTvEgaZaF9xQB7SPs3rdUqEMhB6g8Xn7ZoRL41.jpg?size=1280x960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 t="14839"/>
          <a:stretch>
            <a:fillRect/>
          </a:stretch>
        </p:blipFill>
        <p:spPr bwMode="auto">
          <a:xfrm>
            <a:off x="228600" y="1371600"/>
            <a:ext cx="43434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sun9-north.userapi.com/sun9-86/s/v1/ig2/MQ8D2F3FoNuqNVH8IPqjqG1WRCU1LsthOoWx5EdJ0wP9A22ShNok3sOaxQ7Xq-rcrci2Q1xK9zBdVwWhXk5tp_nx.jpg?size=1280x96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4368799" cy="3276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81000" y="228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Кляксография</a:t>
            </a:r>
            <a:endParaRPr lang="ru-RU" sz="3600" dirty="0"/>
          </a:p>
        </p:txBody>
      </p:sp>
      <p:pic>
        <p:nvPicPr>
          <p:cNvPr id="4098" name="Picture 2" descr="https://sun9-west.userapi.com/sun9-55/s/v1/ig2/zug6JHRq_UoRb05zxgEi7O3JAlub0J5_h2DKXhHRTc6E9EsAfc7dppihNXLG2hroKJam65T3ASWSO5rm4v8BN-82.jpg?size=810x108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 t="8152" b="25000"/>
          <a:stretch>
            <a:fillRect/>
          </a:stretch>
        </p:blipFill>
        <p:spPr bwMode="auto">
          <a:xfrm>
            <a:off x="762000" y="990600"/>
            <a:ext cx="3505200" cy="3124200"/>
          </a:xfrm>
          <a:prstGeom prst="rect">
            <a:avLst/>
          </a:prstGeom>
          <a:noFill/>
        </p:spPr>
      </p:pic>
      <p:pic>
        <p:nvPicPr>
          <p:cNvPr id="4100" name="Picture 4" descr="https://sun9-west.userapi.com/sun9-40/s/v1/ig2/k-jSFqWImNDoy9_py9BB5S3TtkDNhiqxzgnteyu-uSjtYJ9645XHfxffftZvHQE75FcQ0UnViXqXONvDVW4He-tK.jpg?size=810x108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 t="16072" b="17857"/>
          <a:stretch>
            <a:fillRect/>
          </a:stretch>
        </p:blipFill>
        <p:spPr bwMode="auto">
          <a:xfrm>
            <a:off x="5181600" y="990600"/>
            <a:ext cx="3200400" cy="2819400"/>
          </a:xfrm>
          <a:prstGeom prst="rect">
            <a:avLst/>
          </a:prstGeom>
          <a:noFill/>
        </p:spPr>
      </p:pic>
      <p:pic>
        <p:nvPicPr>
          <p:cNvPr id="4104" name="Picture 8" descr="https://sun9-west.userapi.com/sun9-72/s/v1/ig2/797zI2gSrk9TDLjC_GHi2J0TX4_DhVwi_nCp1y5-pFv410MHIr2cg4CDgINGO42z_MCe8IYSxaG77_e_4wW-AnAP.jpg?size=1280x960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313237"/>
            <a:ext cx="3124200" cy="2343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Трафареты. Рисование ватными палочками </a:t>
            </a:r>
            <a:endParaRPr lang="ru-RU" sz="3600" dirty="0"/>
          </a:p>
        </p:txBody>
      </p:sp>
      <p:pic>
        <p:nvPicPr>
          <p:cNvPr id="24578" name="Picture 2" descr="https://sun9-east.userapi.com/sun9-74/s/v1/ig2/6-IQba0G4f7NClVuqFpIMwnxl91eR2ILyCspUq-WE1cMgjMw8juEEpV1C_YWyizhYvXGedIDm7cdQOtoHBmlgFLP.jpg?size=1280x96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657600"/>
            <a:ext cx="3835400" cy="2876550"/>
          </a:xfrm>
          <a:prstGeom prst="rect">
            <a:avLst/>
          </a:prstGeom>
          <a:noFill/>
        </p:spPr>
      </p:pic>
      <p:pic>
        <p:nvPicPr>
          <p:cNvPr id="24580" name="Picture 4" descr="https://sun9-east.userapi.com/sun9-43/s/v1/ig2/LJxV0TTvs4j4E111qHrlwsAioyypywEVOkvkecvpwy6Munyx3HgoezljPA58KwaN01MTWDOMGhkV7Odo0JV5EOdk.jpg?size=1280x96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657600"/>
            <a:ext cx="3657599" cy="2912533"/>
          </a:xfrm>
          <a:prstGeom prst="rect">
            <a:avLst/>
          </a:prstGeom>
          <a:noFill/>
        </p:spPr>
      </p:pic>
      <p:pic>
        <p:nvPicPr>
          <p:cNvPr id="24582" name="Picture 6" descr="https://sun9-north.userapi.com/sun9-85/s/v1/ig2/iG2Q6mo0zuThZNEiiFwmPZEzJuvyCSYtC197FcF-yuOJ33CWawQGs7gGFW_OosdaLuJZSIIeTJ6P1oEVHDIiZHWt.jpg?size=810x108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 l="16667" t="12500" r="16667" b="12500"/>
          <a:stretch>
            <a:fillRect/>
          </a:stretch>
        </p:blipFill>
        <p:spPr bwMode="auto">
          <a:xfrm>
            <a:off x="1828800" y="1143000"/>
            <a:ext cx="1981200" cy="2971800"/>
          </a:xfrm>
          <a:prstGeom prst="rect">
            <a:avLst/>
          </a:prstGeom>
          <a:noFill/>
        </p:spPr>
      </p:pic>
      <p:pic>
        <p:nvPicPr>
          <p:cNvPr id="24584" name="Picture 8" descr="https://sun9-north.userapi.com/sun9-82/s/v1/ig2/cU5YhMm1aXjJEw_fIK3Bh3YOw1eU5ylIK3rulVOuaxKARiMfBZx3eME8K0ayGWjVkWR6ZwTVJYXWjukccuKBsWvN.jpg?size=810x1080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 t="23077"/>
          <a:stretch>
            <a:fillRect/>
          </a:stretch>
        </p:blipFill>
        <p:spPr bwMode="auto">
          <a:xfrm>
            <a:off x="5486400" y="1143000"/>
            <a:ext cx="222885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Тиснение</a:t>
            </a:r>
            <a:endParaRPr lang="ru-RU" sz="3600" dirty="0"/>
          </a:p>
        </p:txBody>
      </p:sp>
      <p:pic>
        <p:nvPicPr>
          <p:cNvPr id="3074" name="Picture 2" descr="https://sun9-west.userapi.com/sun9-65/s/v1/ig2/NQVzI6MppgGlt6oMveKKkhYenpziMSLyxSW2gzVrzh8o81i6e7dz8mUwvkgEmW6yQpE8iplPhBC-XPYvGPDR49GO.jpg?size=1280x960&amp;quality=9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4023783" cy="3017838"/>
          </a:xfrm>
          <a:prstGeom prst="rect">
            <a:avLst/>
          </a:prstGeom>
          <a:noFill/>
        </p:spPr>
      </p:pic>
      <p:pic>
        <p:nvPicPr>
          <p:cNvPr id="3076" name="Picture 4" descr="https://sun9-west.userapi.com/sun9-1/s/v1/ig2/GA-UqbPvfQOIqEtzF1vYwWY4DS6uVxKH8XuSJg063E90sWDlDZWYi4vMV7Xlv0SEkD1O5Ywm9llhurYm9s5x5-sL.jpg?size=1280x960&amp;quality=95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3962400" cy="2971800"/>
          </a:xfrm>
          <a:prstGeom prst="rect">
            <a:avLst/>
          </a:prstGeom>
          <a:noFill/>
        </p:spPr>
      </p:pic>
      <p:pic>
        <p:nvPicPr>
          <p:cNvPr id="3078" name="Picture 6" descr="https://sun9-west.userapi.com/sun9-6/s/v1/ig2/6tyIN9Bsbym2PvJ6Vud_eA6J-XtO3fucwF57VAShh5bDia7LObkVjJsOcR_Gywts-OavOk0f9iei-3Au1gQGPAz6.jpg?size=810x1080&amp;quality=95&amp;type=album"/>
          <p:cNvPicPr>
            <a:picLocks noChangeAspect="1" noChangeArrowheads="1"/>
          </p:cNvPicPr>
          <p:nvPr/>
        </p:nvPicPr>
        <p:blipFill>
          <a:blip r:embed="rId5" cstate="print"/>
          <a:srcRect t="6429" b="5714"/>
          <a:stretch>
            <a:fillRect/>
          </a:stretch>
        </p:blipFill>
        <p:spPr bwMode="auto">
          <a:xfrm>
            <a:off x="762000" y="3505200"/>
            <a:ext cx="2667000" cy="3124200"/>
          </a:xfrm>
          <a:prstGeom prst="rect">
            <a:avLst/>
          </a:prstGeom>
          <a:noFill/>
        </p:spPr>
      </p:pic>
      <p:pic>
        <p:nvPicPr>
          <p:cNvPr id="3080" name="Picture 8" descr="https://sun9-west.userapi.com/sun9-14/s/v1/ig2/V81qKTlCkj-bS_a6f5Lw7PA3SEKqIb-uKzQ0KZ1lqDKUnrub98slDIxe-Q7D1IKbXhjRmZCRbJqDHkWcixQcNuyL.jpg?size=1280x960&amp;quality=95&amp;type=album"/>
          <p:cNvPicPr>
            <a:picLocks noChangeAspect="1" noChangeArrowheads="1"/>
          </p:cNvPicPr>
          <p:nvPr/>
        </p:nvPicPr>
        <p:blipFill>
          <a:blip r:embed="rId6" cstate="print"/>
          <a:srcRect l="22404" b="11955"/>
          <a:stretch>
            <a:fillRect/>
          </a:stretch>
        </p:blipFill>
        <p:spPr bwMode="auto">
          <a:xfrm>
            <a:off x="4191000" y="3505200"/>
            <a:ext cx="3657600" cy="3112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627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Katya</dc:creator>
  <cp:lastModifiedBy>Анастасия Иосифовна</cp:lastModifiedBy>
  <cp:revision>38</cp:revision>
  <dcterms:created xsi:type="dcterms:W3CDTF">2006-08-16T00:00:00Z</dcterms:created>
  <dcterms:modified xsi:type="dcterms:W3CDTF">2023-01-30T05:13:30Z</dcterms:modified>
</cp:coreProperties>
</file>