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8" r:id="rId4"/>
    <p:sldId id="261" r:id="rId5"/>
    <p:sldId id="259" r:id="rId6"/>
    <p:sldId id="260" r:id="rId7"/>
    <p:sldId id="27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1" r:id="rId17"/>
    <p:sldId id="274" r:id="rId18"/>
    <p:sldId id="279" r:id="rId19"/>
    <p:sldId id="275" r:id="rId20"/>
    <p:sldId id="280" r:id="rId21"/>
    <p:sldId id="276" r:id="rId22"/>
    <p:sldId id="277" r:id="rId23"/>
    <p:sldId id="282" r:id="rId24"/>
    <p:sldId id="28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27421-CC79-4D26-B8B4-2806300C7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062535-6986-48AA-9300-16A1872EB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4BDD7-7F89-456D-8548-148623CA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3A9148-3D36-4E42-88A2-89CE23A9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BD1038-5590-4ED7-A259-2FA20EA8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1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33BE9-B564-4D90-97A1-EA5F7D22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FBAE3-9972-4D5B-83A1-462E01A73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9E57D-E0AB-480F-A0D5-82EC611D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15E25F-46F0-4EC9-9EEB-863A1EF5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44105-A64B-4496-9749-BE303DDC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5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5C79EB-F291-4442-B743-C6B956F64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80EBD6-5DCF-4613-B8AE-0503ECEEA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24019-58E2-40FA-9085-E4B98E27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737BA-DF1B-434D-8F25-25EBF6E7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51EFB3-6758-4FCE-892C-F07DF7CE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C233C-533F-4E3C-B2A5-6E1A0315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7F5CB7-0ECD-42B2-938B-871329DD2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669D1-ACAB-44C3-B270-5CCCD3F2B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1EB1D2-AAEF-4A76-A817-87D2F292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F75DE-D47A-4F0E-8E9C-DFD671E2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2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A01D3-44D0-4C81-8B7E-029D9480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052AB-271F-4AF3-9D3B-AD019A226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C3F37-CD3E-4E8C-A52F-70FBD777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236B8F-C60A-4143-A127-FCFD7BB3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000C57-4831-473A-AE72-CE4C8673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7FCE7-FA93-485A-B77D-8BC910F8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0DCAD9-C068-4AC6-AA98-14190FA83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74490E-E213-492B-874C-B2B938A2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903D4A-0A4E-48B1-A974-578CDAA2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0130B5-367C-47AC-87EC-64056E1E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F325A0-3764-462C-8F3F-36DFFB4E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40BFB-31C4-4E1E-9A01-0C4973B6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43569C-35AA-4A85-8727-80A355F87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E7B481-C73A-400D-A66B-374DF1CD1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5A059-FBE5-4308-866E-02A49BA28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55B406-6D61-4899-AB6D-5C05A0FEC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34DE57-FAAF-4F9B-927C-41CDD7B9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6C2B03-9DAB-48B7-87F7-5FCC065D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0002D4-8298-4BAC-95B0-6626FEB6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4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7E938-A6B7-451C-94C1-05AC41BB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1BB757-4832-4A6D-B7C2-380192A5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844FE4-DCE1-45CE-BCED-BC33BA8B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136775-F6F0-4397-9EE6-1F6E7A7B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2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FDF22A-5931-42A9-929D-1FD91A55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58EC1D-C49E-4FC8-9E34-25501BF4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4AA4C0-8860-4C64-BD69-9565D868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85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F9067-239E-491C-9A26-F2F990A9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C0D4D-0239-47B7-8980-1E04EB1E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826546-E255-434C-B1B7-A7F533624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0D4D11-265C-4B5C-9883-4634C37A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697F47-2D0F-4386-B1E6-76F7CCC4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E90FE4-E501-45DC-958C-72517373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6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44688-9C7E-4850-A652-4BBDE709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63D053-257D-467D-9164-F66F4DFE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C6FB08-6743-4587-BE3C-0D9B407A3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096AFB-6398-464E-A897-91DE7B17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D686A9-E2EB-40C7-A0F3-734F2229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2F256-5D3F-4447-A009-21004786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9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97BD6-E974-4571-B02F-B2FE02FA4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761241-BD74-4B38-B31C-42CE5214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D05AB-CE86-4E0A-84DF-63A45A880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88CC-733C-4D63-BFFC-ED2B9B001A08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46FC9-0CD6-4B69-881A-E30A07304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5EDE0-E03B-487D-A91B-895DCC856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074E9-2B58-4D8B-80E6-37A95C476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jpeg"/><Relationship Id="rId5" Type="http://schemas.openxmlformats.org/officeDocument/2006/relationships/image" Target="../media/image1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jpe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image" Target="../media/image1.png"/><Relationship Id="rId3" Type="http://schemas.microsoft.com/office/2007/relationships/media" Target="../media/media26.m4a"/><Relationship Id="rId7" Type="http://schemas.microsoft.com/office/2007/relationships/media" Target="../media/media28.m4a"/><Relationship Id="rId12" Type="http://schemas.openxmlformats.org/officeDocument/2006/relationships/image" Target="../media/image27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media" Target="../media/media27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0" Type="http://schemas.openxmlformats.org/officeDocument/2006/relationships/image" Target="../media/image25.jpeg"/><Relationship Id="rId4" Type="http://schemas.openxmlformats.org/officeDocument/2006/relationships/audio" Target="../media/media26.m4a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7.mp3"/><Relationship Id="rId13" Type="http://schemas.openxmlformats.org/officeDocument/2006/relationships/image" Target="../media/image30.png"/><Relationship Id="rId3" Type="http://schemas.microsoft.com/office/2007/relationships/media" Target="../media/media30.m4a"/><Relationship Id="rId7" Type="http://schemas.openxmlformats.org/officeDocument/2006/relationships/audio" Target="NULL" TargetMode="External"/><Relationship Id="rId12" Type="http://schemas.openxmlformats.org/officeDocument/2006/relationships/image" Target="../media/image29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image" Target="../media/image28.png"/><Relationship Id="rId5" Type="http://schemas.microsoft.com/office/2007/relationships/media" Target="../media/media31.m4a"/><Relationship Id="rId10" Type="http://schemas.openxmlformats.org/officeDocument/2006/relationships/image" Target="../media/image1.png"/><Relationship Id="rId4" Type="http://schemas.openxmlformats.org/officeDocument/2006/relationships/audio" Target="../media/media30.m4a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13" Type="http://schemas.openxmlformats.org/officeDocument/2006/relationships/image" Target="../media/image1.png"/><Relationship Id="rId3" Type="http://schemas.microsoft.com/office/2007/relationships/media" Target="../media/media33.m4a"/><Relationship Id="rId7" Type="http://schemas.microsoft.com/office/2007/relationships/media" Target="../media/media34.m4a"/><Relationship Id="rId12" Type="http://schemas.openxmlformats.org/officeDocument/2006/relationships/image" Target="../media/image3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07/relationships/media" Target="../media/media27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0" Type="http://schemas.openxmlformats.org/officeDocument/2006/relationships/image" Target="../media/image31.png"/><Relationship Id="rId4" Type="http://schemas.openxmlformats.org/officeDocument/2006/relationships/audio" Target="../media/media33.m4a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3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4a"/><Relationship Id="rId13" Type="http://schemas.openxmlformats.org/officeDocument/2006/relationships/image" Target="../media/image36.png"/><Relationship Id="rId3" Type="http://schemas.microsoft.com/office/2007/relationships/media" Target="../media/media35.m4a"/><Relationship Id="rId7" Type="http://schemas.microsoft.com/office/2007/relationships/media" Target="../media/media37.m4a"/><Relationship Id="rId12" Type="http://schemas.openxmlformats.org/officeDocument/2006/relationships/image" Target="../media/image35.png"/><Relationship Id="rId2" Type="http://schemas.microsoft.com/office/2007/relationships/media" Target="../media/media27.mp3"/><Relationship Id="rId1" Type="http://schemas.openxmlformats.org/officeDocument/2006/relationships/audio" Target="NULL" TargetMode="External"/><Relationship Id="rId6" Type="http://schemas.openxmlformats.org/officeDocument/2006/relationships/audio" Target="../media/media36.m4a"/><Relationship Id="rId11" Type="http://schemas.openxmlformats.org/officeDocument/2006/relationships/image" Target="../media/image1.png"/><Relationship Id="rId5" Type="http://schemas.microsoft.com/office/2007/relationships/media" Target="../media/media36.m4a"/><Relationship Id="rId10" Type="http://schemas.openxmlformats.org/officeDocument/2006/relationships/image" Target="../media/image34.jpeg"/><Relationship Id="rId4" Type="http://schemas.openxmlformats.org/officeDocument/2006/relationships/audio" Target="../media/media35.m4a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m4a"/><Relationship Id="rId13" Type="http://schemas.openxmlformats.org/officeDocument/2006/relationships/image" Target="../media/image1.png"/><Relationship Id="rId3" Type="http://schemas.microsoft.com/office/2007/relationships/media" Target="../media/media38.m4a"/><Relationship Id="rId7" Type="http://schemas.microsoft.com/office/2007/relationships/media" Target="../media/media40.m4a"/><Relationship Id="rId12" Type="http://schemas.openxmlformats.org/officeDocument/2006/relationships/image" Target="../media/image39.jpeg"/><Relationship Id="rId2" Type="http://schemas.microsoft.com/office/2007/relationships/media" Target="../media/media27.mp3"/><Relationship Id="rId1" Type="http://schemas.openxmlformats.org/officeDocument/2006/relationships/audio" Target="NULL" TargetMode="External"/><Relationship Id="rId6" Type="http://schemas.openxmlformats.org/officeDocument/2006/relationships/audio" Target="../media/media39.m4a"/><Relationship Id="rId11" Type="http://schemas.openxmlformats.org/officeDocument/2006/relationships/image" Target="../media/image38.jpeg"/><Relationship Id="rId5" Type="http://schemas.microsoft.com/office/2007/relationships/media" Target="../media/media39.m4a"/><Relationship Id="rId10" Type="http://schemas.openxmlformats.org/officeDocument/2006/relationships/image" Target="../media/image37.jpeg"/><Relationship Id="rId4" Type="http://schemas.openxmlformats.org/officeDocument/2006/relationships/audio" Target="../media/media38.m4a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4a"/><Relationship Id="rId13" Type="http://schemas.openxmlformats.org/officeDocument/2006/relationships/image" Target="../media/image42.jpeg"/><Relationship Id="rId3" Type="http://schemas.openxmlformats.org/officeDocument/2006/relationships/audio" Target="NULL" TargetMode="External"/><Relationship Id="rId7" Type="http://schemas.microsoft.com/office/2007/relationships/media" Target="../media/media43.m4a"/><Relationship Id="rId12" Type="http://schemas.openxmlformats.org/officeDocument/2006/relationships/image" Target="../media/image4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audio" Target="../media/media42.m4a"/><Relationship Id="rId11" Type="http://schemas.openxmlformats.org/officeDocument/2006/relationships/image" Target="../media/image1.png"/><Relationship Id="rId5" Type="http://schemas.microsoft.com/office/2007/relationships/media" Target="../media/media42.m4a"/><Relationship Id="rId10" Type="http://schemas.openxmlformats.org/officeDocument/2006/relationships/image" Target="../media/image40.png"/><Relationship Id="rId4" Type="http://schemas.microsoft.com/office/2007/relationships/media" Target="../media/media27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5.m4a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4.mp4"/><Relationship Id="rId1" Type="http://schemas.microsoft.com/office/2007/relationships/media" Target="../media/media44.mp4"/><Relationship Id="rId6" Type="http://schemas.openxmlformats.org/officeDocument/2006/relationships/audio" Target="../media/media46.m4a"/><Relationship Id="rId5" Type="http://schemas.microsoft.com/office/2007/relationships/media" Target="../media/media46.m4a"/><Relationship Id="rId4" Type="http://schemas.openxmlformats.org/officeDocument/2006/relationships/audio" Target="../media/media45.m4a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8.jpe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6.jpeg"/><Relationship Id="rId5" Type="http://schemas.microsoft.com/office/2007/relationships/media" Target="../media/media9.m4a"/><Relationship Id="rId10" Type="http://schemas.openxmlformats.org/officeDocument/2006/relationships/image" Target="../media/image1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B9F03A9-E3BA-4436-B1C3-94EF9725E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4A31B9A4-1140-4970-BE43-AD8F45F4B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12_aleksei_ribnikov_azbuka_priklucheniya_buratino_myzuka.fm (mp3cut.net)">
            <a:hlinkClick r:id="" action="ppaction://media"/>
            <a:extLst>
              <a:ext uri="{FF2B5EF4-FFF2-40B4-BE49-F238E27FC236}">
                <a16:creationId xmlns:a16="http://schemas.microsoft.com/office/drawing/2014/main" id="{986348C1-16A6-461A-A7C8-978C792FF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104775"/>
            <a:ext cx="609600" cy="609600"/>
          </a:xfrm>
          <a:prstGeom prst="rect">
            <a:avLst/>
          </a:prstGeom>
        </p:spPr>
      </p:pic>
      <p:pic>
        <p:nvPicPr>
          <p:cNvPr id="13" name="Театральный занавес раздвигается руками">
            <a:hlinkClick r:id="" action="ppaction://media"/>
            <a:extLst>
              <a:ext uri="{FF2B5EF4-FFF2-40B4-BE49-F238E27FC236}">
                <a16:creationId xmlns:a16="http://schemas.microsoft.com/office/drawing/2014/main" id="{66EF3FD0-988D-45EE-A9E1-0E92D3E487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A9804A-3C70-416C-90AF-C98384101927}"/>
              </a:ext>
            </a:extLst>
          </p:cNvPr>
          <p:cNvSpPr txBox="1"/>
          <p:nvPr/>
        </p:nvSpPr>
        <p:spPr>
          <a:xfrm>
            <a:off x="2990850" y="5519043"/>
            <a:ext cx="6457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ЦРР – «Детский сад №200 «Солнышко»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Выполнили: Проскурина Ирина Николаевна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Синельникова Евгения Викторовна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2C74F-C8E2-40C7-B6E5-56206A86D27A}"/>
              </a:ext>
            </a:extLst>
          </p:cNvPr>
          <p:cNvSpPr txBox="1"/>
          <p:nvPr/>
        </p:nvSpPr>
        <p:spPr>
          <a:xfrm>
            <a:off x="3590925" y="2875002"/>
            <a:ext cx="5010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кукол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59102B-8236-4197-92DF-73D49E3862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072" y="1322427"/>
            <a:ext cx="8551506" cy="55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75"/>
                            </p:stCondLst>
                            <p:childTnLst>
                              <p:par>
                                <p:cTn id="10" presetID="5" presetClass="exit" presetSubtype="5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75"/>
                            </p:stCondLst>
                            <p:childTnLst>
                              <p:par>
                                <p:cTn id="14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75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0" mute="1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2CDFD6-A731-4199-9800-24C82A07016D}"/>
              </a:ext>
            </a:extLst>
          </p:cNvPr>
          <p:cNvSpPr/>
          <p:nvPr/>
        </p:nvSpPr>
        <p:spPr>
          <a:xfrm>
            <a:off x="2765425" y="2095916"/>
            <a:ext cx="46958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Перчаточные куклы (би-ба-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ctr"/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Иначе их называют петрушечными, потому что именно так устроен Петрушка. Указательный палец актёра проходит в голову куклы, а большой и средний – в рукава её костюма. Движения её головы, рук, туловища осуществляются с помощью движений пальцев, кисти руки. Голова перчаточной куклы может быть размером от шарика для пинг-понга до крупного яблока. Перчаточные куклы очень подвижные и выразительные. Куклы би-ба-</a:t>
            </a:r>
            <a:r>
              <a:rPr lang="ru-RU" dirty="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обычно действуют на ширме, за которой скрывается водящий. </a:t>
            </a:r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22861A (525x700, 134Kb)">
            <a:extLst>
              <a:ext uri="{FF2B5EF4-FFF2-40B4-BE49-F238E27FC236}">
                <a16:creationId xmlns:a16="http://schemas.microsoft.com/office/drawing/2014/main" id="{A95CF9FF-5973-4DF9-9453-F911DEB9D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6395" y="333374"/>
            <a:ext cx="1699055" cy="27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ибабо">
            <a:hlinkClick r:id="" action="ppaction://media"/>
            <a:extLst>
              <a:ext uri="{FF2B5EF4-FFF2-40B4-BE49-F238E27FC236}">
                <a16:creationId xmlns:a16="http://schemas.microsoft.com/office/drawing/2014/main" id="{1BF5DA5B-DDB5-42A8-A29B-0A53D3DC2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8537" y="1486316"/>
            <a:ext cx="609600" cy="609600"/>
          </a:xfrm>
          <a:prstGeom prst="rect">
            <a:avLst/>
          </a:prstGeom>
        </p:spPr>
      </p:pic>
      <p:pic>
        <p:nvPicPr>
          <p:cNvPr id="1026" name="Picture 2" descr="https://images.wbstatic.net/big/new/17180000/17183509-1.jpg">
            <a:extLst>
              <a:ext uri="{FF2B5EF4-FFF2-40B4-BE49-F238E27FC236}">
                <a16:creationId xmlns:a16="http://schemas.microsoft.com/office/drawing/2014/main" id="{21364E5E-79C4-42EF-9561-721BD7A9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795" y="1112063"/>
            <a:ext cx="2330634" cy="310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m-rebenok.ru/images/cms/data/import_files/00/kukla-perchatka_karabas.jpeg">
            <a:extLst>
              <a:ext uri="{FF2B5EF4-FFF2-40B4-BE49-F238E27FC236}">
                <a16:creationId xmlns:a16="http://schemas.microsoft.com/office/drawing/2014/main" id="{F0255842-E7DD-4034-BA4A-32A099F0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975" y="3429000"/>
            <a:ext cx="2551113" cy="33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m-rebenok.ru/images/cms/data/import_files/00/kukla-perchatka_podruzhka_marfushen_ka_ryzhaya.png">
            <a:extLst>
              <a:ext uri="{FF2B5EF4-FFF2-40B4-BE49-F238E27FC236}">
                <a16:creationId xmlns:a16="http://schemas.microsoft.com/office/drawing/2014/main" id="{B58DD01E-B446-4FC8-BBCE-0D63EB7A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17" y="233462"/>
            <a:ext cx="1966913" cy="27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kemdetki.ru/media/upload/2018/12/12/kukla-perchatka_buratino.png">
            <a:extLst>
              <a:ext uri="{FF2B5EF4-FFF2-40B4-BE49-F238E27FC236}">
                <a16:creationId xmlns:a16="http://schemas.microsoft.com/office/drawing/2014/main" id="{52E28468-7F0D-4DFE-BE2A-37A2F8F3D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398" y="3731196"/>
            <a:ext cx="1790701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6F117D-B6BD-4ECB-8F07-2208DA211AB4}"/>
              </a:ext>
            </a:extLst>
          </p:cNvPr>
          <p:cNvSpPr/>
          <p:nvPr/>
        </p:nvSpPr>
        <p:spPr>
          <a:xfrm>
            <a:off x="542925" y="1305341"/>
            <a:ext cx="3848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Тростевые куклы</a:t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Тростевые куклы управляются палочками-тростями, которые можно маскировать в одежде кукол. Голова куклы насажена на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специальный стержень —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гапит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 нему прикрепляются плечи и руки. По размеру тростевая кукла больше перчаточной.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Тростевая кукла — самая распространенная в кукольном театре.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44810960_1244362071_13 (699x525, 41Kb)">
            <a:extLst>
              <a:ext uri="{FF2B5EF4-FFF2-40B4-BE49-F238E27FC236}">
                <a16:creationId xmlns:a16="http://schemas.microsoft.com/office/drawing/2014/main" id="{71B79CC3-FE63-46CA-B9DA-6F2CD19AB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3024" y="137256"/>
            <a:ext cx="6219825" cy="658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ростевые">
            <a:hlinkClick r:id="" action="ppaction://media"/>
            <a:extLst>
              <a:ext uri="{FF2B5EF4-FFF2-40B4-BE49-F238E27FC236}">
                <a16:creationId xmlns:a16="http://schemas.microsoft.com/office/drawing/2014/main" id="{EDB9B8B8-2E67-4B96-8389-FC682C7A6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8150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3BB31E-976B-4CEC-9DE8-181640B19F83}"/>
              </a:ext>
            </a:extLst>
          </p:cNvPr>
          <p:cNvSpPr/>
          <p:nvPr/>
        </p:nvSpPr>
        <p:spPr>
          <a:xfrm>
            <a:off x="8260554" y="1102816"/>
            <a:ext cx="33908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Марионетки</a:t>
            </a:r>
            <a:b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сложная в изготовлении и управлении кукла — марионетка. Она управляется нитками или тонкими проволочками. В руке актера —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вага (подвижный крестообразный держатель)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ней собраны нити, идущие к различным частям тела куклы. Актер попеременно дергает за нити, и кукла оживает.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1318591141_kukly (700x525, 74Kb)">
            <a:extLst>
              <a:ext uri="{FF2B5EF4-FFF2-40B4-BE49-F238E27FC236}">
                <a16:creationId xmlns:a16="http://schemas.microsoft.com/office/drawing/2014/main" id="{1A8F8A28-6F83-47F8-B845-BD367C4A9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547" y="495300"/>
            <a:ext cx="6898477" cy="6128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арионетки">
            <a:hlinkClick r:id="" action="ppaction://media"/>
            <a:extLst>
              <a:ext uri="{FF2B5EF4-FFF2-40B4-BE49-F238E27FC236}">
                <a16:creationId xmlns:a16="http://schemas.microsoft.com/office/drawing/2014/main" id="{4951123D-A69E-4D78-9E0E-A7E890BF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500" y="34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DC0D91-AAAB-41D6-945B-359EF7D76CEB}"/>
              </a:ext>
            </a:extLst>
          </p:cNvPr>
          <p:cNvSpPr/>
          <p:nvPr/>
        </p:nvSpPr>
        <p:spPr>
          <a:xfrm>
            <a:off x="233362" y="5614905"/>
            <a:ext cx="11725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Теневые куклы</a:t>
            </a:r>
            <a:b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Теневая кукла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плоское изображение человека или животного, отбрасывающее тень на экран, который, собственно, и является сценой теневого театра. Театр теней широко распространен во многих странах Азии.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fs.znanio.ru/d5af0e/b8/33/c4b375f8efd5392b110308109fbf77d52f.jpg">
            <a:extLst>
              <a:ext uri="{FF2B5EF4-FFF2-40B4-BE49-F238E27FC236}">
                <a16:creationId xmlns:a16="http://schemas.microsoft.com/office/drawing/2014/main" id="{6F22D060-FC75-4259-A692-18C4B0CF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3574" y="42765"/>
            <a:ext cx="8473046" cy="5572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еневой">
            <a:hlinkClick r:id="" action="ppaction://media"/>
            <a:extLst>
              <a:ext uri="{FF2B5EF4-FFF2-40B4-BE49-F238E27FC236}">
                <a16:creationId xmlns:a16="http://schemas.microsoft.com/office/drawing/2014/main" id="{27E5F078-C153-4730-AE15-03D868E12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780" y="314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46D50D-5950-4A91-9BBE-5E04D5B22DFC}"/>
              </a:ext>
            </a:extLst>
          </p:cNvPr>
          <p:cNvSpPr/>
          <p:nvPr/>
        </p:nvSpPr>
        <p:spPr>
          <a:xfrm>
            <a:off x="6734174" y="218014"/>
            <a:ext cx="4086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Ростовые куклы </a:t>
            </a:r>
          </a:p>
          <a:p>
            <a:pPr algn="ctr"/>
            <a:endParaRPr lang="ru-RU" dirty="0">
              <a:solidFill>
                <a:srgbClr val="25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25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Кукла надевается на человека. </a:t>
            </a:r>
          </a:p>
          <a:p>
            <a:pPr algn="ctr"/>
            <a:r>
              <a:rPr lang="ru-RU" dirty="0">
                <a:solidFill>
                  <a:srgbClr val="25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Изготавливается на специальном каркасе и может быть самых разных размеров.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xn--26-6kc5ak0bf.xn--p1ai/wp-content/uploads/2021/03/ac5d8cf8-fcc3-4513-93b0-89a06cfcc5a6.jpg">
            <a:extLst>
              <a:ext uri="{FF2B5EF4-FFF2-40B4-BE49-F238E27FC236}">
                <a16:creationId xmlns:a16="http://schemas.microsoft.com/office/drawing/2014/main" id="{8461E94A-708F-4841-9771-5C963052C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3" y="837139"/>
            <a:ext cx="5686742" cy="5430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остовая">
            <a:hlinkClick r:id="" action="ppaction://media"/>
            <a:extLst>
              <a:ext uri="{FF2B5EF4-FFF2-40B4-BE49-F238E27FC236}">
                <a16:creationId xmlns:a16="http://schemas.microsoft.com/office/drawing/2014/main" id="{5360E859-0772-441F-933E-EAE1ACD8E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125" y="1361967"/>
            <a:ext cx="609600" cy="609600"/>
          </a:xfrm>
          <a:prstGeom prst="rect">
            <a:avLst/>
          </a:prstGeom>
        </p:spPr>
      </p:pic>
      <p:pic>
        <p:nvPicPr>
          <p:cNvPr id="2052" name="Picture 4" descr="https://www.puppet-show.ru/upload/iblock/70c/70c5d26d5eae6db1c56e91e9ad9e259f.jpg">
            <a:extLst>
              <a:ext uri="{FF2B5EF4-FFF2-40B4-BE49-F238E27FC236}">
                <a16:creationId xmlns:a16="http://schemas.microsoft.com/office/drawing/2014/main" id="{697B266F-1A7D-4F3C-9EED-DDD5122F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925" y="2217050"/>
            <a:ext cx="6290398" cy="442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29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s://cdn.culture.ru/images/a88e88b1-dbdf-52e0-a206-50ae35ddd424/c_fill,g_center,w_884,h_442/dca3375eb5bffd18b21353a1c88f8669.webp">
            <a:extLst>
              <a:ext uri="{FF2B5EF4-FFF2-40B4-BE49-F238E27FC236}">
                <a16:creationId xmlns:a16="http://schemas.microsoft.com/office/drawing/2014/main" id="{7BFCE2B3-FE7D-4BA8-A0D6-E0C0BA8DE2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s://barnaul.press/upload/resize_cache/freematiq_field_blocks/fc5/9s07d84v03ibttapm7q87n9l7i8lpgge/920_561_0/IMG_9661-1.jpg">
            <a:extLst>
              <a:ext uri="{FF2B5EF4-FFF2-40B4-BE49-F238E27FC236}">
                <a16:creationId xmlns:a16="http://schemas.microsoft.com/office/drawing/2014/main" id="{C0F2DE64-F693-42AE-A5AC-08BAF5D1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58" y="1086816"/>
            <a:ext cx="7945933" cy="529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1C52447-D00F-4CE3-80F4-242BBFBDC7FE}"/>
              </a:ext>
            </a:extLst>
          </p:cNvPr>
          <p:cNvSpPr/>
          <p:nvPr/>
        </p:nvSpPr>
        <p:spPr>
          <a:xfrm>
            <a:off x="561975" y="182447"/>
            <a:ext cx="742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 кукол в Барнауле был создан в ноябре 1963 года.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27D8B9E-6BF7-4C6D-9944-581BB67505B9}"/>
              </a:ext>
            </a:extLst>
          </p:cNvPr>
          <p:cNvSpPr/>
          <p:nvPr/>
        </p:nvSpPr>
        <p:spPr>
          <a:xfrm>
            <a:off x="8686800" y="2025727"/>
            <a:ext cx="28098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 кукол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уже несколько десятков лет. Основой современного репертуара театра являются кукольные спектакли для дошкольников и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младшеклассников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которых задействованы известные виды кукол (тростевые, паркетные, куклы-марионетки).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барнаул">
            <a:hlinkClick r:id="" action="ppaction://media"/>
            <a:extLst>
              <a:ext uri="{FF2B5EF4-FFF2-40B4-BE49-F238E27FC236}">
                <a16:creationId xmlns:a16="http://schemas.microsoft.com/office/drawing/2014/main" id="{506CB08C-7396-4A32-996B-98CF54CC5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175" y="172241"/>
            <a:ext cx="609600" cy="609600"/>
          </a:xfrm>
          <a:prstGeom prst="rect">
            <a:avLst/>
          </a:prstGeom>
        </p:spPr>
      </p:pic>
      <p:pic>
        <p:nvPicPr>
          <p:cNvPr id="10" name="бар">
            <a:hlinkClick r:id="" action="ppaction://media"/>
            <a:extLst>
              <a:ext uri="{FF2B5EF4-FFF2-40B4-BE49-F238E27FC236}">
                <a16:creationId xmlns:a16="http://schemas.microsoft.com/office/drawing/2014/main" id="{672489D4-BDB7-4F69-89F2-0977C94E5C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4275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47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2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F9B2FC-9FD3-445A-9F5A-8BCA1D0FA0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20748"/>
            <a:ext cx="8534400" cy="5524500"/>
          </a:xfrm>
          <a:prstGeom prst="rect">
            <a:avLst/>
          </a:prstGeom>
        </p:spPr>
      </p:pic>
      <p:pic>
        <p:nvPicPr>
          <p:cNvPr id="2" name="игра">
            <a:hlinkClick r:id="" action="ppaction://media"/>
            <a:extLst>
              <a:ext uri="{FF2B5EF4-FFF2-40B4-BE49-F238E27FC236}">
                <a16:creationId xmlns:a16="http://schemas.microsoft.com/office/drawing/2014/main" id="{ADAEE8CE-CDB6-4B7E-A8D2-422CDB0EC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1450" y="274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16C4D1-5093-4E40-9025-162037503229}"/>
              </a:ext>
            </a:extLst>
          </p:cNvPr>
          <p:cNvSpPr txBox="1"/>
          <p:nvPr/>
        </p:nvSpPr>
        <p:spPr>
          <a:xfrm>
            <a:off x="1681670" y="164638"/>
            <a:ext cx="9329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Из чего был сделан Буратино?</a:t>
            </a:r>
          </a:p>
        </p:txBody>
      </p:sp>
      <p:pic>
        <p:nvPicPr>
          <p:cNvPr id="1026" name="Picture 2" descr="https://yt3.ggpht.com/a/AATXAJwuwFxASMdjfiEgK5Hs-o1u0T22pwKb04iZ5rYrfw=s900-c-k-c0x00ffffff-no-rj">
            <a:extLst>
              <a:ext uri="{FF2B5EF4-FFF2-40B4-BE49-F238E27FC236}">
                <a16:creationId xmlns:a16="http://schemas.microsoft.com/office/drawing/2014/main" id="{51467107-7261-4502-B7DB-DA038CD81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7773" y="1206994"/>
            <a:ext cx="3741586" cy="31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57579-0216-43DD-9A5B-5C4FC41AA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25" y="976536"/>
            <a:ext cx="3495532" cy="3084101"/>
          </a:xfrm>
          <a:prstGeom prst="rect">
            <a:avLst/>
          </a:prstGeom>
        </p:spPr>
      </p:pic>
      <p:pic>
        <p:nvPicPr>
          <p:cNvPr id="1028" name="Picture 4" descr="https://s.alicdn.com/@sc01/kf/Ud789a292fb774cb6a9addc12159911ccI.jpg">
            <a:extLst>
              <a:ext uri="{FF2B5EF4-FFF2-40B4-BE49-F238E27FC236}">
                <a16:creationId xmlns:a16="http://schemas.microsoft.com/office/drawing/2014/main" id="{65BFD32F-F47E-4018-A8C1-E19DEF363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9421" y="3495675"/>
            <a:ext cx="4455524" cy="30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1">
            <a:hlinkClick r:id="" action="ppaction://media"/>
            <a:extLst>
              <a:ext uri="{FF2B5EF4-FFF2-40B4-BE49-F238E27FC236}">
                <a16:creationId xmlns:a16="http://schemas.microsoft.com/office/drawing/2014/main" id="{2CF23F4E-0222-4155-B8B0-6E9232C47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86100" y="121448"/>
            <a:ext cx="609600" cy="609600"/>
          </a:xfrm>
          <a:prstGeom prst="rect">
            <a:avLst/>
          </a:prstGeom>
        </p:spPr>
      </p:pic>
      <p:pic>
        <p:nvPicPr>
          <p:cNvPr id="11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3AD40B29-32BB-4397-AE81-D9C91488DC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62257" y="5849622"/>
            <a:ext cx="609600" cy="609600"/>
          </a:xfrm>
          <a:prstGeom prst="rect">
            <a:avLst/>
          </a:prstGeom>
        </p:spPr>
      </p:pic>
      <p:pic>
        <p:nvPicPr>
          <p:cNvPr id="12" name="Звук - Правильный отв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8174BF80-EE0A-4490-834F-8EEF837143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033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6099" y="426248"/>
            <a:ext cx="609600" cy="609600"/>
          </a:xfrm>
          <a:prstGeom prst="rect">
            <a:avLst/>
          </a:prstGeom>
        </p:spPr>
      </p:pic>
      <p:pic>
        <p:nvPicPr>
          <p:cNvPr id="18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3DF31A0F-3102-4B88-A546-AA6B1379FD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2483" y="1595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B72653-1DC6-4FA5-87BA-9617303B5DB1}"/>
              </a:ext>
            </a:extLst>
          </p:cNvPr>
          <p:cNvSpPr txBox="1"/>
          <p:nvPr/>
        </p:nvSpPr>
        <p:spPr>
          <a:xfrm>
            <a:off x="1541996" y="145587"/>
            <a:ext cx="1000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Что продал папа Карло, чтобы купить азбуку?</a:t>
            </a: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7BA61794-4C66-4A66-B0F0-E64081A14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9231" y="145587"/>
            <a:ext cx="609600" cy="609600"/>
          </a:xfrm>
          <a:prstGeom prst="rect">
            <a:avLst/>
          </a:prstGeom>
        </p:spPr>
      </p:pic>
      <p:pic>
        <p:nvPicPr>
          <p:cNvPr id="6" name="Picture 14" descr="https://doc4web.ru/uploads/files/83/84221/hello_html_m61874935.png">
            <a:extLst>
              <a:ext uri="{FF2B5EF4-FFF2-40B4-BE49-F238E27FC236}">
                <a16:creationId xmlns:a16="http://schemas.microsoft.com/office/drawing/2014/main" id="{243C8975-DF0F-45B6-ACD9-2394C33C8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" t="8000" r="3528" b="14750"/>
          <a:stretch/>
        </p:blipFill>
        <p:spPr bwMode="auto">
          <a:xfrm>
            <a:off x="485775" y="1024976"/>
            <a:ext cx="3895725" cy="33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EB087251-DB8C-4AB2-B858-BD07918C9D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775" y="4416953"/>
            <a:ext cx="419099" cy="419099"/>
          </a:xfrm>
          <a:prstGeom prst="rect">
            <a:avLst/>
          </a:prstGeom>
        </p:spPr>
      </p:pic>
      <p:pic>
        <p:nvPicPr>
          <p:cNvPr id="8" name="Picture 8" descr="https://ds05.infourok.ru/uploads/ex/102b/0007c4d2-ff49311e/hello_html_3a6f4b48.jpg">
            <a:extLst>
              <a:ext uri="{FF2B5EF4-FFF2-40B4-BE49-F238E27FC236}">
                <a16:creationId xmlns:a16="http://schemas.microsoft.com/office/drawing/2014/main" id="{2A86DBB5-0C06-4B87-8D31-5562CC13D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8974" y="1024976"/>
            <a:ext cx="3068643" cy="31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1AB27EE5-B209-47BA-A505-00B72CD1D8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4" y="1296102"/>
            <a:ext cx="419099" cy="419099"/>
          </a:xfrm>
          <a:prstGeom prst="rect">
            <a:avLst/>
          </a:prstGeom>
        </p:spPr>
      </p:pic>
      <p:pic>
        <p:nvPicPr>
          <p:cNvPr id="10" name="Picture 6" descr="https://w7.pngwing.com/pngs/561/577/png-transparent-jacket-coat-clothing-jacket-white-black-waistcoat.png">
            <a:extLst>
              <a:ext uri="{FF2B5EF4-FFF2-40B4-BE49-F238E27FC236}">
                <a16:creationId xmlns:a16="http://schemas.microsoft.com/office/drawing/2014/main" id="{C9447313-0401-4AC6-8716-64F3983E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4" r="10870"/>
          <a:stretch/>
        </p:blipFill>
        <p:spPr bwMode="auto">
          <a:xfrm>
            <a:off x="4866748" y="2786557"/>
            <a:ext cx="3524778" cy="39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Звук - Правильный отв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6092EB31-A395-457B-A2D3-B23DF13D12A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6033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5612" y="5541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790313-D70F-43DF-874A-D2C0C155FF88}"/>
              </a:ext>
            </a:extLst>
          </p:cNvPr>
          <p:cNvSpPr/>
          <p:nvPr/>
        </p:nvSpPr>
        <p:spPr>
          <a:xfrm>
            <a:off x="339723" y="148709"/>
            <a:ext cx="8566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Каким животным была в сказке </a:t>
            </a:r>
            <a:r>
              <a:rPr lang="ru-RU" sz="2800" b="1" dirty="0" err="1">
                <a:solidFill>
                  <a:srgbClr val="FF0000"/>
                </a:solidFill>
              </a:rPr>
              <a:t>Тортилла</a:t>
            </a:r>
            <a:r>
              <a:rPr lang="ru-RU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26" name="Picture 2" descr="https://clipart-best.com/img/squirrel/squirrel-clip-art-38.png">
            <a:extLst>
              <a:ext uri="{FF2B5EF4-FFF2-40B4-BE49-F238E27FC236}">
                <a16:creationId xmlns:a16="http://schemas.microsoft.com/office/drawing/2014/main" id="{23479639-6479-4D91-B016-7C2A166B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269" y="1504950"/>
            <a:ext cx="2780497" cy="382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lipart-best.com/img/turtle/turtle-clip-art-2.png">
            <a:extLst>
              <a:ext uri="{FF2B5EF4-FFF2-40B4-BE49-F238E27FC236}">
                <a16:creationId xmlns:a16="http://schemas.microsoft.com/office/drawing/2014/main" id="{E27CA6B9-393B-4A53-A49D-232609A81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764" y="3980713"/>
            <a:ext cx="3946525" cy="263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lipart-best.com/img/lizard/lizard-clip-art-15.png">
            <a:extLst>
              <a:ext uri="{FF2B5EF4-FFF2-40B4-BE49-F238E27FC236}">
                <a16:creationId xmlns:a16="http://schemas.microsoft.com/office/drawing/2014/main" id="{C6B4094A-E0AC-43C7-99A4-4FDB3D597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2975" y="1199367"/>
            <a:ext cx="6477000" cy="25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E20175A1-05DC-418D-B06B-E572FF039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2483" y="1595788"/>
            <a:ext cx="609600" cy="609600"/>
          </a:xfrm>
          <a:prstGeom prst="rect">
            <a:avLst/>
          </a:prstGeom>
        </p:spPr>
      </p:pic>
      <p:pic>
        <p:nvPicPr>
          <p:cNvPr id="9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2D06E98E-1D22-4A10-9C41-7D09EBA8E8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9025" y="783640"/>
            <a:ext cx="609600" cy="609600"/>
          </a:xfrm>
          <a:prstGeom prst="rect">
            <a:avLst/>
          </a:prstGeom>
        </p:spPr>
      </p:pic>
      <p:pic>
        <p:nvPicPr>
          <p:cNvPr id="10" name="Звук - Правильный отв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04EA0AD6-5C69-4AA7-89BD-D2F6032C35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033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96289" y="5300294"/>
            <a:ext cx="609600" cy="609600"/>
          </a:xfrm>
          <a:prstGeom prst="rect">
            <a:avLst/>
          </a:prstGeom>
        </p:spPr>
      </p:pic>
      <p:pic>
        <p:nvPicPr>
          <p:cNvPr id="2" name="тортилла">
            <a:hlinkClick r:id="" action="ppaction://media"/>
            <a:extLst>
              <a:ext uri="{FF2B5EF4-FFF2-40B4-BE49-F238E27FC236}">
                <a16:creationId xmlns:a16="http://schemas.microsoft.com/office/drawing/2014/main" id="{1CF812DD-FF52-421F-B5A3-F3E8016D22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2450" y="100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Футаж Звезды падают на красном фоне">
            <a:hlinkClick r:id="" action="ppaction://media"/>
            <a:extLst>
              <a:ext uri="{FF2B5EF4-FFF2-40B4-BE49-F238E27FC236}">
                <a16:creationId xmlns:a16="http://schemas.microsoft.com/office/drawing/2014/main" id="{F582E21D-49CC-4C04-8ED6-7E9200227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D57523-414B-4C2D-BD84-C7779834E8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-246800"/>
            <a:ext cx="10801508" cy="6992048"/>
          </a:xfrm>
          <a:prstGeom prst="rect">
            <a:avLst/>
          </a:prstGeom>
        </p:spPr>
      </p:pic>
      <p:pic>
        <p:nvPicPr>
          <p:cNvPr id="2" name="буратино1">
            <a:hlinkClick r:id="" action="ppaction://media"/>
            <a:extLst>
              <a:ext uri="{FF2B5EF4-FFF2-40B4-BE49-F238E27FC236}">
                <a16:creationId xmlns:a16="http://schemas.microsoft.com/office/drawing/2014/main" id="{B43B8480-E818-4C44-BB4F-CAD1E45482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9604" y="6029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7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78C727-5F11-469C-9431-C8ABDB4B7CAB}"/>
              </a:ext>
            </a:extLst>
          </p:cNvPr>
          <p:cNvSpPr/>
          <p:nvPr/>
        </p:nvSpPr>
        <p:spPr>
          <a:xfrm>
            <a:off x="2466975" y="1260691"/>
            <a:ext cx="61912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На кого вскочил Буратино, когда убегал из харчевни, в которой выведал страшную тайну о золотом ключике? </a:t>
            </a:r>
            <a:endParaRPr lang="ru-RU" sz="2800" b="1" dirty="0"/>
          </a:p>
        </p:txBody>
      </p:sp>
      <p:pic>
        <p:nvPicPr>
          <p:cNvPr id="2050" name="Picture 2" descr="https://img2.freepng.ru/20180920/ztv/kisspng-chicken-rooster-clip-art-portable-network-graphics-ampquot-5ba31ff2af6f54.4055636015374172027186.jpg">
            <a:extLst>
              <a:ext uri="{FF2B5EF4-FFF2-40B4-BE49-F238E27FC236}">
                <a16:creationId xmlns:a16="http://schemas.microsoft.com/office/drawing/2014/main" id="{982A8287-BCB3-4DB2-ABE6-F0AD0BFA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1351"/>
            <a:ext cx="3829052" cy="39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- Правильный отв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9673D366-F683-400B-9523-DC7D188A7B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33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439" y="5443169"/>
            <a:ext cx="609600" cy="609600"/>
          </a:xfrm>
          <a:prstGeom prst="rect">
            <a:avLst/>
          </a:prstGeom>
        </p:spPr>
      </p:pic>
      <p:pic>
        <p:nvPicPr>
          <p:cNvPr id="2052" name="Picture 4" descr="https://creazilla-store.fra1.digitaloceanspaces.com/cliparts/5738/dog-clipart-md.png">
            <a:extLst>
              <a:ext uri="{FF2B5EF4-FFF2-40B4-BE49-F238E27FC236}">
                <a16:creationId xmlns:a16="http://schemas.microsoft.com/office/drawing/2014/main" id="{C46ED962-C4A6-4E38-846D-9DD19FBC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949" y="162560"/>
            <a:ext cx="3402013" cy="27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E181FDBF-F76A-47C4-BEA6-6B746A025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00950" y="519463"/>
            <a:ext cx="609600" cy="609600"/>
          </a:xfrm>
          <a:prstGeom prst="rect">
            <a:avLst/>
          </a:prstGeom>
        </p:spPr>
      </p:pic>
      <p:pic>
        <p:nvPicPr>
          <p:cNvPr id="2054" name="Picture 6" descr="https://clipart-best.com/img/goose/goose-clip-art-37.png">
            <a:extLst>
              <a:ext uri="{FF2B5EF4-FFF2-40B4-BE49-F238E27FC236}">
                <a16:creationId xmlns:a16="http://schemas.microsoft.com/office/drawing/2014/main" id="{457AB8E8-1A51-49A1-B0D5-BBB4CF09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4331" y="3551192"/>
            <a:ext cx="3913188" cy="29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E4ECAC8C-721E-4797-A945-BD27B29F47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10475" y="3750291"/>
            <a:ext cx="609600" cy="609600"/>
          </a:xfrm>
          <a:prstGeom prst="rect">
            <a:avLst/>
          </a:prstGeom>
        </p:spPr>
      </p:pic>
      <p:pic>
        <p:nvPicPr>
          <p:cNvPr id="2" name="петух">
            <a:hlinkClick r:id="" action="ppaction://media"/>
            <a:extLst>
              <a:ext uri="{FF2B5EF4-FFF2-40B4-BE49-F238E27FC236}">
                <a16:creationId xmlns:a16="http://schemas.microsoft.com/office/drawing/2014/main" id="{95524CAE-8ADE-436A-BA45-F7AC4D429C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3150" y="1546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A8B50A-4C81-4A08-80DE-DF0C56FF282B}"/>
              </a:ext>
            </a:extLst>
          </p:cNvPr>
          <p:cNvSpPr/>
          <p:nvPr/>
        </p:nvSpPr>
        <p:spPr>
          <a:xfrm>
            <a:off x="471487" y="6056173"/>
            <a:ext cx="11249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Сколько золотых монет дал Карабас-</a:t>
            </a:r>
            <a:r>
              <a:rPr lang="ru-RU" sz="2800" b="1" dirty="0" err="1">
                <a:solidFill>
                  <a:srgbClr val="000000"/>
                </a:solidFill>
              </a:rPr>
              <a:t>Барабас</a:t>
            </a:r>
            <a:r>
              <a:rPr lang="ru-RU" sz="2800" b="1" dirty="0">
                <a:solidFill>
                  <a:srgbClr val="000000"/>
                </a:solidFill>
              </a:rPr>
              <a:t> Буратино? </a:t>
            </a:r>
            <a:endParaRPr lang="ru-RU" sz="2800" b="1" dirty="0"/>
          </a:p>
        </p:txBody>
      </p:sp>
      <p:pic>
        <p:nvPicPr>
          <p:cNvPr id="3074" name="Picture 2" descr="https://nameorigin.ru/assets/i/ai/4/7/1/i/3230421.jpg">
            <a:extLst>
              <a:ext uri="{FF2B5EF4-FFF2-40B4-BE49-F238E27FC236}">
                <a16:creationId xmlns:a16="http://schemas.microsoft.com/office/drawing/2014/main" id="{59BAE7DC-E740-4E2B-B1F1-BD9AD3966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175" y="278607"/>
            <a:ext cx="3538330" cy="335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quizur.com/f/img5cacaffa3e98c7.78490154.jpg?lastEdited=1554821116">
            <a:extLst>
              <a:ext uri="{FF2B5EF4-FFF2-40B4-BE49-F238E27FC236}">
                <a16:creationId xmlns:a16="http://schemas.microsoft.com/office/drawing/2014/main" id="{76D92ECE-B27C-43DF-930F-ED5D4A3A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6F6F8"/>
              </a:clrFrom>
              <a:clrTo>
                <a:srgbClr val="F6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5497" y="172075"/>
            <a:ext cx="3909805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i?id=8e17a6136bf6d6be07f6e30bd3bf321d-4372954-images-thumbs&amp;n=13">
            <a:extLst>
              <a:ext uri="{FF2B5EF4-FFF2-40B4-BE49-F238E27FC236}">
                <a16:creationId xmlns:a16="http://schemas.microsoft.com/office/drawing/2014/main" id="{5FA47AB0-DA64-4409-8972-C7CC92404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7775" y="2143124"/>
            <a:ext cx="2540882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- Правильный отв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6BE31958-8FF4-4E7A-986D-FFC32B1EFD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33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71704" y="278607"/>
            <a:ext cx="609600" cy="609600"/>
          </a:xfrm>
          <a:prstGeom prst="rect">
            <a:avLst/>
          </a:prstGeom>
        </p:spPr>
      </p:pic>
      <p:pic>
        <p:nvPicPr>
          <p:cNvPr id="9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CFD5D736-23EB-46F5-8356-985D71DAC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10475" y="3750291"/>
            <a:ext cx="609600" cy="609600"/>
          </a:xfrm>
          <a:prstGeom prst="rect">
            <a:avLst/>
          </a:prstGeom>
        </p:spPr>
      </p:pic>
      <p:pic>
        <p:nvPicPr>
          <p:cNvPr id="10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02F0D4A6-14B8-49A4-AE38-A3BDB8AA4F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15712" y="172075"/>
            <a:ext cx="609600" cy="609600"/>
          </a:xfrm>
          <a:prstGeom prst="rect">
            <a:avLst/>
          </a:prstGeom>
        </p:spPr>
      </p:pic>
      <p:pic>
        <p:nvPicPr>
          <p:cNvPr id="2" name="монета">
            <a:hlinkClick r:id="" action="ppaction://media"/>
            <a:extLst>
              <a:ext uri="{FF2B5EF4-FFF2-40B4-BE49-F238E27FC236}">
                <a16:creationId xmlns:a16="http://schemas.microsoft.com/office/drawing/2014/main" id="{E166A685-F37A-4B9F-9199-A6E5FE32BB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8700" y="6103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A65DCC-2C45-47BA-9106-94E2E91B9A53}"/>
              </a:ext>
            </a:extLst>
          </p:cNvPr>
          <p:cNvSpPr/>
          <p:nvPr/>
        </p:nvSpPr>
        <p:spPr>
          <a:xfrm>
            <a:off x="990600" y="80775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Что черепаха </a:t>
            </a:r>
            <a:r>
              <a:rPr lang="ru-RU" sz="2800" b="1" dirty="0" err="1">
                <a:solidFill>
                  <a:srgbClr val="FF0000"/>
                </a:solidFill>
              </a:rPr>
              <a:t>Тортилла</a:t>
            </a:r>
            <a:r>
              <a:rPr lang="ru-RU" sz="2800" b="1" dirty="0">
                <a:solidFill>
                  <a:srgbClr val="FF0000"/>
                </a:solidFill>
              </a:rPr>
              <a:t> подарила Буратино? </a:t>
            </a:r>
          </a:p>
        </p:txBody>
      </p:sp>
      <p:pic>
        <p:nvPicPr>
          <p:cNvPr id="4100" name="Picture 4" descr="https://i.pinimg.com/originals/54/56/c0/5456c0d3229c23092a9963381d25f5e6.png">
            <a:extLst>
              <a:ext uri="{FF2B5EF4-FFF2-40B4-BE49-F238E27FC236}">
                <a16:creationId xmlns:a16="http://schemas.microsoft.com/office/drawing/2014/main" id="{6B18D05B-1C15-4766-A5EF-CCFB6607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362" y="372131"/>
            <a:ext cx="4419599" cy="18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68745384-A2E8-4E86-A134-F892EE2D7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44250" y="1616691"/>
            <a:ext cx="609600" cy="609600"/>
          </a:xfrm>
          <a:prstGeom prst="rect">
            <a:avLst/>
          </a:prstGeom>
        </p:spPr>
      </p:pic>
      <p:pic>
        <p:nvPicPr>
          <p:cNvPr id="4102" name="Picture 6" descr="https://catherineasquithgallery.com/uploads/posts/2021-02/1613766736_34-p-fon-zolotoi-klyuchik-45.png">
            <a:extLst>
              <a:ext uri="{FF2B5EF4-FFF2-40B4-BE49-F238E27FC236}">
                <a16:creationId xmlns:a16="http://schemas.microsoft.com/office/drawing/2014/main" id="{74B17468-48E9-4C0E-8D4F-B109E206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29" y="1770154"/>
            <a:ext cx="4381499" cy="36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вук - Правильный отв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7DD41CF5-8C70-415A-B22B-9EEC95C9E5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033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154" y="3945732"/>
            <a:ext cx="609600" cy="609600"/>
          </a:xfrm>
          <a:prstGeom prst="rect">
            <a:avLst/>
          </a:prstGeom>
        </p:spPr>
      </p:pic>
      <p:pic>
        <p:nvPicPr>
          <p:cNvPr id="10" name="Не правильный ответ - Звук (www.hotplayer.ru)">
            <a:hlinkClick r:id="" action="ppaction://media"/>
            <a:extLst>
              <a:ext uri="{FF2B5EF4-FFF2-40B4-BE49-F238E27FC236}">
                <a16:creationId xmlns:a16="http://schemas.microsoft.com/office/drawing/2014/main" id="{A270077D-4930-4240-88B3-2E189C2331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10637" y="5117307"/>
            <a:ext cx="609600" cy="609600"/>
          </a:xfrm>
          <a:prstGeom prst="rect">
            <a:avLst/>
          </a:prstGeom>
        </p:spPr>
      </p:pic>
      <p:pic>
        <p:nvPicPr>
          <p:cNvPr id="4104" name="Picture 8" descr="http://calc.novodarki.ru/images/PRAkqqLJ0srclzmizh_53HvraB326J34.jpg">
            <a:extLst>
              <a:ext uri="{FF2B5EF4-FFF2-40B4-BE49-F238E27FC236}">
                <a16:creationId xmlns:a16="http://schemas.microsoft.com/office/drawing/2014/main" id="{5024D258-2DCD-425F-8C18-9F093D35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491" y="2076450"/>
            <a:ext cx="3844056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одарок">
            <a:hlinkClick r:id="" action="ppaction://media"/>
            <a:extLst>
              <a:ext uri="{FF2B5EF4-FFF2-40B4-BE49-F238E27FC236}">
                <a16:creationId xmlns:a16="http://schemas.microsoft.com/office/drawing/2014/main" id="{A1924113-1B0A-4C8F-9301-0D9F220A11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" y="27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ец">
            <a:hlinkClick r:id="" action="ppaction://media"/>
            <a:extLst>
              <a:ext uri="{FF2B5EF4-FFF2-40B4-BE49-F238E27FC236}">
                <a16:creationId xmlns:a16="http://schemas.microsoft.com/office/drawing/2014/main" id="{EF58FEE1-3203-49AF-8F93-0ED540395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43592"/>
          </a:xfrm>
          <a:prstGeom prst="rect">
            <a:avLst/>
          </a:prstGeom>
        </p:spPr>
      </p:pic>
      <p:pic>
        <p:nvPicPr>
          <p:cNvPr id="5" name="до свидос">
            <a:hlinkClick r:id="" action="ppaction://media"/>
            <a:extLst>
              <a:ext uri="{FF2B5EF4-FFF2-40B4-BE49-F238E27FC236}">
                <a16:creationId xmlns:a16="http://schemas.microsoft.com/office/drawing/2014/main" id="{35FF68FE-2D62-463C-A68F-9D05D4C44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9525" y="6124575"/>
            <a:ext cx="609600" cy="609600"/>
          </a:xfrm>
          <a:prstGeom prst="rect">
            <a:avLst/>
          </a:prstGeom>
        </p:spPr>
      </p:pic>
      <p:pic>
        <p:nvPicPr>
          <p:cNvPr id="6" name="сундук">
            <a:hlinkClick r:id="" action="ppaction://media"/>
            <a:extLst>
              <a:ext uri="{FF2B5EF4-FFF2-40B4-BE49-F238E27FC236}">
                <a16:creationId xmlns:a16="http://schemas.microsoft.com/office/drawing/2014/main" id="{4651A932-0EC5-432F-A611-6F409A010B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7150" y="5248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78518-EFB4-449D-9350-E9532242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Литература: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08AE4-687D-49EA-8A7F-39783B70F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Интернет – ресурсы: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757972-8628-445A-90E2-67B2ABD37725}"/>
              </a:ext>
            </a:extLst>
          </p:cNvPr>
          <p:cNvSpPr/>
          <p:nvPr/>
        </p:nvSpPr>
        <p:spPr>
          <a:xfrm>
            <a:off x="496387" y="3118579"/>
            <a:ext cx="10990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http://www.mam22.ru/article/show/altayskiy_gosudarstvenniy_teatr_kukol_skazka_barnaul_obzor/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E9C306-F9AA-41F7-A586-D7758A93A4E5}"/>
              </a:ext>
            </a:extLst>
          </p:cNvPr>
          <p:cNvSpPr/>
          <p:nvPr/>
        </p:nvSpPr>
        <p:spPr>
          <a:xfrm>
            <a:off x="496387" y="3678128"/>
            <a:ext cx="11329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https://www.kuklaperchatka.ru/kukolnyy-teatr-svoimi-rukami/2016-09-06/istoricheskaya-spravka-tipy-teatrov-kukol-i-vidy-kukol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50D11A-93CA-44D3-9775-6E1A8FE48A1C}"/>
              </a:ext>
            </a:extLst>
          </p:cNvPr>
          <p:cNvSpPr/>
          <p:nvPr/>
        </p:nvSpPr>
        <p:spPr>
          <a:xfrm>
            <a:off x="496387" y="4525982"/>
            <a:ext cx="1110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https://busbor.ru/street-plants/professiya-kukolnika-slozhnaya-no-ochen-interesnaya-rabota-ne-tolko.html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376988-31F2-4AF1-B0BC-4089C6785C1E}"/>
              </a:ext>
            </a:extLst>
          </p:cNvPr>
          <p:cNvSpPr/>
          <p:nvPr/>
        </p:nvSpPr>
        <p:spPr>
          <a:xfrm>
            <a:off x="496387" y="5085531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https://theslide.ru/mhk/puteshestvie-v-mir-petrushki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79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cs2.livemaster.ru/storage/bb/9b/204af675af77d1de932e6a55aea5--kukly-i-igrushki-petrushka-kukla-na-ruku.jpg">
            <a:extLst>
              <a:ext uri="{FF2B5EF4-FFF2-40B4-BE49-F238E27FC236}">
                <a16:creationId xmlns:a16="http://schemas.microsoft.com/office/drawing/2014/main" id="{0D02E802-AAAC-4C02-A0F4-99EAA1E52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1" y="35096"/>
            <a:ext cx="3605212" cy="6822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001B07-C838-481F-B909-10F5C4C02FC4}"/>
              </a:ext>
            </a:extLst>
          </p:cNvPr>
          <p:cNvSpPr/>
          <p:nvPr/>
        </p:nvSpPr>
        <p:spPr>
          <a:xfrm>
            <a:off x="3895725" y="7879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0" dirty="0">
                <a:solidFill>
                  <a:srgbClr val="1818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Театр кукол </a:t>
            </a:r>
            <a:r>
              <a:rPr lang="ru-RU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это вид театрального искусства, где актёрами являются куклы.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F8CB55-40F9-406C-9AAF-6657BFBDB779}"/>
              </a:ext>
            </a:extLst>
          </p:cNvPr>
          <p:cNvSpPr/>
          <p:nvPr/>
        </p:nvSpPr>
        <p:spPr>
          <a:xfrm>
            <a:off x="5524500" y="1796820"/>
            <a:ext cx="62812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Раньше на Руси во время ярмарок, народных праздников на площадях, в театрах разыгрывались кукольные представления. Одной из первых кукол был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Петрушка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Петрушку очень любили. Это был маленький человечек, худой, озорной, подвижный, в островерхой шапочке с кисточкой. Выступление Петрушки всегда сопровождалось звучанием музыкальных инструментов: скрипки, барабанов, колокольчиков. У Петрушки был тоненький, пронзительный голос. Для этого использовались специальные пищалки. 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FC9F54E6-4E62-463C-B2C0-F49FE9A2C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5037" y="701129"/>
            <a:ext cx="609600" cy="609600"/>
          </a:xfrm>
          <a:prstGeom prst="rect">
            <a:avLst/>
          </a:prstGeom>
        </p:spPr>
      </p:pic>
      <p:pic>
        <p:nvPicPr>
          <p:cNvPr id="4" name="раньше">
            <a:hlinkClick r:id="" action="ppaction://media"/>
            <a:extLst>
              <a:ext uri="{FF2B5EF4-FFF2-40B4-BE49-F238E27FC236}">
                <a16:creationId xmlns:a16="http://schemas.microsoft.com/office/drawing/2014/main" id="{F0FB5BC7-A36D-4D63-91EB-2D171C7503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9327" y="6035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47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BA6E4CE-C011-4164-99D2-9F908B629072}"/>
              </a:ext>
            </a:extLst>
          </p:cNvPr>
          <p:cNvSpPr txBox="1"/>
          <p:nvPr/>
        </p:nvSpPr>
        <p:spPr>
          <a:xfrm>
            <a:off x="1609725" y="101535"/>
            <a:ext cx="10033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Друзья Петрушки в разных странах:</a:t>
            </a:r>
          </a:p>
        </p:txBody>
      </p:sp>
      <p:pic>
        <p:nvPicPr>
          <p:cNvPr id="20" name="друзья">
            <a:hlinkClick r:id="" action="ppaction://media"/>
            <a:extLst>
              <a:ext uri="{FF2B5EF4-FFF2-40B4-BE49-F238E27FC236}">
                <a16:creationId xmlns:a16="http://schemas.microsoft.com/office/drawing/2014/main" id="{E3F28E33-159B-4C78-A20D-14E32A813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343" y="101535"/>
            <a:ext cx="609600" cy="609600"/>
          </a:xfrm>
          <a:prstGeom prst="rect">
            <a:avLst/>
          </a:prstGeom>
        </p:spPr>
      </p:pic>
      <p:pic>
        <p:nvPicPr>
          <p:cNvPr id="8" name="Picture 4" descr="https://i.pinimg.com/originals/77/07/83/770783e42ccc47f454faebc9b9acdcb7.jpg">
            <a:extLst>
              <a:ext uri="{FF2B5EF4-FFF2-40B4-BE49-F238E27FC236}">
                <a16:creationId xmlns:a16="http://schemas.microsoft.com/office/drawing/2014/main" id="{7E32726C-0F77-439D-8EF9-6F0E118C3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014" y="1524455"/>
            <a:ext cx="3171825" cy="5146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ульчинелло">
            <a:hlinkClick r:id="" action="ppaction://media"/>
            <a:extLst>
              <a:ext uri="{FF2B5EF4-FFF2-40B4-BE49-F238E27FC236}">
                <a16:creationId xmlns:a16="http://schemas.microsoft.com/office/drawing/2014/main" id="{BFCC3B3D-E865-4CC1-9E2B-77E3C18644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524455"/>
            <a:ext cx="609600" cy="609600"/>
          </a:xfrm>
          <a:prstGeom prst="rect">
            <a:avLst/>
          </a:prstGeom>
        </p:spPr>
      </p:pic>
      <p:pic>
        <p:nvPicPr>
          <p:cNvPr id="9" name="Picture 6" descr="https://upload.wikimedia.org/wikipedia/commons/2/27/Marionnettes_du_guignol_guerin%2C_polichinelle.jpg">
            <a:extLst>
              <a:ext uri="{FF2B5EF4-FFF2-40B4-BE49-F238E27FC236}">
                <a16:creationId xmlns:a16="http://schemas.microsoft.com/office/drawing/2014/main" id="{0FF3162D-C788-4634-9159-38B0EFD9F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7842" y="2048330"/>
            <a:ext cx="3690317" cy="354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французы">
            <a:hlinkClick r:id="" action="ppaction://media"/>
            <a:extLst>
              <a:ext uri="{FF2B5EF4-FFF2-40B4-BE49-F238E27FC236}">
                <a16:creationId xmlns:a16="http://schemas.microsoft.com/office/drawing/2014/main" id="{7DD683A7-FFBB-4DFD-A98E-36C06928B7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9903" y="5594784"/>
            <a:ext cx="609600" cy="609600"/>
          </a:xfrm>
          <a:prstGeom prst="rect">
            <a:avLst/>
          </a:prstGeom>
        </p:spPr>
      </p:pic>
      <p:pic>
        <p:nvPicPr>
          <p:cNvPr id="11" name="Picture 8" descr="https://upload.wikimedia.org/wikipedia/commons/7/79/Mr-Punch-by-Guy-Higgins.jpg">
            <a:extLst>
              <a:ext uri="{FF2B5EF4-FFF2-40B4-BE49-F238E27FC236}">
                <a16:creationId xmlns:a16="http://schemas.microsoft.com/office/drawing/2014/main" id="{A59FA47A-1748-402A-A2C5-3A87C920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0162" y="809421"/>
            <a:ext cx="2934036" cy="57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в англии">
            <a:hlinkClick r:id="" action="ppaction://media"/>
            <a:extLst>
              <a:ext uri="{FF2B5EF4-FFF2-40B4-BE49-F238E27FC236}">
                <a16:creationId xmlns:a16="http://schemas.microsoft.com/office/drawing/2014/main" id="{B8F4BCA7-01B6-490B-B894-496A4451AA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6276" y="2134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25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68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01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603474-C6FB-44DB-B97F-555A4AE7718F}"/>
              </a:ext>
            </a:extLst>
          </p:cNvPr>
          <p:cNvSpPr/>
          <p:nvPr/>
        </p:nvSpPr>
        <p:spPr>
          <a:xfrm>
            <a:off x="102731" y="117693"/>
            <a:ext cx="427876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кукольном театре выступают куклы, ими управляют люди, </a:t>
            </a:r>
            <a:r>
              <a:rPr lang="ru-RU" b="1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кукловоды.</a:t>
            </a:r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Часто бывает так, что кукловодов даже не видно, а только слышно их голоса.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Актер-кукловод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воспроизводит образ при помощи тона речи, передает эмоции и чувства при помощи движения куклы.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кукловода очень важна физическая сила, ловкость, поскольку существуют куклы большие, неудобные и тяжелые. Кукловоды должны весь спектакль поднимать, подпрыгивать, бегать с куклами. Одновременно с этим он обязан озвучивать ее.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Кроме того, актер должен обладать творческими свойствами: правильной речью, литературными способностями, должен иметь отличную память и сообразительное мышление.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2" descr="https://mkult.rk.gov.ru/file/IMG_0641(4).jpg">
            <a:extLst>
              <a:ext uri="{FF2B5EF4-FFF2-40B4-BE49-F238E27FC236}">
                <a16:creationId xmlns:a16="http://schemas.microsoft.com/office/drawing/2014/main" id="{75AEE664-5ADB-415F-98CD-2A1B52A11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1500" y="1061427"/>
            <a:ext cx="7707769" cy="567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96E88859-22CC-4FCF-81F6-123F6AEC4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6275" y="284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E71A8A-30E7-406C-AA61-3631B5BAF094}"/>
              </a:ext>
            </a:extLst>
          </p:cNvPr>
          <p:cNvSpPr/>
          <p:nvPr/>
        </p:nvSpPr>
        <p:spPr>
          <a:xfrm>
            <a:off x="3593616" y="243959"/>
            <a:ext cx="545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Различают три основных типа театров кукол: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2D487C-6CF3-4A4B-BAD0-E777550F91B1}"/>
              </a:ext>
            </a:extLst>
          </p:cNvPr>
          <p:cNvSpPr/>
          <p:nvPr/>
        </p:nvSpPr>
        <p:spPr>
          <a:xfrm>
            <a:off x="225317" y="967085"/>
            <a:ext cx="11431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 верховых кукол 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(перчаточных), управляемых снизу. Актёры-кукловоды в театрах этого типа обычно скрыты от зрителей ширмой.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азличают">
            <a:hlinkClick r:id="" action="ppaction://media"/>
            <a:extLst>
              <a:ext uri="{FF2B5EF4-FFF2-40B4-BE49-F238E27FC236}">
                <a16:creationId xmlns:a16="http://schemas.microsoft.com/office/drawing/2014/main" id="{04D150AA-D9B8-4C0E-B0A0-C77ECC1E8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8816" y="243959"/>
            <a:ext cx="304800" cy="304800"/>
          </a:xfrm>
          <a:prstGeom prst="rect">
            <a:avLst/>
          </a:prstGeom>
        </p:spPr>
      </p:pic>
      <p:pic>
        <p:nvPicPr>
          <p:cNvPr id="7" name="театр верховых">
            <a:hlinkClick r:id="" action="ppaction://media"/>
            <a:extLst>
              <a:ext uri="{FF2B5EF4-FFF2-40B4-BE49-F238E27FC236}">
                <a16:creationId xmlns:a16="http://schemas.microsoft.com/office/drawing/2014/main" id="{9E0A58AA-8E36-4FA2-84D0-95CD951326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267" y="723900"/>
            <a:ext cx="261551" cy="261551"/>
          </a:xfrm>
          <a:prstGeom prst="rect">
            <a:avLst/>
          </a:prstGeom>
        </p:spPr>
      </p:pic>
      <p:pic>
        <p:nvPicPr>
          <p:cNvPr id="1026" name="Picture 2" descr="https://atvmedia.ru/uploads/img/201904/155497903553.jpg">
            <a:extLst>
              <a:ext uri="{FF2B5EF4-FFF2-40B4-BE49-F238E27FC236}">
                <a16:creationId xmlns:a16="http://schemas.microsoft.com/office/drawing/2014/main" id="{3228A051-E05C-4E1F-94DB-CD135D9D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621" y="1613416"/>
            <a:ext cx="7232757" cy="513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85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3CE247-B970-482C-A59E-878588449EE0}"/>
              </a:ext>
            </a:extLst>
          </p:cNvPr>
          <p:cNvSpPr/>
          <p:nvPr/>
        </p:nvSpPr>
        <p:spPr>
          <a:xfrm>
            <a:off x="857251" y="0"/>
            <a:ext cx="10734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 низовых кукол (кукол-марионеток)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управляемых сверху с помощью ниток, прутов или проволоками. Актёры-кукловоды в театрах этого типа чаще всего тоже скрыты от зрителей, но не ширмой, а верхней занавеской.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b1.culture.ru/c/375773.jpg">
            <a:extLst>
              <a:ext uri="{FF2B5EF4-FFF2-40B4-BE49-F238E27FC236}">
                <a16:creationId xmlns:a16="http://schemas.microsoft.com/office/drawing/2014/main" id="{3ED60F54-3C83-4F2B-B1C2-29FB2478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491" y="923330"/>
            <a:ext cx="7511018" cy="5877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изовые">
            <a:hlinkClick r:id="" action="ppaction://media"/>
            <a:extLst>
              <a:ext uri="{FF2B5EF4-FFF2-40B4-BE49-F238E27FC236}">
                <a16:creationId xmlns:a16="http://schemas.microsoft.com/office/drawing/2014/main" id="{C8419B5E-A7AF-4D42-A0FF-367FAD7B9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51" y="5842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AAE1B9-AD9B-4DCA-9E0D-110B0FE60E82}"/>
              </a:ext>
            </a:extLst>
          </p:cNvPr>
          <p:cNvSpPr/>
          <p:nvPr/>
        </p:nvSpPr>
        <p:spPr>
          <a:xfrm>
            <a:off x="2290762" y="69848"/>
            <a:ext cx="7867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 кукол срединных 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 верховых и не низовых) кукол, управляемых на уровне актёров-кукловодов.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hebckr.bel.muzkult.ru/media/2018/07/28/1225915259/image_image_4321650.jpg">
            <a:extLst>
              <a:ext uri="{FF2B5EF4-FFF2-40B4-BE49-F238E27FC236}">
                <a16:creationId xmlns:a16="http://schemas.microsoft.com/office/drawing/2014/main" id="{1013E224-4CDD-45C8-8163-F8704B5E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74" y="711201"/>
            <a:ext cx="9115426" cy="607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рединный">
            <a:hlinkClick r:id="" action="ppaction://media"/>
            <a:extLst>
              <a:ext uri="{FF2B5EF4-FFF2-40B4-BE49-F238E27FC236}">
                <a16:creationId xmlns:a16="http://schemas.microsoft.com/office/drawing/2014/main" id="{97F04EFA-F3EF-476F-9DF8-AD9730CA7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725" y="22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89F9D4-8079-4BDC-BF3C-7E236E1276FF}"/>
              </a:ext>
            </a:extLst>
          </p:cNvPr>
          <p:cNvSpPr/>
          <p:nvPr/>
        </p:nvSpPr>
        <p:spPr>
          <a:xfrm>
            <a:off x="238124" y="106740"/>
            <a:ext cx="11706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Театральные куклы 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быть пальчиковыми, перчаточными, тростевыми, куклы-марионетки, куклы с “живой рукой”, люди-куклы. Куклы различаются по способам управления ими: на пальцах, на нитках, на тростях, бывают теневые куклы…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likes.ru/uploads/event/image/18812/super_medium_86865be0dc8d460ee9923c9929a6b23e.jpg">
            <a:extLst>
              <a:ext uri="{FF2B5EF4-FFF2-40B4-BE49-F238E27FC236}">
                <a16:creationId xmlns:a16="http://schemas.microsoft.com/office/drawing/2014/main" id="{42BF3F2D-CC44-42FF-9ECE-DF66F16F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0374" y="1020580"/>
            <a:ext cx="6381751" cy="5837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еатральные куклы">
            <a:hlinkClick r:id="" action="ppaction://media"/>
            <a:extLst>
              <a:ext uri="{FF2B5EF4-FFF2-40B4-BE49-F238E27FC236}">
                <a16:creationId xmlns:a16="http://schemas.microsoft.com/office/drawing/2014/main" id="{1C669920-33DE-4712-95B4-A12900B4D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005" y="819835"/>
            <a:ext cx="420470" cy="4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488</Words>
  <Application>Microsoft Office PowerPoint</Application>
  <PresentationFormat>Широкоэкранный</PresentationFormat>
  <Paragraphs>45</Paragraphs>
  <Slides>24</Slides>
  <Notes>0</Notes>
  <HiddenSlides>0</HiddenSlides>
  <MMClips>51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кукол</dc:title>
  <dc:creator>User</dc:creator>
  <cp:lastModifiedBy>User</cp:lastModifiedBy>
  <cp:revision>132</cp:revision>
  <dcterms:created xsi:type="dcterms:W3CDTF">2022-03-19T04:45:11Z</dcterms:created>
  <dcterms:modified xsi:type="dcterms:W3CDTF">2022-08-12T04:43:24Z</dcterms:modified>
</cp:coreProperties>
</file>