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76" r:id="rId6"/>
    <p:sldId id="278" r:id="rId7"/>
    <p:sldId id="277" r:id="rId8"/>
    <p:sldId id="279" r:id="rId9"/>
    <p:sldId id="280" r:id="rId10"/>
    <p:sldId id="282" r:id="rId11"/>
    <p:sldId id="283" r:id="rId12"/>
    <p:sldId id="284" r:id="rId13"/>
    <p:sldId id="286" r:id="rId14"/>
    <p:sldId id="287"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6EEDF0F-3E6A-4F85-92D2-67F56B7B3C3A}" type="datetimeFigureOut">
              <a:rPr lang="ru-RU" smtClean="0"/>
              <a:pPr/>
              <a:t>17.11.2022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6ACA54-56B6-4969-88B9-0F8A8B548A6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EEDF0F-3E6A-4F85-92D2-67F56B7B3C3A}" type="datetimeFigureOut">
              <a:rPr lang="ru-RU" smtClean="0"/>
              <a:pPr/>
              <a:t>17.11.2022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6ACA54-56B6-4969-88B9-0F8A8B548A6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EEDF0F-3E6A-4F85-92D2-67F56B7B3C3A}" type="datetimeFigureOut">
              <a:rPr lang="ru-RU" smtClean="0"/>
              <a:pPr/>
              <a:t>17.11.2022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6ACA54-56B6-4969-88B9-0F8A8B548A6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EEDF0F-3E6A-4F85-92D2-67F56B7B3C3A}" type="datetimeFigureOut">
              <a:rPr lang="ru-RU" smtClean="0"/>
              <a:pPr/>
              <a:t>17.11.2022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6ACA54-56B6-4969-88B9-0F8A8B548A6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6EEDF0F-3E6A-4F85-92D2-67F56B7B3C3A}" type="datetimeFigureOut">
              <a:rPr lang="ru-RU" smtClean="0"/>
              <a:pPr/>
              <a:t>17.11.2022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6ACA54-56B6-4969-88B9-0F8A8B548A6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6EEDF0F-3E6A-4F85-92D2-67F56B7B3C3A}" type="datetimeFigureOut">
              <a:rPr lang="ru-RU" smtClean="0"/>
              <a:pPr/>
              <a:t>17.11.2022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6ACA54-56B6-4969-88B9-0F8A8B548A6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6EEDF0F-3E6A-4F85-92D2-67F56B7B3C3A}" type="datetimeFigureOut">
              <a:rPr lang="ru-RU" smtClean="0"/>
              <a:pPr/>
              <a:t>17.11.2022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86ACA54-56B6-4969-88B9-0F8A8B548A6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6EEDF0F-3E6A-4F85-92D2-67F56B7B3C3A}" type="datetimeFigureOut">
              <a:rPr lang="ru-RU" smtClean="0"/>
              <a:pPr/>
              <a:t>17.11.2022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86ACA54-56B6-4969-88B9-0F8A8B548A6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6EEDF0F-3E6A-4F85-92D2-67F56B7B3C3A}" type="datetimeFigureOut">
              <a:rPr lang="ru-RU" smtClean="0"/>
              <a:pPr/>
              <a:t>17.11.2022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86ACA54-56B6-4969-88B9-0F8A8B548A6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EEDF0F-3E6A-4F85-92D2-67F56B7B3C3A}" type="datetimeFigureOut">
              <a:rPr lang="ru-RU" smtClean="0"/>
              <a:pPr/>
              <a:t>17.11.2022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6ACA54-56B6-4969-88B9-0F8A8B548A6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EEDF0F-3E6A-4F85-92D2-67F56B7B3C3A}" type="datetimeFigureOut">
              <a:rPr lang="ru-RU" smtClean="0"/>
              <a:pPr/>
              <a:t>17.11.2022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6ACA54-56B6-4969-88B9-0F8A8B548A6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EDF0F-3E6A-4F85-92D2-67F56B7B3C3A}" type="datetimeFigureOut">
              <a:rPr lang="ru-RU" smtClean="0"/>
              <a:pPr/>
              <a:t>17.11.2022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ACA54-56B6-4969-88B9-0F8A8B548A6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AutoShape 15"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1" name="AutoShape 17"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3" name="AutoShape 19"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5" name="AutoShape 21"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C:\Users\Татьяна Юрьевна\Desktop\1621807478_22-phonoteka_org-p-fon-dlya-prezentatsii-po-konstitutsii-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5" name="Прямоугольник 14"/>
          <p:cNvSpPr/>
          <p:nvPr/>
        </p:nvSpPr>
        <p:spPr>
          <a:xfrm>
            <a:off x="2357422" y="571480"/>
            <a:ext cx="1422490"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p>
        </p:txBody>
      </p:sp>
      <p:sp>
        <p:nvSpPr>
          <p:cNvPr id="16" name="Прямоугольник 15"/>
          <p:cNvSpPr/>
          <p:nvPr/>
        </p:nvSpPr>
        <p:spPr>
          <a:xfrm>
            <a:off x="0" y="1357298"/>
            <a:ext cx="9144000" cy="1200329"/>
          </a:xfrm>
          <a:prstGeom prst="rect">
            <a:avLst/>
          </a:prstGeom>
          <a:noFill/>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600" b="1" dirty="0">
                <a:latin typeface="Times New Roman" pitchFamily="18" charset="0"/>
                <a:cs typeface="Times New Roman" pitchFamily="18" charset="0"/>
              </a:rPr>
              <a:t>Патриотическое воспитание средствами физической культуры в ДОУ </a:t>
            </a:r>
            <a:endParaRPr lang="ru-RU" sz="3600" dirty="0">
              <a:latin typeface="Times New Roman" pitchFamily="18" charset="0"/>
              <a:cs typeface="Times New Roman" pitchFamily="18" charset="0"/>
            </a:endParaRPr>
          </a:p>
        </p:txBody>
      </p:sp>
      <p:sp>
        <p:nvSpPr>
          <p:cNvPr id="18" name="Прямоугольник 17"/>
          <p:cNvSpPr/>
          <p:nvPr/>
        </p:nvSpPr>
        <p:spPr>
          <a:xfrm>
            <a:off x="4286248" y="5857892"/>
            <a:ext cx="4572000" cy="646331"/>
          </a:xfrm>
          <a:prstGeom prst="rect">
            <a:avLst/>
          </a:prstGeom>
        </p:spPr>
        <p:txBody>
          <a:bodyP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b="1" dirty="0"/>
              <a:t>Подготовила: инструктор по физической </a:t>
            </a:r>
            <a:r>
              <a:rPr lang="ru-RU" b="1" dirty="0" smtClean="0"/>
              <a:t>культуре: </a:t>
            </a:r>
            <a:r>
              <a:rPr lang="ru-RU" b="1" dirty="0" err="1"/>
              <a:t>Горлина</a:t>
            </a:r>
            <a:r>
              <a:rPr lang="ru-RU" b="1" dirty="0"/>
              <a:t> Е.Ю. </a:t>
            </a:r>
            <a:endParaRPr lang="ru-RU" dirty="0"/>
          </a:p>
        </p:txBody>
      </p:sp>
      <p:pic>
        <p:nvPicPr>
          <p:cNvPr id="2" name="Рисунок 1"/>
          <p:cNvPicPr>
            <a:picLocks noChangeAspect="1"/>
          </p:cNvPicPr>
          <p:nvPr/>
        </p:nvPicPr>
        <p:blipFill>
          <a:blip r:embed="rId3"/>
          <a:stretch>
            <a:fillRect/>
          </a:stretch>
        </p:blipFill>
        <p:spPr>
          <a:xfrm>
            <a:off x="4746623" y="2932547"/>
            <a:ext cx="3873916" cy="2482861"/>
          </a:xfrm>
          <a:prstGeom prst="rect">
            <a:avLst/>
          </a:prstGeom>
        </p:spPr>
      </p:pic>
      <p:pic>
        <p:nvPicPr>
          <p:cNvPr id="3" name="Рисунок 2"/>
          <p:cNvPicPr>
            <a:picLocks noChangeAspect="1"/>
          </p:cNvPicPr>
          <p:nvPr/>
        </p:nvPicPr>
        <p:blipFill>
          <a:blip r:embed="rId4"/>
          <a:stretch>
            <a:fillRect/>
          </a:stretch>
        </p:blipFill>
        <p:spPr>
          <a:xfrm>
            <a:off x="571472" y="2928934"/>
            <a:ext cx="3825873" cy="2486801"/>
          </a:xfrm>
          <a:prstGeom prst="rect">
            <a:avLst/>
          </a:prstGeom>
        </p:spPr>
      </p:pic>
      <p:sp>
        <p:nvSpPr>
          <p:cNvPr id="4" name="Прямоугольник 3"/>
          <p:cNvSpPr/>
          <p:nvPr/>
        </p:nvSpPr>
        <p:spPr>
          <a:xfrm>
            <a:off x="323528" y="297153"/>
            <a:ext cx="8534720" cy="646331"/>
          </a:xfrm>
          <a:prstGeom prst="rect">
            <a:avLst/>
          </a:prstGeom>
        </p:spPr>
        <p:txBody>
          <a:bodyPr wrap="square">
            <a:spAutoFit/>
          </a:bodyPr>
          <a:lstStyle/>
          <a:p>
            <a:pPr algn="ctr"/>
            <a:r>
              <a:rPr lang="ru-RU" dirty="0"/>
              <a:t>Муниципальное бюджетное дошкольное образовательное учреждение №16 «Детский сад». г. </a:t>
            </a:r>
            <a:r>
              <a:rPr lang="ru-RU" dirty="0" err="1" smtClean="0"/>
              <a:t>Кингисеппa</a:t>
            </a:r>
            <a:r>
              <a:rPr lang="ru-RU" dirty="0" smtClean="0"/>
              <a:t>.</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AutoShape 15"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1" name="AutoShape 17"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3" name="AutoShape 19"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5" name="AutoShape 21"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C:\Users\Татьяна Юрьевна\Desktop\1621807478_22-phonoteka_org-p-fon-dlya-prezentatsii-po-konstitutsii-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Прямоугольник 7"/>
          <p:cNvSpPr/>
          <p:nvPr/>
        </p:nvSpPr>
        <p:spPr>
          <a:xfrm>
            <a:off x="357158" y="1142984"/>
            <a:ext cx="8501122" cy="193899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dirty="0" smtClean="0"/>
              <a:t>  - интеллектуально – экстремальный вид игр. Они имеют несколько значений: являются эффективным средством повышения мотивационной готовности к познанию и исследованию. Способствуют как нравственному, так и патриотическому воспитанию. </a:t>
            </a:r>
            <a:endParaRPr lang="ru-RU" sz="2400" dirty="0"/>
          </a:p>
        </p:txBody>
      </p:sp>
      <p:sp>
        <p:nvSpPr>
          <p:cNvPr id="9" name="Заголовок 8"/>
          <p:cNvSpPr>
            <a:spLocks noGrp="1"/>
          </p:cNvSpPr>
          <p:nvPr>
            <p:ph type="title"/>
          </p:nvPr>
        </p:nvSpPr>
        <p:spPr>
          <a:xfrm>
            <a:off x="251520" y="274638"/>
            <a:ext cx="8606760" cy="868346"/>
          </a:xfrm>
          <a:solidFill>
            <a:srgbClr val="FF0000"/>
          </a:solidFill>
        </p:spPr>
        <p:txBody>
          <a:bodyPr/>
          <a:lstStyle/>
          <a:p>
            <a:r>
              <a:rPr lang="ru-RU" dirty="0" err="1" smtClean="0">
                <a:solidFill>
                  <a:schemeClr val="bg1"/>
                </a:solidFill>
              </a:rPr>
              <a:t>Квесты</a:t>
            </a:r>
            <a:endParaRPr lang="ru-RU" dirty="0">
              <a:solidFill>
                <a:schemeClr val="bg1"/>
              </a:solidFill>
            </a:endParaRPr>
          </a:p>
        </p:txBody>
      </p:sp>
      <p:pic>
        <p:nvPicPr>
          <p:cNvPr id="2" name="Рисунок 1"/>
          <p:cNvPicPr>
            <a:picLocks noChangeAspect="1"/>
          </p:cNvPicPr>
          <p:nvPr/>
        </p:nvPicPr>
        <p:blipFill>
          <a:blip r:embed="rId3" cstate="print"/>
          <a:stretch>
            <a:fillRect/>
          </a:stretch>
        </p:blipFill>
        <p:spPr>
          <a:xfrm>
            <a:off x="5807016" y="3941338"/>
            <a:ext cx="2862004" cy="1752946"/>
          </a:xfrm>
          <a:prstGeom prst="rect">
            <a:avLst/>
          </a:prstGeom>
        </p:spPr>
      </p:pic>
      <p:pic>
        <p:nvPicPr>
          <p:cNvPr id="3" name="Рисунок 2"/>
          <p:cNvPicPr>
            <a:picLocks noChangeAspect="1"/>
          </p:cNvPicPr>
          <p:nvPr/>
        </p:nvPicPr>
        <p:blipFill>
          <a:blip r:embed="rId4"/>
          <a:stretch>
            <a:fillRect/>
          </a:stretch>
        </p:blipFill>
        <p:spPr>
          <a:xfrm>
            <a:off x="2650609" y="3941339"/>
            <a:ext cx="2952328" cy="1752945"/>
          </a:xfrm>
          <a:prstGeom prst="rect">
            <a:avLst/>
          </a:prstGeom>
        </p:spPr>
      </p:pic>
      <p:pic>
        <p:nvPicPr>
          <p:cNvPr id="4" name="Рисунок 3"/>
          <p:cNvPicPr>
            <a:picLocks noChangeAspect="1"/>
          </p:cNvPicPr>
          <p:nvPr/>
        </p:nvPicPr>
        <p:blipFill>
          <a:blip r:embed="rId5"/>
          <a:stretch>
            <a:fillRect/>
          </a:stretch>
        </p:blipFill>
        <p:spPr>
          <a:xfrm flipH="1">
            <a:off x="303199" y="3944514"/>
            <a:ext cx="2067001" cy="174977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AutoShape 15"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1" name="AutoShape 17"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3" name="AutoShape 19"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5" name="AutoShape 21"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C:\Users\Татьяна Юрьевна\Desktop\1621807478_22-phonoteka_org-p-fon-dlya-prezentatsii-po-konstitutsii-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Rectangle 1"/>
          <p:cNvSpPr>
            <a:spLocks noChangeArrowheads="1"/>
          </p:cNvSpPr>
          <p:nvPr/>
        </p:nvSpPr>
        <p:spPr bwMode="auto">
          <a:xfrm>
            <a:off x="307975" y="1000939"/>
            <a:ext cx="828680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chemeClr val="tx1"/>
                </a:solidFill>
                <a:effectLst/>
                <a:ea typeface="Calibri" pitchFamily="34" charset="0"/>
                <a:cs typeface="Times New Roman" pitchFamily="18" charset="0"/>
              </a:rPr>
              <a:t>    Это не только весёлый праздник для самих детей, это и напоминание обществу о необходимости защищать ребёнка. И в будущем, чтобы они стали замечательными родителями и гражданами своей страны.. </a:t>
            </a:r>
            <a:endParaRPr kumimoji="0" lang="ru-RU" sz="240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chemeClr val="tx1"/>
                </a:solidFill>
                <a:effectLst/>
                <a:ea typeface="Calibri" pitchFamily="34" charset="0"/>
                <a:cs typeface="Times New Roman" pitchFamily="18" charset="0"/>
              </a:rPr>
              <a:t>    Создавая условия для развития социальной и гражданской инициативы у детей и родителей, организовываем и проводим </a:t>
            </a:r>
            <a:r>
              <a:rPr kumimoji="0" lang="ru-RU" sz="2400" i="0" u="none" strike="noStrike" cap="none" normalizeH="0" baseline="0" dirty="0" err="1" smtClean="0">
                <a:ln>
                  <a:noFill/>
                </a:ln>
                <a:solidFill>
                  <a:schemeClr val="tx1"/>
                </a:solidFill>
                <a:effectLst/>
                <a:ea typeface="Calibri" pitchFamily="34" charset="0"/>
                <a:cs typeface="Times New Roman" pitchFamily="18" charset="0"/>
              </a:rPr>
              <a:t>флэшмобы</a:t>
            </a:r>
            <a:r>
              <a:rPr kumimoji="0" lang="ru-RU" sz="2400" i="0" u="none" strike="noStrike" cap="none" normalizeH="0" baseline="0" dirty="0" smtClean="0">
                <a:ln>
                  <a:noFill/>
                </a:ln>
                <a:solidFill>
                  <a:schemeClr val="tx1"/>
                </a:solidFill>
                <a:effectLst/>
                <a:ea typeface="Calibri" pitchFamily="34" charset="0"/>
                <a:cs typeface="Times New Roman" pitchFamily="18" charset="0"/>
              </a:rPr>
              <a:t>. Формируем у детей сопричастности ко всему происходящему вокруг, а также представления, обеспечивающее становления ответственного отношения к окружающему миру. </a:t>
            </a:r>
            <a:endParaRPr kumimoji="0" lang="ru-RU" sz="2400" i="0" u="none" strike="noStrike" cap="none" normalizeH="0" baseline="0" dirty="0" smtClean="0">
              <a:ln>
                <a:noFill/>
              </a:ln>
              <a:solidFill>
                <a:schemeClr val="tx1"/>
              </a:solidFill>
              <a:effectLst/>
              <a:cs typeface="Arial" pitchFamily="34" charset="0"/>
            </a:endParaRPr>
          </a:p>
        </p:txBody>
      </p:sp>
      <p:sp>
        <p:nvSpPr>
          <p:cNvPr id="10" name="Заголовок 9"/>
          <p:cNvSpPr>
            <a:spLocks noGrp="1"/>
          </p:cNvSpPr>
          <p:nvPr>
            <p:ph type="title"/>
          </p:nvPr>
        </p:nvSpPr>
        <p:spPr>
          <a:xfrm>
            <a:off x="251520" y="304801"/>
            <a:ext cx="8640960" cy="742235"/>
          </a:xfrm>
          <a:solidFill>
            <a:schemeClr val="bg1"/>
          </a:solidFill>
        </p:spPr>
        <p:txBody>
          <a:bodyPr>
            <a:normAutofit fontScale="90000"/>
          </a:bodyPr>
          <a:lstStyle/>
          <a:p>
            <a:pPr lvl="0"/>
            <a:r>
              <a:rPr lang="ru-RU" dirty="0" smtClean="0">
                <a:solidFill>
                  <a:srgbClr val="FF0000"/>
                </a:solidFill>
                <a:ea typeface="Calibri" pitchFamily="34" charset="0"/>
                <a:cs typeface="Times New Roman" pitchFamily="18" charset="0"/>
              </a:rPr>
              <a:t/>
            </a:r>
            <a:br>
              <a:rPr lang="ru-RU" dirty="0" smtClean="0">
                <a:solidFill>
                  <a:srgbClr val="FF0000"/>
                </a:solidFill>
                <a:ea typeface="Calibri" pitchFamily="34" charset="0"/>
                <a:cs typeface="Times New Roman" pitchFamily="18" charset="0"/>
              </a:rPr>
            </a:br>
            <a:r>
              <a:rPr lang="ru-RU" dirty="0" smtClean="0">
                <a:solidFill>
                  <a:schemeClr val="accent1"/>
                </a:solidFill>
                <a:ea typeface="Calibri" pitchFamily="34" charset="0"/>
                <a:cs typeface="Times New Roman" pitchFamily="18" charset="0"/>
              </a:rPr>
              <a:t>1 июня –День защиты детей</a:t>
            </a:r>
            <a:r>
              <a:rPr lang="ru-RU" dirty="0" smtClean="0">
                <a:solidFill>
                  <a:schemeClr val="accent1"/>
                </a:solidFill>
                <a:cs typeface="Arial" pitchFamily="34" charset="0"/>
              </a:rPr>
              <a:t/>
            </a:r>
            <a:br>
              <a:rPr lang="ru-RU" dirty="0" smtClean="0">
                <a:solidFill>
                  <a:schemeClr val="accent1"/>
                </a:solidFill>
                <a:cs typeface="Arial" pitchFamily="34" charset="0"/>
              </a:rPr>
            </a:br>
            <a:endParaRPr lang="ru-RU" dirty="0">
              <a:solidFill>
                <a:schemeClr val="accent1"/>
              </a:solidFill>
            </a:endParaRPr>
          </a:p>
        </p:txBody>
      </p:sp>
      <p:pic>
        <p:nvPicPr>
          <p:cNvPr id="2" name="Рисунок 1"/>
          <p:cNvPicPr>
            <a:picLocks noChangeAspect="1"/>
          </p:cNvPicPr>
          <p:nvPr/>
        </p:nvPicPr>
        <p:blipFill>
          <a:blip r:embed="rId3" cstate="print"/>
          <a:stretch>
            <a:fillRect/>
          </a:stretch>
        </p:blipFill>
        <p:spPr>
          <a:xfrm>
            <a:off x="4798302" y="4786589"/>
            <a:ext cx="3588804" cy="1736669"/>
          </a:xfrm>
          <a:prstGeom prst="rect">
            <a:avLst/>
          </a:prstGeom>
        </p:spPr>
      </p:pic>
      <p:pic>
        <p:nvPicPr>
          <p:cNvPr id="3" name="Рисунок 2"/>
          <p:cNvPicPr>
            <a:picLocks noChangeAspect="1"/>
          </p:cNvPicPr>
          <p:nvPr/>
        </p:nvPicPr>
        <p:blipFill>
          <a:blip r:embed="rId4" cstate="print"/>
          <a:stretch>
            <a:fillRect/>
          </a:stretch>
        </p:blipFill>
        <p:spPr>
          <a:xfrm>
            <a:off x="1619672" y="4786590"/>
            <a:ext cx="2870655" cy="174138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AutoShape 15"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1" name="AutoShape 17"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3" name="AutoShape 19"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5" name="AutoShape 21"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C:\Users\Татьяна Юрьевна\Desktop\1621807478_22-phonoteka_org-p-fon-dlya-prezentatsii-po-konstitutsii-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a:off x="285720" y="1714488"/>
            <a:ext cx="8572560" cy="230832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dirty="0" smtClean="0"/>
              <a:t>             - один из элементов патриотического воспитания дошкольников. Это не только обеспечиваем всестороннее физическое развитие, но, а также воспитываем морально – волевые качества. Наряду с этим, знакомим со знаменитыми людьми большого спорта, формируем гордость за победы нашей страны. </a:t>
            </a:r>
            <a:endParaRPr lang="ru-RU" sz="2400" dirty="0"/>
          </a:p>
        </p:txBody>
      </p:sp>
      <p:sp>
        <p:nvSpPr>
          <p:cNvPr id="8" name="Заголовок 7"/>
          <p:cNvSpPr>
            <a:spLocks noGrp="1"/>
          </p:cNvSpPr>
          <p:nvPr>
            <p:ph type="title"/>
          </p:nvPr>
        </p:nvSpPr>
        <p:spPr>
          <a:xfrm>
            <a:off x="285720" y="274638"/>
            <a:ext cx="8572560" cy="1143000"/>
          </a:xfrm>
          <a:solidFill>
            <a:schemeClr val="accent1"/>
          </a:solidFill>
        </p:spPr>
        <p:txBody>
          <a:bodyPr/>
          <a:lstStyle/>
          <a:p>
            <a:r>
              <a:rPr lang="ru-RU" dirty="0" smtClean="0">
                <a:solidFill>
                  <a:schemeClr val="bg1"/>
                </a:solidFill>
              </a:rPr>
              <a:t>Спорт высших достижений</a:t>
            </a:r>
            <a:endParaRPr lang="ru-RU" dirty="0">
              <a:solidFill>
                <a:schemeClr val="bg1"/>
              </a:solidFill>
            </a:endParaRPr>
          </a:p>
        </p:txBody>
      </p:sp>
      <p:pic>
        <p:nvPicPr>
          <p:cNvPr id="2" name="Рисунок 1"/>
          <p:cNvPicPr>
            <a:picLocks noChangeAspect="1"/>
          </p:cNvPicPr>
          <p:nvPr/>
        </p:nvPicPr>
        <p:blipFill>
          <a:blip r:embed="rId3" cstate="print"/>
          <a:stretch>
            <a:fillRect/>
          </a:stretch>
        </p:blipFill>
        <p:spPr>
          <a:xfrm>
            <a:off x="5796136" y="4016896"/>
            <a:ext cx="2808312" cy="2508448"/>
          </a:xfrm>
          <a:prstGeom prst="rect">
            <a:avLst/>
          </a:prstGeom>
        </p:spPr>
      </p:pic>
      <p:pic>
        <p:nvPicPr>
          <p:cNvPr id="3" name="Рисунок 2"/>
          <p:cNvPicPr>
            <a:picLocks noChangeAspect="1"/>
          </p:cNvPicPr>
          <p:nvPr/>
        </p:nvPicPr>
        <p:blipFill>
          <a:blip r:embed="rId4"/>
          <a:stretch>
            <a:fillRect/>
          </a:stretch>
        </p:blipFill>
        <p:spPr>
          <a:xfrm>
            <a:off x="2051720" y="4016896"/>
            <a:ext cx="3312029" cy="248402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AutoShape 15"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1" name="AutoShape 17"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3" name="AutoShape 19"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5" name="AutoShape 21"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C:\Users\Татьяна Юрьевна\Desktop\1621807478_22-phonoteka_org-p-fon-dlya-prezentatsii-po-konstitutsii-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6"/>
          <p:cNvSpPr>
            <a:spLocks noGrp="1"/>
          </p:cNvSpPr>
          <p:nvPr>
            <p:ph type="title"/>
          </p:nvPr>
        </p:nvSpPr>
        <p:spPr>
          <a:xfrm>
            <a:off x="285720" y="274638"/>
            <a:ext cx="8643998" cy="1143000"/>
          </a:xfrm>
          <a:solidFill>
            <a:srgbClr val="FF0000"/>
          </a:solidFill>
        </p:spPr>
        <p:txBody>
          <a:bodyPr/>
          <a:lstStyle/>
          <a:p>
            <a:r>
              <a:rPr lang="ru-RU" dirty="0" smtClean="0">
                <a:solidFill>
                  <a:schemeClr val="bg1"/>
                </a:solidFill>
              </a:rPr>
              <a:t>«Готов к труду и обороне»</a:t>
            </a:r>
            <a:endParaRPr lang="ru-RU" dirty="0">
              <a:solidFill>
                <a:schemeClr val="bg1"/>
              </a:solidFill>
            </a:endParaRPr>
          </a:p>
        </p:txBody>
      </p:sp>
      <p:sp>
        <p:nvSpPr>
          <p:cNvPr id="8" name="Прямоугольник 7"/>
          <p:cNvSpPr/>
          <p:nvPr/>
        </p:nvSpPr>
        <p:spPr>
          <a:xfrm>
            <a:off x="357158" y="1714488"/>
            <a:ext cx="8358246" cy="3046988"/>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dirty="0" smtClean="0"/>
              <a:t>    Сегодня мы являемся свидетелями и участниками возрождения Всероссийского </a:t>
            </a:r>
            <a:r>
              <a:rPr lang="ru-RU" sz="2400" dirty="0" err="1" smtClean="0"/>
              <a:t>физкультурно</a:t>
            </a:r>
            <a:r>
              <a:rPr lang="ru-RU" sz="2400" dirty="0" smtClean="0"/>
              <a:t> – спортивного комплекса «Готов к труду и обороне». Для успешного выполнения данных норм необходимо тренироваться, выполнять </a:t>
            </a:r>
            <a:r>
              <a:rPr lang="ru-RU" sz="2400" dirty="0" err="1" smtClean="0"/>
              <a:t>общеразвивающие</a:t>
            </a:r>
            <a:r>
              <a:rPr lang="ru-RU" sz="2400" dirty="0" smtClean="0"/>
              <a:t> </a:t>
            </a:r>
            <a:r>
              <a:rPr lang="ru-RU" sz="2400" dirty="0" smtClean="0"/>
              <a:t>упражнения, участвовать в испытаниях. </a:t>
            </a:r>
            <a:r>
              <a:rPr lang="ru-RU" sz="2400" dirty="0" smtClean="0"/>
              <a:t>Все это способствует воспитанию здорового, физически развитого дошкольника, готового в будущем к труду и обороне. </a:t>
            </a:r>
            <a:endParaRPr lang="ru-RU" sz="2400" dirty="0"/>
          </a:p>
        </p:txBody>
      </p:sp>
      <p:pic>
        <p:nvPicPr>
          <p:cNvPr id="4" name="Рисунок 3"/>
          <p:cNvPicPr>
            <a:picLocks noChangeAspect="1"/>
          </p:cNvPicPr>
          <p:nvPr/>
        </p:nvPicPr>
        <p:blipFill>
          <a:blip r:embed="rId3"/>
          <a:stretch>
            <a:fillRect/>
          </a:stretch>
        </p:blipFill>
        <p:spPr>
          <a:xfrm>
            <a:off x="1714480" y="4786322"/>
            <a:ext cx="6624736" cy="157637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AutoShape 15"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1" name="AutoShape 17"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3" name="AutoShape 19"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5" name="AutoShape 21"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C:\Users\Татьяна Юрьевна\Desktop\1621807478_22-phonoteka_org-p-fon-dlya-prezentatsii-po-konstitutsii-22.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7" name="Прямоугольник 6"/>
          <p:cNvSpPr/>
          <p:nvPr/>
        </p:nvSpPr>
        <p:spPr>
          <a:xfrm>
            <a:off x="428596" y="1714488"/>
            <a:ext cx="8286808" cy="2554545"/>
          </a:xfrm>
          <a:prstGeom prst="rect">
            <a:avLst/>
          </a:prstGeom>
        </p:spPr>
        <p:txBody>
          <a:bodyPr wrap="square">
            <a:spAutoFit/>
          </a:bodyPr>
          <a:lstStyle/>
          <a:p>
            <a:pPr algn="ctr"/>
            <a:r>
              <a:rPr lang="ru-RU" sz="3200" dirty="0" smtClean="0"/>
              <a:t>Таким образом, целенаправленная работа по патриотическому воспитанию средствами физической </a:t>
            </a:r>
            <a:r>
              <a:rPr lang="ru-RU" sz="3200" dirty="0" smtClean="0"/>
              <a:t>культуры, </a:t>
            </a:r>
            <a:r>
              <a:rPr lang="ru-RU" sz="3200" dirty="0" smtClean="0"/>
              <a:t>обеспечит формирование патриотических чувств у </a:t>
            </a:r>
            <a:r>
              <a:rPr lang="ru-RU" sz="3200" dirty="0" smtClean="0"/>
              <a:t>дошкольников</a:t>
            </a:r>
            <a:r>
              <a:rPr lang="ru-RU" sz="3200" dirty="0" smtClean="0"/>
              <a:t>.  </a:t>
            </a:r>
            <a:endParaRPr lang="ru-RU" sz="3200" dirty="0"/>
          </a:p>
        </p:txBody>
      </p:sp>
      <p:sp>
        <p:nvSpPr>
          <p:cNvPr id="10" name="Заголовок 9"/>
          <p:cNvSpPr>
            <a:spLocks noGrp="1"/>
          </p:cNvSpPr>
          <p:nvPr>
            <p:ph type="title"/>
          </p:nvPr>
        </p:nvSpPr>
        <p:spPr>
          <a:xfrm>
            <a:off x="251520" y="274638"/>
            <a:ext cx="8640960" cy="1143000"/>
          </a:xfrm>
          <a:solidFill>
            <a:schemeClr val="bg1"/>
          </a:solidFill>
        </p:spPr>
        <p:txBody>
          <a:bodyPr/>
          <a:lstStyle/>
          <a:p>
            <a:r>
              <a:rPr lang="ru-RU" dirty="0" smtClean="0">
                <a:solidFill>
                  <a:srgbClr val="0070C0"/>
                </a:solidFill>
              </a:rPr>
              <a:t>Вывод</a:t>
            </a:r>
            <a:endParaRPr lang="ru-RU" dirty="0">
              <a:solidFill>
                <a:srgbClr val="0070C0"/>
              </a:solidFill>
            </a:endParaRPr>
          </a:p>
        </p:txBody>
      </p:sp>
      <p:pic>
        <p:nvPicPr>
          <p:cNvPr id="2" name="Рисунок 1"/>
          <p:cNvPicPr>
            <a:picLocks noChangeAspect="1"/>
          </p:cNvPicPr>
          <p:nvPr/>
        </p:nvPicPr>
        <p:blipFill>
          <a:blip r:embed="rId3"/>
          <a:stretch>
            <a:fillRect/>
          </a:stretch>
        </p:blipFill>
        <p:spPr>
          <a:xfrm>
            <a:off x="3116179" y="4413497"/>
            <a:ext cx="3112005" cy="215596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Татьяна Юрьевна\Desktop\1616980310_4-p-fon-dlya-prezentatsii-rossiya-4.png"/>
          <p:cNvPicPr>
            <a:picLocks noChangeAspect="1" noChangeArrowheads="1"/>
          </p:cNvPicPr>
          <p:nvPr/>
        </p:nvPicPr>
        <p:blipFill>
          <a:blip r:embed="rId2"/>
          <a:srcRect/>
          <a:stretch>
            <a:fillRect/>
          </a:stretch>
        </p:blipFill>
        <p:spPr bwMode="auto">
          <a:xfrm>
            <a:off x="0" y="0"/>
            <a:ext cx="9144000" cy="6858000"/>
          </a:xfrm>
          <a:prstGeom prst="rect">
            <a:avLst/>
          </a:prstGeom>
        </p:spPr>
        <p:style>
          <a:lnRef idx="0">
            <a:schemeClr val="accent5"/>
          </a:lnRef>
          <a:fillRef idx="3">
            <a:schemeClr val="accent5"/>
          </a:fillRef>
          <a:effectRef idx="3">
            <a:schemeClr val="accent5"/>
          </a:effectRef>
          <a:fontRef idx="minor">
            <a:schemeClr val="lt1"/>
          </a:fontRef>
        </p:style>
      </p:pic>
      <p:sp>
        <p:nvSpPr>
          <p:cNvPr id="3" name="Прямоугольник 2"/>
          <p:cNvSpPr/>
          <p:nvPr/>
        </p:nvSpPr>
        <p:spPr>
          <a:xfrm>
            <a:off x="571472" y="2214554"/>
            <a:ext cx="8572527" cy="1015663"/>
          </a:xfrm>
          <a:prstGeom prst="rect">
            <a:avLst/>
          </a:prstGeom>
        </p:spPr>
        <p:txBody>
          <a:bodyPr wrap="square">
            <a:spAutoFit/>
          </a:bodyPr>
          <a:lstStyle/>
          <a:p>
            <a:r>
              <a:rPr lang="ru-RU" sz="6000" b="1" dirty="0">
                <a:latin typeface="Linux Libertine G" pitchFamily="2" charset="0"/>
                <a:ea typeface="Linux Libertine G" pitchFamily="2" charset="0"/>
                <a:cs typeface="Linux Libertine G" pitchFamily="2" charset="0"/>
              </a:rPr>
              <a:t>Спасибо за внимание! </a:t>
            </a:r>
            <a:endParaRPr lang="ru-RU" sz="6000" dirty="0">
              <a:latin typeface="Linux Libertine G" pitchFamily="2" charset="0"/>
              <a:ea typeface="Linux Libertine G" pitchFamily="2" charset="0"/>
              <a:cs typeface="Linux Libertine G"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AutoShape 15"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1" name="AutoShape 17"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3" name="AutoShape 19"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5" name="AutoShape 21"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C:\Users\Татьяна Юрьевна\Desktop\1621807478_22-phonoteka_org-p-fon-dlya-prezentatsii-po-konstitutsii-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a:off x="285720" y="855294"/>
            <a:ext cx="8858280" cy="3416320"/>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dirty="0" smtClean="0"/>
              <a:t>    Патриотическое </a:t>
            </a:r>
            <a:r>
              <a:rPr lang="ru-RU" sz="2400" dirty="0"/>
              <a:t>воспитание дошкольников по ФГОС подразумевает воспитание физически здоровой личности</a:t>
            </a:r>
            <a:r>
              <a:rPr lang="ru-RU" sz="2400" dirty="0" smtClean="0"/>
              <a:t>.  </a:t>
            </a:r>
            <a:r>
              <a:rPr lang="ru-RU" sz="2400" dirty="0"/>
              <a:t>В решении этой проблемы немаловажную роль играет предмет «физическая культура”. Поэтому физическое развитие является неотъемлемой частью воспитательного процесса. Физически развитый человек, крепкий, сильный, здоровый должен быть добрее, терпимее, умеющим прийти на помощь тем, кому она нужна, и направить свои умения и силу только на добрые поступки. </a:t>
            </a:r>
          </a:p>
        </p:txBody>
      </p:sp>
      <p:pic>
        <p:nvPicPr>
          <p:cNvPr id="8" name="Рисунок 7" descr="#Физкультура_дома."/>
          <p:cNvPicPr/>
          <p:nvPr/>
        </p:nvPicPr>
        <p:blipFill>
          <a:blip r:embed="rId3"/>
          <a:srcRect/>
          <a:stretch>
            <a:fillRect/>
          </a:stretch>
        </p:blipFill>
        <p:spPr bwMode="auto">
          <a:xfrm>
            <a:off x="1619672" y="4266533"/>
            <a:ext cx="2880320" cy="2161161"/>
          </a:xfrm>
          <a:prstGeom prst="rect">
            <a:avLst/>
          </a:prstGeom>
          <a:noFill/>
        </p:spPr>
      </p:pic>
      <p:pic>
        <p:nvPicPr>
          <p:cNvPr id="9" name="Рисунок 8" descr="Картинки физкультура."/>
          <p:cNvPicPr/>
          <p:nvPr/>
        </p:nvPicPr>
        <p:blipFill>
          <a:blip r:embed="rId4"/>
          <a:srcRect/>
          <a:stretch>
            <a:fillRect/>
          </a:stretch>
        </p:blipFill>
        <p:spPr bwMode="auto">
          <a:xfrm>
            <a:off x="5148065" y="4273788"/>
            <a:ext cx="2880320" cy="2153906"/>
          </a:xfrm>
          <a:prstGeom prst="rect">
            <a:avLst/>
          </a:prstGeom>
          <a:scene3d>
            <a:camera prst="orthographicFront"/>
            <a:lightRig rig="threePt" dir="t"/>
          </a:scene3d>
          <a:sp3d extrusionH="76200" contourW="12700">
            <a:extrusionClr>
              <a:schemeClr val="tx2">
                <a:lumMod val="75000"/>
              </a:schemeClr>
            </a:extrusionClr>
            <a:contourClr>
              <a:schemeClr val="accent1">
                <a:lumMod val="60000"/>
                <a:lumOff val="40000"/>
              </a:schemeClr>
            </a:contourClr>
          </a:sp3d>
        </p:spPr>
      </p:pic>
      <p:sp>
        <p:nvSpPr>
          <p:cNvPr id="10" name="Заголовок 9"/>
          <p:cNvSpPr>
            <a:spLocks noGrp="1"/>
          </p:cNvSpPr>
          <p:nvPr>
            <p:ph type="title"/>
          </p:nvPr>
        </p:nvSpPr>
        <p:spPr>
          <a:xfrm>
            <a:off x="285720" y="274638"/>
            <a:ext cx="8606760" cy="580656"/>
          </a:xfrm>
          <a:solidFill>
            <a:schemeClr val="bg1"/>
          </a:solidFill>
        </p:spPr>
        <p:txBody>
          <a:bodyPr>
            <a:normAutofit fontScale="90000"/>
          </a:bodyPr>
          <a:lstStyle/>
          <a:p>
            <a:r>
              <a:rPr lang="ru-RU" dirty="0" smtClean="0">
                <a:solidFill>
                  <a:schemeClr val="accent1"/>
                </a:solidFill>
              </a:rPr>
              <a:t>Физическая культура</a:t>
            </a:r>
            <a:endParaRPr lang="ru-RU" dirty="0">
              <a:solidFill>
                <a:schemeClr val="accent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AutoShape 15"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1" name="AutoShape 17"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3" name="AutoShape 19"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5" name="AutoShape 21"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C:\Users\Татьяна Юрьевна\Desktop\1621807478_22-phonoteka_org-p-fon-dlya-prezentatsii-po-konstitutsii-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a:off x="357158" y="428604"/>
            <a:ext cx="8358246" cy="2800767"/>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3200" dirty="0" smtClean="0"/>
              <a:t>    </a:t>
            </a:r>
            <a:r>
              <a:rPr lang="ru-RU" sz="3200" dirty="0" smtClean="0">
                <a:solidFill>
                  <a:schemeClr val="accent1"/>
                </a:solidFill>
              </a:rPr>
              <a:t>Спортивно-патриотическое </a:t>
            </a:r>
            <a:r>
              <a:rPr lang="ru-RU" sz="3200" dirty="0">
                <a:solidFill>
                  <a:schemeClr val="accent1"/>
                </a:solidFill>
              </a:rPr>
              <a:t>воспитание </a:t>
            </a:r>
            <a:r>
              <a:rPr lang="ru-RU" sz="2400" dirty="0"/>
              <a:t>— многоплановая, систематическая, целенаправленная и скоординированная деятельность по формированию физически и духовно развитой личности, морально стойкой, способной реализовать творческий потенциал, обладающей высоким уровнем гражданственности, патриотизма, готовой к выполнению конституционного долга.</a:t>
            </a:r>
          </a:p>
        </p:txBody>
      </p:sp>
      <p:pic>
        <p:nvPicPr>
          <p:cNvPr id="2" name="Рисунок 1"/>
          <p:cNvPicPr>
            <a:picLocks noChangeAspect="1"/>
          </p:cNvPicPr>
          <p:nvPr/>
        </p:nvPicPr>
        <p:blipFill>
          <a:blip r:embed="rId3"/>
          <a:stretch>
            <a:fillRect/>
          </a:stretch>
        </p:blipFill>
        <p:spPr>
          <a:xfrm>
            <a:off x="5027122" y="3643766"/>
            <a:ext cx="3696140" cy="2459613"/>
          </a:xfrm>
          <a:prstGeom prst="rect">
            <a:avLst/>
          </a:prstGeom>
        </p:spPr>
      </p:pic>
      <p:pic>
        <p:nvPicPr>
          <p:cNvPr id="3" name="Рисунок 2"/>
          <p:cNvPicPr>
            <a:picLocks noChangeAspect="1"/>
          </p:cNvPicPr>
          <p:nvPr/>
        </p:nvPicPr>
        <p:blipFill rotWithShape="1">
          <a:blip r:embed="rId4" cstate="print"/>
          <a:srcRect b="6316"/>
          <a:stretch/>
        </p:blipFill>
        <p:spPr>
          <a:xfrm>
            <a:off x="2758810" y="3639411"/>
            <a:ext cx="2098907" cy="2388365"/>
          </a:xfrm>
          <a:prstGeom prst="rect">
            <a:avLst/>
          </a:prstGeom>
        </p:spPr>
      </p:pic>
      <p:pic>
        <p:nvPicPr>
          <p:cNvPr id="4" name="Рисунок 3"/>
          <p:cNvPicPr>
            <a:picLocks noChangeAspect="1"/>
          </p:cNvPicPr>
          <p:nvPr/>
        </p:nvPicPr>
        <p:blipFill rotWithShape="1">
          <a:blip r:embed="rId5" cstate="print"/>
          <a:srcRect l="19820" r="19252"/>
          <a:stretch/>
        </p:blipFill>
        <p:spPr>
          <a:xfrm>
            <a:off x="357158" y="3639411"/>
            <a:ext cx="2232248" cy="206084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AutoShape 15"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1" name="AutoShape 17"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3" name="AutoShape 19"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5" name="AutoShape 21"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C:\Users\Татьяна Юрьевна\Desktop\1621807478_22-phonoteka_org-p-fon-dlya-prezentatsii-po-konstitutsii-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a:off x="357158" y="1071546"/>
            <a:ext cx="8429684" cy="2677656"/>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dirty="0" smtClean="0"/>
              <a:t>    Формирование </a:t>
            </a:r>
            <a:r>
              <a:rPr lang="ru-RU" sz="2400" dirty="0"/>
              <a:t>патриотических чувств детей дошкольного возраста осуществляется в процессе использования различных форм и методов работы с ними: на занятиях по физической культуре, в процессе проведения подвижных игр, эстафет, спортивных праздников и досугов. Наибольший воспитательный эффект оказывают спортивные праздники и развлечения.</a:t>
            </a:r>
          </a:p>
        </p:txBody>
      </p:sp>
      <p:pic>
        <p:nvPicPr>
          <p:cNvPr id="8" name="Рисунок 7" descr="...где они приняли участие в спортивных эстафетах, проявляя спортивный дух...."/>
          <p:cNvPicPr/>
          <p:nvPr/>
        </p:nvPicPr>
        <p:blipFill>
          <a:blip r:embed="rId3"/>
          <a:srcRect/>
          <a:stretch>
            <a:fillRect/>
          </a:stretch>
        </p:blipFill>
        <p:spPr bwMode="auto">
          <a:xfrm>
            <a:off x="1691680" y="3749202"/>
            <a:ext cx="3496662" cy="2416103"/>
          </a:xfrm>
          <a:prstGeom prst="rect">
            <a:avLst/>
          </a:prstGeom>
          <a:noFill/>
        </p:spPr>
      </p:pic>
      <p:pic>
        <p:nvPicPr>
          <p:cNvPr id="9" name="Рисунок 8" descr="Праздник спорта и здоровья."/>
          <p:cNvPicPr/>
          <p:nvPr/>
        </p:nvPicPr>
        <p:blipFill>
          <a:blip r:embed="rId4"/>
          <a:srcRect/>
          <a:stretch>
            <a:fillRect/>
          </a:stretch>
        </p:blipFill>
        <p:spPr bwMode="auto">
          <a:xfrm>
            <a:off x="5436096" y="3749203"/>
            <a:ext cx="3102992" cy="2416102"/>
          </a:xfrm>
          <a:prstGeom prst="rect">
            <a:avLst/>
          </a:prstGeom>
          <a:noFill/>
        </p:spPr>
      </p:pic>
      <p:sp>
        <p:nvSpPr>
          <p:cNvPr id="10" name="Заголовок 9"/>
          <p:cNvSpPr>
            <a:spLocks noGrp="1"/>
          </p:cNvSpPr>
          <p:nvPr>
            <p:ph type="title"/>
          </p:nvPr>
        </p:nvSpPr>
        <p:spPr>
          <a:xfrm>
            <a:off x="251520" y="274638"/>
            <a:ext cx="8640960" cy="868346"/>
          </a:xfrm>
          <a:solidFill>
            <a:srgbClr val="FF0000"/>
          </a:solidFill>
          <a:ln>
            <a:solidFill>
              <a:schemeClr val="accent1"/>
            </a:solidFill>
          </a:ln>
        </p:spPr>
        <p:txBody>
          <a:bodyPr>
            <a:normAutofit/>
          </a:bodyPr>
          <a:lstStyle/>
          <a:p>
            <a:r>
              <a:rPr lang="ru-RU" dirty="0" smtClean="0">
                <a:solidFill>
                  <a:schemeClr val="bg1"/>
                </a:solidFill>
              </a:rPr>
              <a:t>Подвижные игры, эстафеты</a:t>
            </a:r>
            <a:endParaRPr lang="ru-RU"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AutoShape 15"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1" name="AutoShape 17"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3" name="AutoShape 19"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5" name="AutoShape 21"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C:\Users\Татьяна Юрьевна\Desktop\1621807478_22-phonoteka_org-p-fon-dlya-prezentatsii-po-konstitutsii-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a:off x="428596" y="1214422"/>
            <a:ext cx="8286808" cy="193899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000" dirty="0" smtClean="0"/>
              <a:t>    </a:t>
            </a:r>
            <a:r>
              <a:rPr lang="ru-RU" sz="2400" dirty="0" smtClean="0"/>
              <a:t>Чувство </a:t>
            </a:r>
            <a:r>
              <a:rPr lang="ru-RU" sz="2400" dirty="0"/>
              <a:t>Родины начинается у ребенка с отношения к семье, к ближайшему окружению – детскому саду. Духовному единению детей и родителей, детей и воспитателей способствует ежегодное проведение различных мероприятий с родителями. </a:t>
            </a:r>
          </a:p>
        </p:txBody>
      </p:sp>
      <p:pic>
        <p:nvPicPr>
          <p:cNvPr id="8" name="Рисунок 7" descr="...мама и я - спортивная семья!&amp;quot;, в котором приняли участие 11 дошколь..."/>
          <p:cNvPicPr/>
          <p:nvPr/>
        </p:nvPicPr>
        <p:blipFill>
          <a:blip r:embed="rId3"/>
          <a:srcRect/>
          <a:stretch>
            <a:fillRect/>
          </a:stretch>
        </p:blipFill>
        <p:spPr bwMode="auto">
          <a:xfrm>
            <a:off x="1500166" y="3357562"/>
            <a:ext cx="3357586" cy="3048001"/>
          </a:xfrm>
          <a:prstGeom prst="rect">
            <a:avLst/>
          </a:prstGeom>
          <a:noFill/>
        </p:spPr>
      </p:pic>
      <p:pic>
        <p:nvPicPr>
          <p:cNvPr id="9" name="Рисунок 8" descr="учреждения и их родителей, бабушек и дедушек, братьев и сестёр на семейный праздник..."/>
          <p:cNvPicPr/>
          <p:nvPr/>
        </p:nvPicPr>
        <p:blipFill>
          <a:blip r:embed="rId4"/>
          <a:srcRect/>
          <a:stretch>
            <a:fillRect/>
          </a:stretch>
        </p:blipFill>
        <p:spPr bwMode="auto">
          <a:xfrm>
            <a:off x="5357802" y="3357562"/>
            <a:ext cx="3286148" cy="2955606"/>
          </a:xfrm>
          <a:prstGeom prst="rect">
            <a:avLst/>
          </a:prstGeom>
          <a:noFill/>
        </p:spPr>
      </p:pic>
      <p:sp>
        <p:nvSpPr>
          <p:cNvPr id="10" name="Заголовок 9"/>
          <p:cNvSpPr>
            <a:spLocks noGrp="1"/>
          </p:cNvSpPr>
          <p:nvPr>
            <p:ph type="title"/>
          </p:nvPr>
        </p:nvSpPr>
        <p:spPr>
          <a:xfrm>
            <a:off x="251520" y="274638"/>
            <a:ext cx="8640960" cy="939784"/>
          </a:xfrm>
          <a:solidFill>
            <a:schemeClr val="bg1"/>
          </a:solidFill>
        </p:spPr>
        <p:txBody>
          <a:bodyPr/>
          <a:lstStyle/>
          <a:p>
            <a:r>
              <a:rPr lang="ru-RU" dirty="0" smtClean="0">
                <a:solidFill>
                  <a:schemeClr val="accent1"/>
                </a:solidFill>
              </a:rPr>
              <a:t>Мероприятия с родителями</a:t>
            </a:r>
            <a:endParaRPr lang="ru-RU" dirty="0">
              <a:solidFill>
                <a:schemeClr val="accent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AutoShape 15"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1" name="AutoShape 17"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3" name="AutoShape 19"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5" name="AutoShape 21"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C:\Users\Татьяна Юрьевна\Desktop\1621807478_22-phonoteka_org-p-fon-dlya-prezentatsii-po-konstitutsii-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a:off x="251520" y="1285860"/>
            <a:ext cx="5463488" cy="286232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t>    </a:t>
            </a:r>
            <a:r>
              <a:rPr lang="ru-RU" sz="2000" dirty="0" smtClean="0"/>
              <a:t> </a:t>
            </a:r>
            <a:r>
              <a:rPr lang="ru-RU" sz="2000" dirty="0"/>
              <a:t>– важный фактор развития личности, волевых качеств, укрепления и закалка характера. Через соревнование ребенок формирует собственное представление о своих  возможностях, учится рисковать, </a:t>
            </a:r>
            <a:r>
              <a:rPr lang="ru-RU" sz="2000" dirty="0" smtClean="0"/>
              <a:t> приобретает уверенность </a:t>
            </a:r>
            <a:r>
              <a:rPr lang="ru-RU" sz="2000" dirty="0"/>
              <a:t>в своих силах. Формируется ценностное отношение к другим детям и к совместной </a:t>
            </a:r>
            <a:r>
              <a:rPr lang="ru-RU" sz="2000" dirty="0" smtClean="0"/>
              <a:t>деятельности, ответственности </a:t>
            </a:r>
            <a:r>
              <a:rPr lang="ru-RU" sz="2000" dirty="0"/>
              <a:t>за общие результаты. </a:t>
            </a:r>
          </a:p>
        </p:txBody>
      </p:sp>
      <p:pic>
        <p:nvPicPr>
          <p:cNvPr id="8" name="Рисунок 7" descr="https://avatars.mds.yandex.net/i?id=b305cd86b668938a36b4129a0674ec95-3723805-images-thumbs&amp;ref=rim&amp;n=33&amp;w=153&amp;h=150"/>
          <p:cNvPicPr/>
          <p:nvPr/>
        </p:nvPicPr>
        <p:blipFill>
          <a:blip r:embed="rId3"/>
          <a:srcRect/>
          <a:stretch>
            <a:fillRect/>
          </a:stretch>
        </p:blipFill>
        <p:spPr bwMode="auto">
          <a:xfrm>
            <a:off x="5786446" y="1643050"/>
            <a:ext cx="2714644" cy="2381267"/>
          </a:xfrm>
          <a:prstGeom prst="rect">
            <a:avLst/>
          </a:prstGeom>
          <a:noFill/>
        </p:spPr>
      </p:pic>
      <p:pic>
        <p:nvPicPr>
          <p:cNvPr id="9" name="Рисунок 8" descr="https://avatars.mds.yandex.net/i?id=d4a9982f6c26b922a6ca70c096db3031-5434871-images-thumbs&amp;ref=rim&amp;n=33&amp;w=194&amp;h=150"/>
          <p:cNvPicPr/>
          <p:nvPr/>
        </p:nvPicPr>
        <p:blipFill>
          <a:blip r:embed="rId4"/>
          <a:srcRect/>
          <a:stretch>
            <a:fillRect/>
          </a:stretch>
        </p:blipFill>
        <p:spPr bwMode="auto">
          <a:xfrm>
            <a:off x="5786446" y="4572008"/>
            <a:ext cx="2786082" cy="1870635"/>
          </a:xfrm>
          <a:prstGeom prst="rect">
            <a:avLst/>
          </a:prstGeom>
          <a:noFill/>
        </p:spPr>
      </p:pic>
      <p:pic>
        <p:nvPicPr>
          <p:cNvPr id="10" name="Рисунок 9" descr="https://avatars.mds.yandex.net/i?id=c7b12494dfd3ea12296905b8d1a1b19e-5084300-images-thumbs&amp;ref=rim&amp;n=33&amp;w=298&amp;h=150"/>
          <p:cNvPicPr/>
          <p:nvPr/>
        </p:nvPicPr>
        <p:blipFill>
          <a:blip r:embed="rId5"/>
          <a:srcRect/>
          <a:stretch>
            <a:fillRect/>
          </a:stretch>
        </p:blipFill>
        <p:spPr bwMode="auto">
          <a:xfrm>
            <a:off x="1475656" y="4572008"/>
            <a:ext cx="3500462" cy="1785940"/>
          </a:xfrm>
          <a:prstGeom prst="rect">
            <a:avLst/>
          </a:prstGeom>
          <a:noFill/>
        </p:spPr>
      </p:pic>
      <p:sp>
        <p:nvSpPr>
          <p:cNvPr id="11" name="Заголовок 10"/>
          <p:cNvSpPr>
            <a:spLocks noGrp="1"/>
          </p:cNvSpPr>
          <p:nvPr>
            <p:ph type="title"/>
          </p:nvPr>
        </p:nvSpPr>
        <p:spPr>
          <a:xfrm>
            <a:off x="251520" y="274638"/>
            <a:ext cx="8640960" cy="1082660"/>
          </a:xfrm>
          <a:solidFill>
            <a:schemeClr val="accent1"/>
          </a:solidFill>
        </p:spPr>
        <p:txBody>
          <a:bodyPr/>
          <a:lstStyle/>
          <a:p>
            <a:r>
              <a:rPr lang="ru-RU" dirty="0" smtClean="0">
                <a:solidFill>
                  <a:srgbClr val="FF0000"/>
                </a:solidFill>
              </a:rPr>
              <a:t>Соревнования</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AutoShape 15"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1" name="AutoShape 17"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3" name="AutoShape 19"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5" name="AutoShape 21"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C:\Users\Татьяна Юрьевна\Desktop\1621807478_22-phonoteka_org-p-fon-dlya-prezentatsii-po-konstitutsii-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a:off x="285720" y="1285860"/>
            <a:ext cx="8501122" cy="2616101"/>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dirty="0" smtClean="0"/>
              <a:t>    </a:t>
            </a:r>
            <a:r>
              <a:rPr lang="ru-RU" sz="2000" dirty="0" smtClean="0"/>
              <a:t>Русско-народные игры и забавы для улучшения эмоционального фона и поддержания интереса к занятиям. Огромное воспитательное значение имеет игры состязания, которые закаляют здоровье, развивают физические силы и мышление, приобщают подрастающее поколение к духовным и культурным ценностям. Тем самым решаются задачи не только </a:t>
            </a:r>
            <a:r>
              <a:rPr lang="ru-RU" sz="2000" dirty="0" err="1" smtClean="0"/>
              <a:t>физкультурно</a:t>
            </a:r>
            <a:r>
              <a:rPr lang="ru-RU" sz="2000" dirty="0" smtClean="0"/>
              <a:t> - оздоровительного цикла, но и задачи формирования толерантности, чувства уважения и интереса к национальным традициям народов, населяющих Россию. </a:t>
            </a:r>
            <a:endParaRPr lang="ru-RU" sz="2000" dirty="0"/>
          </a:p>
        </p:txBody>
      </p:sp>
      <p:pic>
        <p:nvPicPr>
          <p:cNvPr id="8" name="Рисунок 7" descr="Игровая программа &amp;quot;Народные игры&amp;quot; 2022, Федоровский район - дата ..."/>
          <p:cNvPicPr/>
          <p:nvPr/>
        </p:nvPicPr>
        <p:blipFill>
          <a:blip r:embed="rId3"/>
          <a:srcRect/>
          <a:stretch>
            <a:fillRect/>
          </a:stretch>
        </p:blipFill>
        <p:spPr bwMode="auto">
          <a:xfrm>
            <a:off x="5306528" y="4095512"/>
            <a:ext cx="3350746" cy="2111349"/>
          </a:xfrm>
          <a:prstGeom prst="rect">
            <a:avLst/>
          </a:prstGeom>
          <a:noFill/>
        </p:spPr>
      </p:pic>
      <p:sp>
        <p:nvSpPr>
          <p:cNvPr id="9" name="Заголовок 8"/>
          <p:cNvSpPr>
            <a:spLocks noGrp="1"/>
          </p:cNvSpPr>
          <p:nvPr>
            <p:ph type="title"/>
          </p:nvPr>
        </p:nvSpPr>
        <p:spPr>
          <a:xfrm>
            <a:off x="285720" y="274638"/>
            <a:ext cx="8606760" cy="1011222"/>
          </a:xfrm>
          <a:solidFill>
            <a:srgbClr val="FF0000"/>
          </a:solidFill>
        </p:spPr>
        <p:txBody>
          <a:bodyPr>
            <a:normAutofit/>
          </a:bodyPr>
          <a:lstStyle/>
          <a:p>
            <a:r>
              <a:rPr lang="ru-RU" dirty="0" smtClean="0">
                <a:solidFill>
                  <a:schemeClr val="bg1"/>
                </a:solidFill>
              </a:rPr>
              <a:t>Русско-народные игры и забавы</a:t>
            </a:r>
            <a:endParaRPr lang="ru-RU" dirty="0">
              <a:solidFill>
                <a:schemeClr val="bg1"/>
              </a:solidFill>
            </a:endParaRPr>
          </a:p>
        </p:txBody>
      </p:sp>
      <p:pic>
        <p:nvPicPr>
          <p:cNvPr id="3" name="Рисунок 2"/>
          <p:cNvPicPr>
            <a:picLocks noChangeAspect="1"/>
          </p:cNvPicPr>
          <p:nvPr/>
        </p:nvPicPr>
        <p:blipFill>
          <a:blip r:embed="rId4" cstate="print"/>
          <a:stretch>
            <a:fillRect/>
          </a:stretch>
        </p:blipFill>
        <p:spPr>
          <a:xfrm>
            <a:off x="1403648" y="4095512"/>
            <a:ext cx="3446156" cy="209345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AutoShape 15"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1" name="AutoShape 17"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3" name="AutoShape 19"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5" name="AutoShape 21"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C:\Users\Татьяна Юрьевна\Desktop\1621807478_22-phonoteka_org-p-fon-dlya-prezentatsii-po-konstitutsii-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Rectangle 1"/>
          <p:cNvSpPr>
            <a:spLocks noChangeArrowheads="1"/>
          </p:cNvSpPr>
          <p:nvPr/>
        </p:nvSpPr>
        <p:spPr bwMode="auto">
          <a:xfrm>
            <a:off x="285720" y="1643050"/>
            <a:ext cx="857256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effectLst/>
                <a:ea typeface="Calibri" pitchFamily="34" charset="0"/>
                <a:cs typeface="Times New Roman" pitchFamily="18" charset="0"/>
              </a:rPr>
              <a:t>    </a:t>
            </a:r>
            <a:r>
              <a:rPr kumimoji="0" lang="ru-RU" sz="2400" i="0" u="none" strike="noStrike" cap="none" normalizeH="0" baseline="0" dirty="0" smtClean="0">
                <a:ln>
                  <a:noFill/>
                </a:ln>
                <a:solidFill>
                  <a:schemeClr val="tx1"/>
                </a:solidFill>
                <a:effectLst/>
                <a:ea typeface="Calibri" pitchFamily="34" charset="0"/>
                <a:cs typeface="Times New Roman" pitchFamily="18" charset="0"/>
              </a:rPr>
              <a:t>Отдельным направлением является военно-патриотическое воспитание.</a:t>
            </a:r>
            <a:r>
              <a:rPr lang="ru-RU" sz="2400" dirty="0" smtClean="0">
                <a:ea typeface="Calibri" pitchFamily="34" charset="0"/>
                <a:cs typeface="Arial" pitchFamily="34" charset="0"/>
              </a:rPr>
              <a:t> </a:t>
            </a:r>
            <a:r>
              <a:rPr kumimoji="0" lang="ru-RU" sz="2400" i="0" u="none" strike="noStrike" cap="none" normalizeH="0" baseline="0" dirty="0" smtClean="0">
                <a:ln>
                  <a:noFill/>
                </a:ln>
                <a:solidFill>
                  <a:schemeClr val="tx1"/>
                </a:solidFill>
                <a:effectLst/>
                <a:ea typeface="Calibri" pitchFamily="34" charset="0"/>
                <a:cs typeface="Times New Roman" pitchFamily="18" charset="0"/>
              </a:rPr>
              <a:t>Работу по данному направлению можно представить как интеграцию</a:t>
            </a:r>
            <a:r>
              <a:rPr lang="ru-RU" sz="2400" dirty="0" smtClean="0">
                <a:ea typeface="Calibri" pitchFamily="34" charset="0"/>
                <a:cs typeface="Arial" pitchFamily="34" charset="0"/>
              </a:rPr>
              <a:t> </a:t>
            </a:r>
            <a:r>
              <a:rPr kumimoji="0" lang="ru-RU" sz="2400" i="0" u="none" strike="noStrike" cap="none" normalizeH="0" baseline="0" dirty="0" smtClean="0">
                <a:ln>
                  <a:noFill/>
                </a:ln>
                <a:solidFill>
                  <a:schemeClr val="tx1"/>
                </a:solidFill>
                <a:effectLst/>
                <a:ea typeface="Calibri" pitchFamily="34" charset="0"/>
                <a:cs typeface="Times New Roman" pitchFamily="18" charset="0"/>
              </a:rPr>
              <a:t>различных видов детской деятельности. Основным</a:t>
            </a:r>
            <a:r>
              <a:rPr kumimoji="0" lang="ru-RU" sz="2400" i="0" u="none" strike="noStrike" cap="none" normalizeH="0" dirty="0" smtClean="0">
                <a:ln>
                  <a:noFill/>
                </a:ln>
                <a:solidFill>
                  <a:schemeClr val="tx1"/>
                </a:solidFill>
                <a:effectLst/>
                <a:ea typeface="Calibri" pitchFamily="34" charset="0"/>
                <a:cs typeface="Times New Roman" pitchFamily="18" charset="0"/>
              </a:rPr>
              <a:t> </a:t>
            </a:r>
            <a:r>
              <a:rPr kumimoji="0" lang="ru-RU" sz="2400" i="0" u="none" strike="noStrike" cap="none" normalizeH="0" baseline="0" dirty="0" smtClean="0">
                <a:ln>
                  <a:noFill/>
                </a:ln>
                <a:solidFill>
                  <a:schemeClr val="tx1"/>
                </a:solidFill>
                <a:effectLst/>
                <a:ea typeface="Calibri" pitchFamily="34" charset="0"/>
                <a:cs typeface="Times New Roman" pitchFamily="18" charset="0"/>
              </a:rPr>
              <a:t>моментом является</a:t>
            </a:r>
            <a:r>
              <a:rPr lang="ru-RU" sz="2400" dirty="0" smtClean="0">
                <a:ea typeface="Calibri" pitchFamily="34" charset="0"/>
                <a:cs typeface="Arial" pitchFamily="34" charset="0"/>
              </a:rPr>
              <a:t> </a:t>
            </a:r>
            <a:r>
              <a:rPr kumimoji="0" lang="ru-RU" sz="2400" i="0" u="none" strike="noStrike" cap="none" normalizeH="0" baseline="0" dirty="0" smtClean="0">
                <a:ln>
                  <a:noFill/>
                </a:ln>
                <a:solidFill>
                  <a:schemeClr val="tx1"/>
                </a:solidFill>
                <a:effectLst/>
                <a:ea typeface="Calibri" pitchFamily="34" charset="0"/>
                <a:cs typeface="Times New Roman" pitchFamily="18" charset="0"/>
              </a:rPr>
              <a:t>праздник, посвящённый Дню защитника Отечества.</a:t>
            </a:r>
            <a:endParaRPr kumimoji="0" lang="ru-RU" sz="2400" i="0" u="none" strike="noStrike" cap="none" normalizeH="0" baseline="0" dirty="0" smtClean="0">
              <a:ln>
                <a:noFill/>
              </a:ln>
              <a:solidFill>
                <a:schemeClr val="tx1"/>
              </a:solidFill>
              <a:effectLst/>
              <a:cs typeface="Arial" pitchFamily="34" charset="0"/>
            </a:endParaRPr>
          </a:p>
        </p:txBody>
      </p:sp>
      <p:sp>
        <p:nvSpPr>
          <p:cNvPr id="8" name="Заголовок 7"/>
          <p:cNvSpPr>
            <a:spLocks noGrp="1"/>
          </p:cNvSpPr>
          <p:nvPr>
            <p:ph type="title"/>
          </p:nvPr>
        </p:nvSpPr>
        <p:spPr>
          <a:xfrm>
            <a:off x="285720" y="304802"/>
            <a:ext cx="8572560" cy="1338248"/>
          </a:xfrm>
          <a:solidFill>
            <a:schemeClr val="bg1"/>
          </a:solidFill>
        </p:spPr>
        <p:txBody>
          <a:bodyPr>
            <a:normAutofit fontScale="90000"/>
          </a:bodyPr>
          <a:lstStyle/>
          <a:p>
            <a:r>
              <a:rPr lang="ru-RU" dirty="0" smtClean="0">
                <a:solidFill>
                  <a:schemeClr val="accent1"/>
                </a:solidFill>
              </a:rPr>
              <a:t>Военно</a:t>
            </a:r>
            <a:r>
              <a:rPr lang="ru-RU" dirty="0">
                <a:solidFill>
                  <a:schemeClr val="accent1"/>
                </a:solidFill>
              </a:rPr>
              <a:t>-</a:t>
            </a:r>
            <a:r>
              <a:rPr lang="ru-RU" dirty="0" smtClean="0">
                <a:solidFill>
                  <a:schemeClr val="accent1"/>
                </a:solidFill>
              </a:rPr>
              <a:t>патриотическое воспитание</a:t>
            </a:r>
            <a:endParaRPr lang="ru-RU" dirty="0">
              <a:solidFill>
                <a:schemeClr val="accent1"/>
              </a:solidFill>
            </a:endParaRPr>
          </a:p>
        </p:txBody>
      </p:sp>
      <p:pic>
        <p:nvPicPr>
          <p:cNvPr id="2" name="Рисунок 1"/>
          <p:cNvPicPr>
            <a:picLocks noChangeAspect="1"/>
          </p:cNvPicPr>
          <p:nvPr/>
        </p:nvPicPr>
        <p:blipFill>
          <a:blip r:embed="rId3"/>
          <a:stretch>
            <a:fillRect/>
          </a:stretch>
        </p:blipFill>
        <p:spPr>
          <a:xfrm>
            <a:off x="3566791" y="4029257"/>
            <a:ext cx="5177823" cy="2005413"/>
          </a:xfrm>
          <a:prstGeom prst="rect">
            <a:avLst/>
          </a:prstGeom>
        </p:spPr>
      </p:pic>
      <p:pic>
        <p:nvPicPr>
          <p:cNvPr id="3" name="Рисунок 2"/>
          <p:cNvPicPr>
            <a:picLocks noChangeAspect="1"/>
          </p:cNvPicPr>
          <p:nvPr/>
        </p:nvPicPr>
        <p:blipFill>
          <a:blip r:embed="rId4" cstate="print"/>
          <a:stretch>
            <a:fillRect/>
          </a:stretch>
        </p:blipFill>
        <p:spPr>
          <a:xfrm>
            <a:off x="490608" y="4020310"/>
            <a:ext cx="2701224" cy="179996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AutoShape 15"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1" name="AutoShape 17"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3" name="AutoShape 19"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5" name="AutoShape 21" descr="https://r5.mt.ru/r2/photoDFF9/20662352438-0/jpg/b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C:\Users\Татьяна Юрьевна\Desktop\1621807478_22-phonoteka_org-p-fon-dlya-prezentatsii-po-konstitutsii-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Rectangle 1"/>
          <p:cNvSpPr>
            <a:spLocks noChangeArrowheads="1"/>
          </p:cNvSpPr>
          <p:nvPr/>
        </p:nvSpPr>
        <p:spPr bwMode="auto">
          <a:xfrm>
            <a:off x="251520" y="299302"/>
            <a:ext cx="8640960" cy="1323439"/>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pPr>
            <a:r>
              <a:rPr kumimoji="0" lang="ru-RU" sz="4000" i="0" u="none" strike="noStrike" cap="none" normalizeH="0" baseline="0" dirty="0" smtClean="0">
                <a:ln>
                  <a:noFill/>
                </a:ln>
                <a:solidFill>
                  <a:schemeClr val="bg1"/>
                </a:solidFill>
                <a:effectLst/>
                <a:ea typeface="Calibri" pitchFamily="34" charset="0"/>
                <a:cs typeface="Times New Roman" pitchFamily="18" charset="0"/>
              </a:rPr>
              <a:t>Спортивные праздники, </a:t>
            </a:r>
            <a:r>
              <a:rPr lang="ru-RU" sz="4000" dirty="0" smtClean="0">
                <a:solidFill>
                  <a:schemeClr val="bg1"/>
                </a:solidFill>
                <a:ea typeface="Calibri" pitchFamily="34" charset="0"/>
                <a:cs typeface="Times New Roman" pitchFamily="18" charset="0"/>
              </a:rPr>
              <a:t>забег, </a:t>
            </a:r>
            <a:r>
              <a:rPr kumimoji="0" lang="ru-RU" sz="4000" i="0" u="none" strike="noStrike" cap="none" normalizeH="0" baseline="0" dirty="0" smtClean="0">
                <a:ln>
                  <a:noFill/>
                </a:ln>
                <a:solidFill>
                  <a:schemeClr val="bg1"/>
                </a:solidFill>
                <a:effectLst/>
                <a:ea typeface="Calibri" pitchFamily="34" charset="0"/>
                <a:cs typeface="Times New Roman" pitchFamily="18" charset="0"/>
              </a:rPr>
              <a:t>эстафеты</a:t>
            </a:r>
            <a:r>
              <a:rPr lang="ru-RU" sz="4000" dirty="0" smtClean="0">
                <a:solidFill>
                  <a:schemeClr val="bg1"/>
                </a:solidFill>
                <a:ea typeface="Calibri" pitchFamily="34" charset="0"/>
                <a:cs typeface="Times New Roman" pitchFamily="18" charset="0"/>
              </a:rPr>
              <a:t>, </a:t>
            </a:r>
            <a:r>
              <a:rPr kumimoji="0" lang="ru-RU" sz="4000" i="0" u="none" strike="noStrike" cap="none" normalizeH="0" baseline="0" dirty="0" smtClean="0">
                <a:ln>
                  <a:noFill/>
                </a:ln>
                <a:solidFill>
                  <a:schemeClr val="bg1"/>
                </a:solidFill>
                <a:effectLst/>
                <a:ea typeface="Calibri" pitchFamily="34" charset="0"/>
                <a:cs typeface="Times New Roman" pitchFamily="18" charset="0"/>
              </a:rPr>
              <a:t>посвящённые  Дню Победы</a:t>
            </a:r>
            <a:endParaRPr kumimoji="0" lang="ru-RU" sz="4000" i="0" u="none" strike="noStrike" cap="none" normalizeH="0" baseline="0" dirty="0" smtClean="0">
              <a:ln>
                <a:noFill/>
              </a:ln>
              <a:solidFill>
                <a:schemeClr val="bg1"/>
              </a:solidFill>
              <a:effectLst/>
              <a:cs typeface="Arial" pitchFamily="34" charset="0"/>
            </a:endParaRPr>
          </a:p>
        </p:txBody>
      </p:sp>
      <p:pic>
        <p:nvPicPr>
          <p:cNvPr id="8" name="Рисунок 7"/>
          <p:cNvPicPr>
            <a:picLocks noChangeAspect="1"/>
          </p:cNvPicPr>
          <p:nvPr/>
        </p:nvPicPr>
        <p:blipFill>
          <a:blip r:embed="rId3" cstate="print"/>
          <a:stretch>
            <a:fillRect/>
          </a:stretch>
        </p:blipFill>
        <p:spPr>
          <a:xfrm>
            <a:off x="5508104" y="4208356"/>
            <a:ext cx="3211765" cy="2246461"/>
          </a:xfrm>
          <a:prstGeom prst="rect">
            <a:avLst/>
          </a:prstGeom>
        </p:spPr>
      </p:pic>
      <p:pic>
        <p:nvPicPr>
          <p:cNvPr id="10" name="Рисунок 9"/>
          <p:cNvPicPr>
            <a:picLocks noChangeAspect="1"/>
          </p:cNvPicPr>
          <p:nvPr/>
        </p:nvPicPr>
        <p:blipFill>
          <a:blip r:embed="rId4" cstate="print"/>
          <a:stretch>
            <a:fillRect/>
          </a:stretch>
        </p:blipFill>
        <p:spPr>
          <a:xfrm>
            <a:off x="5508104" y="1788949"/>
            <a:ext cx="3211765" cy="2016224"/>
          </a:xfrm>
          <a:prstGeom prst="rect">
            <a:avLst/>
          </a:prstGeom>
        </p:spPr>
      </p:pic>
      <p:pic>
        <p:nvPicPr>
          <p:cNvPr id="11" name="Рисунок 10"/>
          <p:cNvPicPr>
            <a:picLocks noChangeAspect="1"/>
          </p:cNvPicPr>
          <p:nvPr/>
        </p:nvPicPr>
        <p:blipFill>
          <a:blip r:embed="rId5" cstate="print"/>
          <a:stretch>
            <a:fillRect/>
          </a:stretch>
        </p:blipFill>
        <p:spPr>
          <a:xfrm>
            <a:off x="1639816" y="4208355"/>
            <a:ext cx="3425538" cy="2246461"/>
          </a:xfrm>
          <a:prstGeom prst="rect">
            <a:avLst/>
          </a:prstGeom>
        </p:spPr>
      </p:pic>
      <p:pic>
        <p:nvPicPr>
          <p:cNvPr id="14" name="Рисунок 13"/>
          <p:cNvPicPr>
            <a:picLocks noChangeAspect="1"/>
          </p:cNvPicPr>
          <p:nvPr/>
        </p:nvPicPr>
        <p:blipFill>
          <a:blip r:embed="rId6" cstate="print"/>
          <a:stretch>
            <a:fillRect/>
          </a:stretch>
        </p:blipFill>
        <p:spPr>
          <a:xfrm>
            <a:off x="1218317" y="1788948"/>
            <a:ext cx="3847037" cy="221227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754</TotalTime>
  <Words>506</Words>
  <Application>Microsoft Office PowerPoint</Application>
  <PresentationFormat>Экран (4:3)</PresentationFormat>
  <Paragraphs>29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Физическая культура</vt:lpstr>
      <vt:lpstr>Слайд 3</vt:lpstr>
      <vt:lpstr>Подвижные игры, эстафеты</vt:lpstr>
      <vt:lpstr>Мероприятия с родителями</vt:lpstr>
      <vt:lpstr>Соревнования</vt:lpstr>
      <vt:lpstr>Русско-народные игры и забавы</vt:lpstr>
      <vt:lpstr>Военно-патриотическое воспитание</vt:lpstr>
      <vt:lpstr>Слайд 9</vt:lpstr>
      <vt:lpstr>Квесты</vt:lpstr>
      <vt:lpstr> 1 июня –День защиты детей </vt:lpstr>
      <vt:lpstr>Спорт высших достижений</vt:lpstr>
      <vt:lpstr>«Готов к труду и обороне»</vt:lpstr>
      <vt:lpstr>Вывод</vt:lpstr>
      <vt:lpstr>Слайд 15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Татьяна Юрьевна</dc:creator>
  <cp:lastModifiedBy>Татьяна Юрьевна</cp:lastModifiedBy>
  <cp:revision>68</cp:revision>
  <dcterms:created xsi:type="dcterms:W3CDTF">2022-11-01T08:49:21Z</dcterms:created>
  <dcterms:modified xsi:type="dcterms:W3CDTF">2022-11-17T08:02:01Z</dcterms:modified>
</cp:coreProperties>
</file>