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6" r:id="rId4"/>
    <p:sldId id="277" r:id="rId5"/>
    <p:sldId id="258" r:id="rId6"/>
    <p:sldId id="259" r:id="rId7"/>
    <p:sldId id="260" r:id="rId8"/>
    <p:sldId id="261" r:id="rId9"/>
    <p:sldId id="281" r:id="rId10"/>
    <p:sldId id="262" r:id="rId11"/>
    <p:sldId id="263" r:id="rId12"/>
    <p:sldId id="264" r:id="rId13"/>
    <p:sldId id="275" r:id="rId14"/>
    <p:sldId id="280" r:id="rId15"/>
    <p:sldId id="282" r:id="rId16"/>
    <p:sldId id="279" r:id="rId17"/>
    <p:sldId id="27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3" y="3717032"/>
            <a:ext cx="5544617" cy="221763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Музыкальный руководитель МБДОУ № 35: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          </a:t>
            </a:r>
            <a:r>
              <a:rPr lang="ru-RU" sz="1800" dirty="0" err="1" smtClean="0"/>
              <a:t>Козачек</a:t>
            </a:r>
            <a:r>
              <a:rPr lang="ru-RU" sz="1800" dirty="0" smtClean="0"/>
              <a:t> Елена </a:t>
            </a:r>
            <a:r>
              <a:rPr lang="ru-RU" sz="1800" dirty="0" err="1" smtClean="0"/>
              <a:t>Закировна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Пос. Первомайский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  2021 год.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590465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Муниципальное бюджетное дошкольное учреждение МБДОУ № 35 поселка Первомайский 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 Новопокровский район.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« Классическая музыка в детском саду».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1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512511" cy="511256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/>
                <a:ea typeface="PMingLiU"/>
                <a:cs typeface="Arial"/>
              </a:rPr>
              <a:t>Работая с детьми старшего возраста, я закрепляю ранее знакомый материал и расширяю знания детей.</a:t>
            </a:r>
            <a:endParaRPr lang="ru-RU" sz="3200" dirty="0">
              <a:solidFill>
                <a:schemeClr val="tx1"/>
              </a:solidFill>
              <a:effectLst/>
              <a:latin typeface="Calibri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5936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632848" cy="553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400" u="sng" dirty="0">
                <a:solidFill>
                  <a:srgbClr val="FF0000"/>
                </a:solidFill>
                <a:latin typeface="Times New Roman"/>
                <a:ea typeface="PMingLiU"/>
                <a:cs typeface="Arial"/>
              </a:rPr>
              <a:t>Особенностью интегрированных музыкальных занятий является наличие трёх основных элементов:</a:t>
            </a:r>
            <a:endParaRPr lang="ru-RU" sz="2400" u="sng" dirty="0">
              <a:solidFill>
                <a:srgbClr val="FF0000"/>
              </a:solidFill>
              <a:latin typeface="Calibri"/>
              <a:ea typeface="PMingLiU"/>
              <a:cs typeface="Arial"/>
            </a:endParaRPr>
          </a:p>
          <a:p>
            <a:pPr marR="90170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400" dirty="0">
                <a:latin typeface="Times New Roman"/>
                <a:ea typeface="PMingLiU"/>
                <a:cs typeface="Arial"/>
              </a:rPr>
              <a:t>1.Восприятие музыки происходит как переживание определённого эмоционального и эстетического состояния.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R="90170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400" dirty="0">
                <a:latin typeface="Times New Roman"/>
                <a:ea typeface="PMingLiU"/>
                <a:cs typeface="Arial"/>
              </a:rPr>
              <a:t>2.Ребёнок осознаёт свои эмоции, связанные с музыкой, что в свою очередь означает развитие музыкального вкуса.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R="90170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400" dirty="0">
                <a:latin typeface="Times New Roman"/>
                <a:ea typeface="PMingLiU"/>
                <a:cs typeface="Arial"/>
              </a:rPr>
              <a:t>3.Дети мобилизуют своё восприятие, художественный опыт и только что пережитое эстетическое чувство от слушания музыки, и испытывают потребность воплотить своё воображение в какую-либо объективную форму.</a:t>
            </a:r>
            <a:endParaRPr lang="ru-RU" sz="2400" dirty="0">
              <a:effectLst/>
              <a:latin typeface="Calibri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630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/>
                <a:ea typeface="PMingLiU"/>
              </a:rPr>
              <a:t>Важной составляющей в работе с детьми является взаимодействие всего педагогического коллектива и родителей.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2097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/>
                <a:ea typeface="PMingLiU"/>
              </a:rPr>
              <a:t>Большим успехом у наших детей </a:t>
            </a:r>
            <a:r>
              <a:rPr lang="ru-RU" sz="3600" dirty="0" smtClean="0">
                <a:latin typeface="Times New Roman"/>
                <a:ea typeface="PMingLiU"/>
              </a:rPr>
              <a:t>пользуются:</a:t>
            </a:r>
          </a:p>
          <a:p>
            <a:r>
              <a:rPr lang="ru-RU" sz="3600" dirty="0" smtClean="0">
                <a:latin typeface="Times New Roman"/>
                <a:ea typeface="PMingLiU"/>
              </a:rPr>
              <a:t>лэпбук «Классическая музыка»</a:t>
            </a:r>
            <a:r>
              <a:rPr lang="ru-RU" sz="3600" dirty="0" smtClean="0">
                <a:latin typeface="Times New Roman"/>
                <a:ea typeface="PMingLiU"/>
              </a:rPr>
              <a:t> 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684076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82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200800" cy="2540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PMingLiU"/>
                <a:cs typeface="Arial"/>
              </a:rPr>
              <a:t> </a:t>
            </a:r>
            <a:endParaRPr lang="ru-RU" sz="2800" dirty="0"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 Так же в работе с детьми я использую папку с фотографиями и биографией композиторов</a:t>
            </a:r>
            <a:r>
              <a:rPr lang="ru-RU" sz="2800" dirty="0" smtClean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060848"/>
            <a:ext cx="464356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30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684076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PMingLiU"/>
                <a:cs typeface="Arial"/>
              </a:rPr>
              <a:t> </a:t>
            </a:r>
            <a:r>
              <a:rPr lang="ru-RU" sz="2800" dirty="0">
                <a:latin typeface="Times New Roman"/>
                <a:ea typeface="PMingLiU"/>
                <a:cs typeface="Arial"/>
              </a:rPr>
              <a:t>В работе с родителями я практиковала буклеты с приложением </a:t>
            </a:r>
            <a:r>
              <a:rPr lang="en-US" sz="2800" dirty="0">
                <a:latin typeface="Times New Roman"/>
                <a:ea typeface="PMingLiU"/>
                <a:cs typeface="Arial"/>
              </a:rPr>
              <a:t>CD </a:t>
            </a:r>
            <a:r>
              <a:rPr lang="ru-RU" sz="2800" dirty="0">
                <a:latin typeface="Times New Roman"/>
                <a:ea typeface="PMingLiU"/>
                <a:cs typeface="Arial"/>
              </a:rPr>
              <a:t>диска.</a:t>
            </a:r>
            <a:endParaRPr lang="ru-RU" sz="2800" dirty="0">
              <a:effectLst/>
              <a:latin typeface="Calibri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718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19026"/>
            <a:ext cx="6822504" cy="4541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PMingLiU"/>
                <a:cs typeface="Arial"/>
              </a:rPr>
              <a:t>Основные формы работы.</a:t>
            </a:r>
            <a:endParaRPr lang="ru-RU" sz="2400" dirty="0">
              <a:solidFill>
                <a:srgbClr val="FF0000"/>
              </a:solidFill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/>
                <a:ea typeface="PMingLiU"/>
                <a:cs typeface="Arial"/>
              </a:rPr>
              <a:t>Игровые мероприятия по слушанию музыки;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/>
                <a:ea typeface="PMingLiU"/>
                <a:cs typeface="Arial"/>
              </a:rPr>
              <a:t>Слушание музыки в режимных моментах;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/>
                <a:ea typeface="PMingLiU"/>
                <a:cs typeface="Arial"/>
              </a:rPr>
              <a:t>Продуктивная деятельность;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/>
                <a:ea typeface="PMingLiU"/>
                <a:cs typeface="Arial"/>
              </a:rPr>
              <a:t>«музыкальные гостиные», викторины;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/>
                <a:ea typeface="PMingLiU"/>
                <a:cs typeface="Arial"/>
              </a:rPr>
              <a:t>Релаксационные паузы;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/>
                <a:ea typeface="PMingLiU"/>
                <a:cs typeface="Arial"/>
              </a:rPr>
              <a:t>Организация и проведение встреч с музыкантами – исполнителями произведений классической музыки;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ru-RU" sz="2400" dirty="0">
                <a:latin typeface="Times New Roman"/>
                <a:ea typeface="PMingLiU"/>
                <a:cs typeface="Arial"/>
              </a:rPr>
              <a:t>Привлечение семей воспитанников в ДОУ к музыкально-творческой деятельности.</a:t>
            </a:r>
            <a:endParaRPr lang="ru-RU" sz="2400" dirty="0">
              <a:effectLst/>
              <a:latin typeface="Calibri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1675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6624736" cy="7201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0" algn="just">
              <a:lnSpc>
                <a:spcPct val="106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PMingLiU"/>
                <a:cs typeface="Arial"/>
              </a:rPr>
              <a:t>Результаты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PMingLiU"/>
                <a:cs typeface="Arial"/>
              </a:rPr>
              <a:t>работы.</a:t>
            </a:r>
            <a:endParaRPr lang="ru-RU" sz="2400" dirty="0">
              <a:solidFill>
                <a:srgbClr val="FF0000"/>
              </a:solidFill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latin typeface="Times New Roman"/>
                <a:ea typeface="PMingLiU"/>
                <a:cs typeface="Arial"/>
              </a:rPr>
              <a:t>дети научились более увлечённо слушать классическую музыку, изменились особенности музыкального восприятия. 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latin typeface="Times New Roman"/>
                <a:ea typeface="PMingLiU"/>
                <a:cs typeface="Arial"/>
              </a:rPr>
              <a:t>Создали условия для развития произвольного внимания, научились сосредотачиваться, улавливать детали исполнения.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latin typeface="Times New Roman"/>
                <a:ea typeface="PMingLiU"/>
                <a:cs typeface="Arial"/>
              </a:rPr>
              <a:t>Пополнился словарный запас, более глубокими и содержательными стали высказывания детей об эмоциональном и образном содержании музыки, активный словарь пополнился новыми словами.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/>
              <a:buChar char=""/>
            </a:pPr>
            <a:r>
              <a:rPr lang="ru-RU" sz="2400" dirty="0">
                <a:latin typeface="Times New Roman"/>
                <a:ea typeface="PMingLiU"/>
                <a:cs typeface="Arial"/>
              </a:rPr>
              <a:t>Дети научились самостоятельно создавать пластические этюды, танцевальные композиции, передавать свои впечатления в рисунке.</a:t>
            </a:r>
            <a:endParaRPr lang="ru-RU" sz="2400" dirty="0">
              <a:latin typeface="Calibri"/>
              <a:ea typeface="PMingLiU"/>
              <a:cs typeface="Arial"/>
            </a:endParaRPr>
          </a:p>
          <a:p>
            <a:pPr lvl="0"/>
            <a:endParaRPr lang="ru-RU" sz="2000" b="1" u="sng" dirty="0" smtClean="0">
              <a:solidFill>
                <a:srgbClr val="C00000"/>
              </a:solidFill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474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16832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Спасибо за внимание!!!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416" y="734050"/>
            <a:ext cx="6912768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/>
                <a:ea typeface="PMingLiU"/>
                <a:cs typeface="Arial"/>
              </a:rPr>
              <a:t>Работа на тему «Классическая музыка в детском саду» направленна на формирование духовно-нравственного воспитания, способствует созданию единого воспитательного пространства дошкольного учреждения и семьи, объединённых общей гуманитарной направленностью на приобщение детей к культуре, обеспечивает успешное взаимодействие с различными субъектами социума, выстраивание партнёрских отношений между ними, за счёт проведения занятий, мероприятий, встреч в образовательных учреждениях.</a:t>
            </a:r>
            <a:endParaRPr lang="ru-RU" sz="2400" dirty="0">
              <a:effectLst/>
              <a:latin typeface="Calibri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271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6480720" cy="250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/>
                <a:ea typeface="PMingLiU"/>
                <a:cs typeface="Arial"/>
              </a:rPr>
              <a:t> </a:t>
            </a:r>
            <a:endParaRPr lang="ru-RU" sz="2800" dirty="0">
              <a:latin typeface="Calibri"/>
              <a:ea typeface="PMingLiU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1" u="sng" dirty="0">
                <a:solidFill>
                  <a:srgbClr val="FF0000"/>
                </a:solidFill>
                <a:latin typeface="Times New Roman"/>
                <a:ea typeface="PMingLiU"/>
                <a:cs typeface="Arial"/>
              </a:rPr>
              <a:t>Цель: </a:t>
            </a:r>
            <a:r>
              <a:rPr lang="ru-RU" sz="2800" i="1" u="sng" dirty="0">
                <a:solidFill>
                  <a:srgbClr val="FF0000"/>
                </a:solidFill>
                <a:latin typeface="Times New Roman"/>
                <a:ea typeface="PMingLiU"/>
                <a:cs typeface="Arial"/>
              </a:rPr>
              <a:t> </a:t>
            </a:r>
            <a:r>
              <a:rPr lang="ru-RU" sz="2800" dirty="0">
                <a:latin typeface="Times New Roman"/>
                <a:ea typeface="PMingLiU"/>
                <a:cs typeface="Arial"/>
              </a:rPr>
              <a:t>приобщение детей дошкольного возраста к музыкальной классике, способствующей их музыкальному и культурному развитию.</a:t>
            </a:r>
            <a:endParaRPr lang="ru-RU" sz="2800" dirty="0">
              <a:effectLst/>
              <a:latin typeface="Calibri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820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031" y="147"/>
            <a:ext cx="7272808" cy="697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Задачи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Развивать творческие способности детей к самовыражению и самореализации;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Способствовать формированию музыкального вкуса ребёнка;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       Повышать </a:t>
            </a:r>
            <a:r>
              <a:rPr lang="ru-RU" sz="24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уровень развития познавательных процессов, развития </a:t>
            </a:r>
            <a:r>
              <a:rPr lang="ru-RU" sz="2400" dirty="0" smtClean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                 звукового </a:t>
            </a:r>
            <a:r>
              <a:rPr lang="ru-RU" sz="24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восприятия, представления, воображения;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Расширять эмоциональный опыт детей, воспитание эстетического восприятия других видов искусства;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 smtClean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Снижение </a:t>
            </a:r>
            <a:r>
              <a:rPr lang="ru-RU" sz="24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эмоционального напряжения ребёнка и регулирование его психофизического состояния через классическую музыку;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Внедрение классической музыки в различные виды деятельности ребёнка;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Повышение музыкальной компетенции родителей и педагогов.</a:t>
            </a:r>
            <a:endParaRPr lang="ru-RU" sz="2400" dirty="0">
              <a:effectLst/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44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9689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/>
                <a:ea typeface="PMingLiU"/>
              </a:rPr>
              <a:t>Знакомство с классической музыкой начинаю со среднего возраста до подготовительной группы. </a:t>
            </a:r>
            <a:endParaRPr lang="ru-RU" sz="3600" dirty="0" smtClean="0">
              <a:latin typeface="Times New Roman"/>
              <a:ea typeface="PMingLiU"/>
            </a:endParaRPr>
          </a:p>
          <a:p>
            <a:r>
              <a:rPr lang="ru-RU" sz="3600" dirty="0" smtClean="0">
                <a:latin typeface="Times New Roman"/>
                <a:ea typeface="PMingLiU"/>
              </a:rPr>
              <a:t>Именно </a:t>
            </a:r>
            <a:r>
              <a:rPr lang="ru-RU" sz="3600" dirty="0">
                <a:latin typeface="Times New Roman"/>
                <a:ea typeface="PMingLiU"/>
              </a:rPr>
              <a:t>на пятом году жизни ребенок учится воспринимать и анализировать музыку.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9266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24744"/>
            <a:ext cx="61926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/>
                <a:ea typeface="PMingLiU"/>
              </a:rPr>
              <a:t> </a:t>
            </a:r>
            <a:r>
              <a:rPr lang="ru-RU" sz="3200" dirty="0">
                <a:latin typeface="Times New Roman"/>
                <a:ea typeface="PMingLiU"/>
              </a:rPr>
              <a:t>Дети знакомятся с нотной грамотой, названиями нот, когда слушают детскую вокальную сюиту </a:t>
            </a:r>
            <a:r>
              <a:rPr lang="ru-RU" sz="3200" dirty="0" smtClean="0">
                <a:latin typeface="Times New Roman"/>
                <a:ea typeface="PMingLiU"/>
              </a:rPr>
              <a:t>Н</a:t>
            </a:r>
            <a:r>
              <a:rPr lang="ru-RU" sz="3200" dirty="0">
                <a:latin typeface="Times New Roman"/>
                <a:ea typeface="PMingLiU"/>
              </a:rPr>
              <a:t>. Френкеля «Нужно с нотами дружить», а термин «сольфеджио» запоминают в связи с популярной пьесой К. Ф. Э. Баха «Сольфеджио».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8869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5733256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PMingLiU"/>
                <a:cs typeface="Arial"/>
              </a:rPr>
              <a:t>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/>
                <a:ea typeface="PMingLiU"/>
                <a:cs typeface="Arial"/>
              </a:rPr>
              <a:t>Слушая произведения, дети знакомятся с первичными жанрами марша, песни и танца, с разнохарактерными пьесами, относящимися к разным эпохам и стилям. Они получают первое представление о старинной музыке, а в предлагаемых слайдах – о предметах старины, костюмах, причёсках.</a:t>
            </a:r>
            <a:r>
              <a:rPr lang="ru-RU" sz="2400" b="0" dirty="0">
                <a:effectLst/>
                <a:latin typeface="Calibri"/>
                <a:ea typeface="PMingLiU"/>
                <a:cs typeface="Arial"/>
              </a:rPr>
              <a:t/>
            </a:r>
            <a:br>
              <a:rPr lang="ru-RU" sz="2400" b="0" dirty="0">
                <a:effectLst/>
                <a:latin typeface="Calibri"/>
                <a:ea typeface="PMingLiU"/>
                <a:cs typeface="Arial"/>
              </a:rPr>
            </a:br>
            <a:endParaRPr lang="ru-RU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1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512511" cy="612068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0" dirty="0">
                <a:solidFill>
                  <a:schemeClr val="tx1"/>
                </a:solidFill>
                <a:effectLst/>
                <a:latin typeface="Times New Roman"/>
                <a:ea typeface="PMingLiU"/>
                <a:cs typeface="Arial"/>
              </a:rPr>
              <a:t>В разделе «Играем в оркестре» использую произведения различных жанров. Дети проявляют своё творчество в игре на музыкальных инструментах: треугольниках, бубнах, маракасах или погремушках, ксилофонах, металлофонах, колокольчиках, коробочках. Дети знакомятся с такими понятиями, как «пауза», «партия». «вступление». «окончание».</a:t>
            </a:r>
            <a:endParaRPr lang="ru-RU" sz="2800" b="0" dirty="0">
              <a:solidFill>
                <a:schemeClr val="tx1"/>
              </a:solidFill>
              <a:effectLst/>
              <a:latin typeface="Calibri"/>
              <a:ea typeface="PMingLiU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5548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08518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Игра на детских музыкальных инструментах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320480" cy="475252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3960439" cy="4680520"/>
          </a:xfrm>
        </p:spPr>
      </p:pic>
    </p:spTree>
    <p:extLst>
      <p:ext uri="{BB962C8B-B14F-4D97-AF65-F5344CB8AC3E}">
        <p14:creationId xmlns:p14="http://schemas.microsoft.com/office/powerpoint/2010/main" val="22136219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</TotalTime>
  <Words>585</Words>
  <Application>Microsoft Office PowerPoint</Application>
  <PresentationFormat>Экран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Муниципальное бюджетное дошкольное учреждение МБДОУ № 35 поселка Первомайский  МО Новопокровский район.     « Классическая музыка в детском саду».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Слушая произведения, дети знакомятся с первичными жанрами марша, песни и танца, с разнохарактерными пьесами, относящимися к разным эпохам и стилям. Они получают первое представление о старинной музыке, а в предлагаемых слайдах – о предметах старины, костюмах, причёсках. </vt:lpstr>
      <vt:lpstr>В разделе «Играем в оркестре» использую произведения различных жанров. Дети проявляют своё творчество в игре на музыкальных инструментах: треугольниках, бубнах, маракасах или погремушках, ксилофонах, металлофонах, колокольчиках, коробочках. Дети знакомятся с такими понятиями, как «пауза», «партия». «вступление». «окончание».</vt:lpstr>
      <vt:lpstr>Игра на детских музыкальных инструментах</vt:lpstr>
      <vt:lpstr>Работая с детьми старшего возраста, я закрепляю ранее знакомый материал и расширяю знания детей.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учреждение МБДОУ № 35 поселка Первомайский МО Новопокровский район.     « Патриотическое воспитание дошкольников через музыку».</dc:title>
  <dc:creator>МБДОУ 35</dc:creator>
  <cp:lastModifiedBy>МБДОУ 35</cp:lastModifiedBy>
  <cp:revision>14</cp:revision>
  <dcterms:created xsi:type="dcterms:W3CDTF">2021-10-06T10:33:18Z</dcterms:created>
  <dcterms:modified xsi:type="dcterms:W3CDTF">2021-12-15T08:56:03Z</dcterms:modified>
</cp:coreProperties>
</file>