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1"/>
  </p:notesMasterIdLst>
  <p:sldIdLst>
    <p:sldId id="256" r:id="rId2"/>
    <p:sldId id="264" r:id="rId3"/>
    <p:sldId id="258" r:id="rId4"/>
    <p:sldId id="266" r:id="rId5"/>
    <p:sldId id="267" r:id="rId6"/>
    <p:sldId id="268" r:id="rId7"/>
    <p:sldId id="269" r:id="rId8"/>
    <p:sldId id="270" r:id="rId9"/>
    <p:sldId id="303" r:id="rId10"/>
    <p:sldId id="271" r:id="rId11"/>
    <p:sldId id="261" r:id="rId12"/>
    <p:sldId id="262" r:id="rId13"/>
    <p:sldId id="273" r:id="rId14"/>
    <p:sldId id="275" r:id="rId15"/>
    <p:sldId id="277" r:id="rId16"/>
    <p:sldId id="281" r:id="rId17"/>
    <p:sldId id="283" r:id="rId18"/>
    <p:sldId id="285" r:id="rId19"/>
    <p:sldId id="287" r:id="rId20"/>
    <p:sldId id="293" r:id="rId21"/>
    <p:sldId id="292" r:id="rId22"/>
    <p:sldId id="288" r:id="rId23"/>
    <p:sldId id="290" r:id="rId24"/>
    <p:sldId id="297" r:id="rId25"/>
    <p:sldId id="299" r:id="rId26"/>
    <p:sldId id="300" r:id="rId27"/>
    <p:sldId id="304" r:id="rId28"/>
    <p:sldId id="295" r:id="rId29"/>
    <p:sldId id="29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660033"/>
    <a:srgbClr val="601866"/>
    <a:srgbClr val="008080"/>
    <a:srgbClr val="0000FF"/>
    <a:srgbClr val="D74255"/>
    <a:srgbClr val="993300"/>
    <a:srgbClr val="FF0000"/>
    <a:srgbClr val="FF3399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1D8A9E-68B0-46BE-B40C-4BF4E6BAD06F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15C9A3-2FE8-43D4-99AC-81E240CDE9DF}">
      <dgm:prSet/>
      <dgm:spPr/>
      <dgm:t>
        <a:bodyPr/>
        <a:lstStyle/>
        <a:p>
          <a:pPr rtl="0"/>
          <a:r>
            <a:rPr lang="ru-RU" dirty="0" smtClean="0">
              <a:ln w="38100">
                <a:solidFill>
                  <a:schemeClr val="tx1"/>
                </a:solidFill>
              </a:ln>
              <a:solidFill>
                <a:srgbClr val="FF0000"/>
              </a:solidFill>
            </a:rPr>
            <a:t>«Математический каламбур»</a:t>
          </a:r>
          <a:endParaRPr lang="ru-RU" dirty="0">
            <a:ln w="38100">
              <a:solidFill>
                <a:schemeClr val="tx1"/>
              </a:solidFill>
            </a:ln>
            <a:solidFill>
              <a:srgbClr val="FF0000"/>
            </a:solidFill>
          </a:endParaRPr>
        </a:p>
      </dgm:t>
    </dgm:pt>
    <dgm:pt modelId="{8970FD9D-B6FB-4441-8775-E065ACB4D1DB}" type="parTrans" cxnId="{3A1517AF-5D48-4D69-A027-3A14C14F7FBA}">
      <dgm:prSet/>
      <dgm:spPr/>
      <dgm:t>
        <a:bodyPr/>
        <a:lstStyle/>
        <a:p>
          <a:endParaRPr lang="ru-RU"/>
        </a:p>
      </dgm:t>
    </dgm:pt>
    <dgm:pt modelId="{BB940750-57AF-4898-8901-19BE7446F09C}" type="sibTrans" cxnId="{3A1517AF-5D48-4D69-A027-3A14C14F7FBA}">
      <dgm:prSet/>
      <dgm:spPr/>
      <dgm:t>
        <a:bodyPr/>
        <a:lstStyle/>
        <a:p>
          <a:endParaRPr lang="ru-RU"/>
        </a:p>
      </dgm:t>
    </dgm:pt>
    <dgm:pt modelId="{499F3138-DE64-4EF0-8AC4-D1F15A502FAB}" type="pres">
      <dgm:prSet presAssocID="{5B1D8A9E-68B0-46BE-B40C-4BF4E6BAD0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CD8904-CFF4-46D7-810C-28003C4B69EF}" type="pres">
      <dgm:prSet presAssocID="{8815C9A3-2FE8-43D4-99AC-81E240CDE9DF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FB6CF0-25EC-4CDE-ABF1-65BE49BB24EA}" type="presOf" srcId="{5B1D8A9E-68B0-46BE-B40C-4BF4E6BAD06F}" destId="{499F3138-DE64-4EF0-8AC4-D1F15A502FAB}" srcOrd="0" destOrd="0" presId="urn:microsoft.com/office/officeart/2005/8/layout/default"/>
    <dgm:cxn modelId="{3A1517AF-5D48-4D69-A027-3A14C14F7FBA}" srcId="{5B1D8A9E-68B0-46BE-B40C-4BF4E6BAD06F}" destId="{8815C9A3-2FE8-43D4-99AC-81E240CDE9DF}" srcOrd="0" destOrd="0" parTransId="{8970FD9D-B6FB-4441-8775-E065ACB4D1DB}" sibTransId="{BB940750-57AF-4898-8901-19BE7446F09C}"/>
    <dgm:cxn modelId="{1B2B9B5A-ABD9-4667-8BC9-E6921528AD22}" type="presOf" srcId="{8815C9A3-2FE8-43D4-99AC-81E240CDE9DF}" destId="{15CD8904-CFF4-46D7-810C-28003C4B69EF}" srcOrd="0" destOrd="0" presId="urn:microsoft.com/office/officeart/2005/8/layout/default"/>
    <dgm:cxn modelId="{07627D07-E09D-4262-87CC-2F1014EDE697}" type="presParOf" srcId="{499F3138-DE64-4EF0-8AC4-D1F15A502FAB}" destId="{15CD8904-CFF4-46D7-810C-28003C4B69E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4E94E-D82F-493B-BCE0-671935B95944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F4F74-05B6-40DC-8D34-E2F5199EB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E6BB-FA91-4986-AB5C-929DAF6D1BE4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DC3298-30F4-43C5-9474-67716A698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E6BB-FA91-4986-AB5C-929DAF6D1BE4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3298-30F4-43C5-9474-67716A698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E6BB-FA91-4986-AB5C-929DAF6D1BE4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3298-30F4-43C5-9474-67716A698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E6BB-FA91-4986-AB5C-929DAF6D1BE4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DC3298-30F4-43C5-9474-67716A698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E6BB-FA91-4986-AB5C-929DAF6D1BE4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3298-30F4-43C5-9474-67716A698E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E6BB-FA91-4986-AB5C-929DAF6D1BE4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3298-30F4-43C5-9474-67716A698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E6BB-FA91-4986-AB5C-929DAF6D1BE4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BDC3298-30F4-43C5-9474-67716A698E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E6BB-FA91-4986-AB5C-929DAF6D1BE4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3298-30F4-43C5-9474-67716A698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E6BB-FA91-4986-AB5C-929DAF6D1BE4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3298-30F4-43C5-9474-67716A698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E6BB-FA91-4986-AB5C-929DAF6D1BE4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3298-30F4-43C5-9474-67716A698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E6BB-FA91-4986-AB5C-929DAF6D1BE4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3298-30F4-43C5-9474-67716A698E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BFCE6BB-FA91-4986-AB5C-929DAF6D1BE4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DC3298-30F4-43C5-9474-67716A698E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hyperlink" Target="http://www.enchantedlearning.com/dominoes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детский сад 2014-2015\matematika_carica_nauk.jpg"/>
          <p:cNvPicPr>
            <a:picLocks noChangeAspect="1" noChangeArrowheads="1"/>
          </p:cNvPicPr>
          <p:nvPr/>
        </p:nvPicPr>
        <p:blipFill>
          <a:blip r:embed="rId2" cstate="print"/>
          <a:srcRect l="1709" t="28586" r="45299" b="13892"/>
          <a:stretch>
            <a:fillRect/>
          </a:stretch>
        </p:blipFill>
        <p:spPr bwMode="auto">
          <a:xfrm>
            <a:off x="142844" y="2714620"/>
            <a:ext cx="3714776" cy="317551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5929330"/>
            <a:ext cx="6357982" cy="500066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Автор:   </a:t>
            </a:r>
            <a:r>
              <a:rPr lang="ru-RU" sz="2000" dirty="0" smtClean="0">
                <a:solidFill>
                  <a:schemeClr val="tx1"/>
                </a:solidFill>
              </a:rPr>
              <a:t>воспитатель  </a:t>
            </a:r>
            <a:r>
              <a:rPr lang="ru-RU" sz="2000" dirty="0" smtClean="0">
                <a:solidFill>
                  <a:schemeClr val="tx1"/>
                </a:solidFill>
              </a:rPr>
              <a:t>Руденок Вероника Васильевна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285728"/>
            <a:ext cx="7000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dirty="0" smtClean="0">
                <a:solidFill>
                  <a:srgbClr val="0070C0"/>
                </a:solidFill>
              </a:rPr>
              <a:t>«Развитие умственных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14546" y="1500174"/>
            <a:ext cx="63911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5400" b="1" dirty="0" smtClean="0">
                <a:solidFill>
                  <a:srgbClr val="0070C0"/>
                </a:solidFill>
              </a:rPr>
              <a:t>Способностей  через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4786314" y="3714752"/>
            <a:ext cx="32861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solidFill>
                  <a:srgbClr val="0070C0"/>
                </a:solidFill>
              </a:rPr>
              <a:t>игры»</a:t>
            </a:r>
            <a:endParaRPr lang="ru-RU" sz="8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643306" y="2643182"/>
            <a:ext cx="5326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математические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43702" y="785794"/>
            <a:ext cx="1871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Колумбово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яйцо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428604"/>
            <a:ext cx="200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ВЕСЕЛЫЕ клеточки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7" name="Рисунок 6" descr="D:\детский сад 2014-2015\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2752725" cy="399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85786" y="571480"/>
            <a:ext cx="1785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Танграм</a:t>
            </a:r>
            <a:endParaRPr lang="ru-RU" sz="2000" dirty="0">
              <a:solidFill>
                <a:srgbClr val="0000FF"/>
              </a:solidFill>
            </a:endParaRPr>
          </a:p>
        </p:txBody>
      </p:sp>
      <p:pic>
        <p:nvPicPr>
          <p:cNvPr id="8" name="Рисунок 7" descr="D:\копия С\Мои рисунки\grdiktant26.jpg"/>
          <p:cNvPicPr/>
          <p:nvPr/>
        </p:nvPicPr>
        <p:blipFill>
          <a:blip r:embed="rId3" cstate="print"/>
          <a:srcRect l="20458" t="30000" r="20988" b="31176"/>
          <a:stretch>
            <a:fillRect/>
          </a:stretch>
        </p:blipFill>
        <p:spPr bwMode="auto">
          <a:xfrm>
            <a:off x="4857752" y="3643314"/>
            <a:ext cx="1285884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копия С\Мои рисунки\grdiktant10.jpg"/>
          <p:cNvPicPr/>
          <p:nvPr/>
        </p:nvPicPr>
        <p:blipFill>
          <a:blip r:embed="rId4" cstate="print"/>
          <a:srcRect l="29806" t="39529" r="30511" b="30588"/>
          <a:stretch>
            <a:fillRect/>
          </a:stretch>
        </p:blipFill>
        <p:spPr bwMode="auto">
          <a:xfrm>
            <a:off x="3428992" y="1643050"/>
            <a:ext cx="1214438" cy="1638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копия С\Мои рисунки\grdiktant14.jpg"/>
          <p:cNvPicPr/>
          <p:nvPr/>
        </p:nvPicPr>
        <p:blipFill>
          <a:blip r:embed="rId5" cstate="print"/>
          <a:srcRect l="26808" t="30353" r="30159" b="30706"/>
          <a:stretch>
            <a:fillRect/>
          </a:stretch>
        </p:blipFill>
        <p:spPr bwMode="auto">
          <a:xfrm>
            <a:off x="3286116" y="3500438"/>
            <a:ext cx="1428760" cy="179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копия С\Мои рисунки\grdiktant27.jpg"/>
          <p:cNvPicPr/>
          <p:nvPr/>
        </p:nvPicPr>
        <p:blipFill>
          <a:blip r:embed="rId6" cstate="print"/>
          <a:srcRect l="29982" t="31647" r="26808" b="31765"/>
          <a:stretch>
            <a:fillRect/>
          </a:stretch>
        </p:blipFill>
        <p:spPr bwMode="auto">
          <a:xfrm>
            <a:off x="4714876" y="1571612"/>
            <a:ext cx="1357322" cy="176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детский сад 2014-2015\images (8)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2214554"/>
            <a:ext cx="235745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детский сад 2014-2015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429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800" b="1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Admin\Мои документы\Мои результаты сканирования\2014-11 (ноя)\сканирование00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4469" r="3073" b="55312"/>
          <a:stretch>
            <a:fillRect/>
          </a:stretch>
        </p:blipFill>
        <p:spPr bwMode="auto">
          <a:xfrm rot="15041984">
            <a:off x="105024" y="1441600"/>
            <a:ext cx="2378058" cy="1606725"/>
          </a:xfrm>
          <a:prstGeom prst="rect">
            <a:avLst/>
          </a:prstGeom>
          <a:noFill/>
        </p:spPr>
      </p:pic>
      <p:pic>
        <p:nvPicPr>
          <p:cNvPr id="6" name="Рисунок 5" descr="C:\Documents and Settings\Admin\Мои документы\Мои результаты сканирования\2014-11 (ноя)\сканирование0004.jpg"/>
          <p:cNvPicPr/>
          <p:nvPr/>
        </p:nvPicPr>
        <p:blipFill>
          <a:blip r:embed="rId4" cstate="print"/>
          <a:srcRect r="6348" b="57802"/>
          <a:stretch>
            <a:fillRect/>
          </a:stretch>
        </p:blipFill>
        <p:spPr bwMode="auto">
          <a:xfrm rot="16200000">
            <a:off x="2500298" y="1785926"/>
            <a:ext cx="228601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Admin\Мои документы\Мои результаты сканирования\2014-11 (ноя)\сканирование0003.jpg"/>
          <p:cNvPicPr>
            <a:picLocks noChangeAspect="1" noChangeArrowheads="1"/>
          </p:cNvPicPr>
          <p:nvPr/>
        </p:nvPicPr>
        <p:blipFill>
          <a:blip r:embed="rId3" cstate="print"/>
          <a:srcRect t="49156" r="6146" b="3922"/>
          <a:stretch>
            <a:fillRect/>
          </a:stretch>
        </p:blipFill>
        <p:spPr bwMode="auto">
          <a:xfrm rot="16200000">
            <a:off x="4231157" y="3484092"/>
            <a:ext cx="2181885" cy="1500198"/>
          </a:xfrm>
          <a:prstGeom prst="rect">
            <a:avLst/>
          </a:prstGeom>
          <a:noFill/>
        </p:spPr>
      </p:pic>
      <p:pic>
        <p:nvPicPr>
          <p:cNvPr id="8" name="Рисунок 7" descr="C:\Documents and Settings\Admin\Мои документы\Мои результаты сканирования\2014-11 (ноя)\сканирование0004.jpg"/>
          <p:cNvPicPr/>
          <p:nvPr/>
        </p:nvPicPr>
        <p:blipFill>
          <a:blip r:embed="rId5" cstate="print"/>
          <a:srcRect l="7947" t="47162" r="3174" b="5675"/>
          <a:stretch>
            <a:fillRect/>
          </a:stretch>
        </p:blipFill>
        <p:spPr bwMode="auto">
          <a:xfrm rot="17195927">
            <a:off x="5650962" y="1402336"/>
            <a:ext cx="200026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Admin\Мои документы\Мои результаты сканирования\2014-11 (ноя)\сканирование0005.jpg"/>
          <p:cNvPicPr/>
          <p:nvPr/>
        </p:nvPicPr>
        <p:blipFill>
          <a:blip r:embed="rId6" cstate="print"/>
          <a:srcRect t="2702" b="51359"/>
          <a:stretch>
            <a:fillRect/>
          </a:stretch>
        </p:blipFill>
        <p:spPr bwMode="auto">
          <a:xfrm rot="15587045">
            <a:off x="2021364" y="4366537"/>
            <a:ext cx="2057697" cy="13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Admin\Мои документы\Мои результаты сканирования\2014-11 (ноя)\сканирование0005.jpg"/>
          <p:cNvPicPr/>
          <p:nvPr/>
        </p:nvPicPr>
        <p:blipFill>
          <a:blip r:embed="rId7" cstate="print"/>
          <a:srcRect t="51343" b="2718"/>
          <a:stretch>
            <a:fillRect/>
          </a:stretch>
        </p:blipFill>
        <p:spPr bwMode="auto">
          <a:xfrm rot="18153380">
            <a:off x="7073333" y="2551505"/>
            <a:ext cx="2000264" cy="126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Admin\Мои документы\Мои результаты сканирования\2014-11 (ноя)\сканирование0006.jpg"/>
          <p:cNvPicPr/>
          <p:nvPr/>
        </p:nvPicPr>
        <p:blipFill>
          <a:blip r:embed="rId8" cstate="print"/>
          <a:srcRect t="53507" b="4877"/>
          <a:stretch>
            <a:fillRect/>
          </a:stretch>
        </p:blipFill>
        <p:spPr bwMode="auto">
          <a:xfrm rot="15569038">
            <a:off x="158704" y="4124715"/>
            <a:ext cx="2206200" cy="147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Admin\Мои документы\Мои результаты сканирования\2014-11 (ноя)\сканирование0006.jpg"/>
          <p:cNvPicPr/>
          <p:nvPr/>
        </p:nvPicPr>
        <p:blipFill>
          <a:blip r:embed="rId9" cstate="print"/>
          <a:srcRect b="52439"/>
          <a:stretch>
            <a:fillRect/>
          </a:stretch>
        </p:blipFill>
        <p:spPr bwMode="auto">
          <a:xfrm rot="16200000">
            <a:off x="6250794" y="4679164"/>
            <a:ext cx="1928825" cy="142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571604" y="357166"/>
            <a:ext cx="48577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Литература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Мастер – класс по теме:</a:t>
            </a:r>
            <a:endParaRPr lang="ru-RU" sz="44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04800" y="1554162"/>
          <a:ext cx="868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786742" cy="2786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400" b="1" dirty="0" smtClean="0">
                <a:solidFill>
                  <a:srgbClr val="C00000"/>
                </a:solidFill>
              </a:rPr>
              <a:t>ЦЕЛЬ:</a:t>
            </a:r>
            <a:r>
              <a:rPr lang="ru-RU" sz="4400" dirty="0" smtClean="0">
                <a:solidFill>
                  <a:srgbClr val="C00000"/>
                </a:solidFill>
              </a:rPr>
              <a:t> </a:t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993300"/>
                </a:solidFill>
              </a:rPr>
              <a:t>познакомить  педагогов  с использованием  игровых заданий  как  средства развития  умственных способностей.</a:t>
            </a:r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214313" y="1142984"/>
            <a:ext cx="7858149" cy="498317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000" b="1" dirty="0" smtClean="0"/>
              <a:t>«Кто с детских лет </a:t>
            </a:r>
          </a:p>
          <a:p>
            <a:pPr algn="ctr">
              <a:buNone/>
            </a:pPr>
            <a:r>
              <a:rPr lang="ru-RU" sz="4000" b="1" dirty="0" smtClean="0"/>
              <a:t>занимается математикой, тот развивает внимание, тренирует свой мозг, свою волю, воспитывает настойчивость и упорство в достижении цели».</a:t>
            </a:r>
          </a:p>
          <a:p>
            <a:pPr algn="r">
              <a:buFont typeface="Arial" charset="0"/>
              <a:buNone/>
            </a:pPr>
            <a:endParaRPr lang="ru-RU" dirty="0" smtClean="0"/>
          </a:p>
          <a:p>
            <a:pPr algn="r">
              <a:buFont typeface="Arial" charset="0"/>
              <a:buNone/>
            </a:pPr>
            <a:r>
              <a:rPr lang="ru-RU" dirty="0" smtClean="0"/>
              <a:t>А. </a:t>
            </a:r>
            <a:r>
              <a:rPr lang="ru-RU" dirty="0" err="1" smtClean="0"/>
              <a:t>Маркушевич</a:t>
            </a:r>
            <a:r>
              <a:rPr lang="ru-RU" dirty="0" smtClean="0"/>
              <a:t> </a:t>
            </a:r>
          </a:p>
        </p:txBody>
      </p:sp>
      <p:pic>
        <p:nvPicPr>
          <p:cNvPr id="5124" name="Рисунок 3" descr="209.gif"/>
          <p:cNvPicPr>
            <a:picLocks noChangeAspect="1"/>
          </p:cNvPicPr>
          <p:nvPr/>
        </p:nvPicPr>
        <p:blipFill>
          <a:blip r:embed="rId3" cstate="print"/>
          <a:srcRect l="46875" t="4166" r="3125" b="47917"/>
          <a:stretch>
            <a:fillRect/>
          </a:stretch>
        </p:blipFill>
        <p:spPr bwMode="auto">
          <a:xfrm>
            <a:off x="6721359" y="142852"/>
            <a:ext cx="2422641" cy="232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Сказка о царе </a:t>
            </a:r>
            <a:r>
              <a:rPr lang="ru-RU" b="1" dirty="0" err="1" smtClean="0"/>
              <a:t>Салтане</a:t>
            </a:r>
            <a:endParaRPr lang="ru-RU" b="1" dirty="0" smtClean="0"/>
          </a:p>
        </p:txBody>
      </p:sp>
      <p:pic>
        <p:nvPicPr>
          <p:cNvPr id="6148" name="Picture 5" descr="F:\Гвидон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3411" t="12634" r="28404" b="15768"/>
          <a:stretch>
            <a:fillRect/>
          </a:stretch>
        </p:blipFill>
        <p:spPr>
          <a:xfrm>
            <a:off x="928662" y="1428736"/>
            <a:ext cx="3025775" cy="4286250"/>
          </a:xfrm>
          <a:noFill/>
        </p:spPr>
      </p:pic>
      <p:pic>
        <p:nvPicPr>
          <p:cNvPr id="6149" name="Picture 6" descr="F:\комар1.jpg"/>
          <p:cNvPicPr>
            <a:picLocks noChangeAspect="1" noChangeArrowheads="1"/>
          </p:cNvPicPr>
          <p:nvPr/>
        </p:nvPicPr>
        <p:blipFill>
          <a:blip r:embed="rId4" cstate="print"/>
          <a:srcRect l="12079" t="21539" r="22191" b="19489"/>
          <a:stretch>
            <a:fillRect/>
          </a:stretch>
        </p:blipFill>
        <p:spPr bwMode="auto">
          <a:xfrm>
            <a:off x="6286500" y="1143000"/>
            <a:ext cx="221456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7" descr="F:\комар2.jpg"/>
          <p:cNvPicPr>
            <a:picLocks noChangeAspect="1" noChangeArrowheads="1"/>
          </p:cNvPicPr>
          <p:nvPr/>
        </p:nvPicPr>
        <p:blipFill>
          <a:blip r:embed="rId5" cstate="print"/>
          <a:srcRect l="27248" t="18192" r="29774" b="39955"/>
          <a:stretch>
            <a:fillRect/>
          </a:stretch>
        </p:blipFill>
        <p:spPr bwMode="auto">
          <a:xfrm>
            <a:off x="6286500" y="2857500"/>
            <a:ext cx="22352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8" descr="F:\шмель.jpg"/>
          <p:cNvPicPr>
            <a:picLocks noChangeAspect="1" noChangeArrowheads="1"/>
          </p:cNvPicPr>
          <p:nvPr/>
        </p:nvPicPr>
        <p:blipFill>
          <a:blip r:embed="rId6" cstate="print"/>
          <a:srcRect l="11250" t="10001" r="24998" b="24998"/>
          <a:stretch>
            <a:fillRect/>
          </a:stretch>
        </p:blipFill>
        <p:spPr bwMode="auto">
          <a:xfrm>
            <a:off x="6286512" y="4643438"/>
            <a:ext cx="2214551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20"/>
          <p:cNvSpPr>
            <a:spLocks noChangeShapeType="1"/>
          </p:cNvSpPr>
          <p:nvPr/>
        </p:nvSpPr>
        <p:spPr bwMode="auto">
          <a:xfrm>
            <a:off x="4002080" y="3429000"/>
            <a:ext cx="2284431" cy="1857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20"/>
          <p:cNvSpPr>
            <a:spLocks noChangeShapeType="1"/>
          </p:cNvSpPr>
          <p:nvPr/>
        </p:nvSpPr>
        <p:spPr bwMode="auto">
          <a:xfrm>
            <a:off x="4002080" y="3429001"/>
            <a:ext cx="2284431" cy="2857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 flipV="1">
            <a:off x="4000496" y="1857363"/>
            <a:ext cx="2286016" cy="157163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Двенадцать месяцев</a:t>
            </a:r>
          </a:p>
        </p:txBody>
      </p:sp>
      <p:pic>
        <p:nvPicPr>
          <p:cNvPr id="8196" name="Picture 1" descr="F:\12 месяцев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85852" y="1285860"/>
            <a:ext cx="6699250" cy="4857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Тридцать три богатыря</a:t>
            </a:r>
          </a:p>
        </p:txBody>
      </p:sp>
      <p:pic>
        <p:nvPicPr>
          <p:cNvPr id="9220" name="Picture 1" descr="F:\33 богатыр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4414" y="1214422"/>
            <a:ext cx="6367462" cy="4768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Тысяча и одна ночь</a:t>
            </a:r>
          </a:p>
        </p:txBody>
      </p:sp>
      <p:pic>
        <p:nvPicPr>
          <p:cNvPr id="10244" name="Picture 4" descr="F:\1000 и 1 ноч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1120417">
            <a:off x="4701199" y="1412765"/>
            <a:ext cx="2770693" cy="4281733"/>
          </a:xfrm>
          <a:noFill/>
        </p:spPr>
      </p:pic>
      <p:pic>
        <p:nvPicPr>
          <p:cNvPr id="10245" name="Picture 5" descr="C:\Users\ТАТЬЯНА\Desktop\конкурс\3201593.saherezada.png"/>
          <p:cNvPicPr>
            <a:picLocks noChangeAspect="1" noChangeArrowheads="1"/>
          </p:cNvPicPr>
          <p:nvPr/>
        </p:nvPicPr>
        <p:blipFill>
          <a:blip r:embed="rId3" cstate="print"/>
          <a:srcRect l="11111" t="8529" r="6667" b="11868"/>
          <a:stretch>
            <a:fillRect/>
          </a:stretch>
        </p:blipFill>
        <p:spPr bwMode="auto">
          <a:xfrm>
            <a:off x="357157" y="1142984"/>
            <a:ext cx="3398407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736"/>
            <a:ext cx="8229600" cy="1143000"/>
          </a:xfrm>
        </p:spPr>
        <p:txBody>
          <a:bodyPr/>
          <a:lstStyle/>
          <a:p>
            <a:pPr algn="ctr"/>
            <a:r>
              <a:rPr lang="ru-RU" sz="6600" b="1" dirty="0" smtClean="0"/>
              <a:t>КЛУБОК СКАЗОК</a:t>
            </a:r>
            <a:endParaRPr lang="ru-RU" sz="6600" b="1" dirty="0"/>
          </a:p>
        </p:txBody>
      </p:sp>
      <p:pic>
        <p:nvPicPr>
          <p:cNvPr id="32770" name="Picture 2" descr="C:\Users\ТАТЬЯНА\Desktop\конкурс\0_562ea_3af9ab0f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857496"/>
            <a:ext cx="3214710" cy="3578962"/>
          </a:xfrm>
          <a:prstGeom prst="rect">
            <a:avLst/>
          </a:prstGeom>
          <a:noFill/>
        </p:spPr>
      </p:pic>
      <p:pic>
        <p:nvPicPr>
          <p:cNvPr id="32773" name="Picture 5" descr="C:\Users\ТАТЬЯНА\Desktop\конкурс\домовой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143380"/>
            <a:ext cx="2238380" cy="2303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детский сад 2014-2015\359397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857356" y="1357298"/>
            <a:ext cx="678661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 данной тематики обусловлена тем, что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развития умственных способностей детей существенное значение имеет приобретение ими математических представлений, которые активно влияют на формирование умственных действий, столь необходимых для познания окружающего мира.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357166"/>
            <a:ext cx="557216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</a:t>
            </a:r>
            <a:endParaRPr lang="ru-RU" sz="6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634442" cy="58579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Жили – были Дед и Баба. И была у них курочка Ряба. Раз снесла курочка яичка – не простое, а золотое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.(Курочка Ряба) </a:t>
            </a:r>
            <a:r>
              <a:rPr lang="ru-RU" sz="2000" dirty="0" smtClean="0">
                <a:solidFill>
                  <a:srgbClr val="00B050"/>
                </a:solidFill>
              </a:rPr>
              <a:t>Положила его Баба на окошко студиться. А лиса его </a:t>
            </a:r>
            <a:r>
              <a:rPr lang="ru-RU" sz="2000" dirty="0" err="1" smtClean="0">
                <a:solidFill>
                  <a:srgbClr val="00B050"/>
                </a:solidFill>
              </a:rPr>
              <a:t>ам</a:t>
            </a:r>
            <a:r>
              <a:rPr lang="ru-RU" sz="2000" dirty="0" smtClean="0">
                <a:solidFill>
                  <a:srgbClr val="00B050"/>
                </a:solidFill>
              </a:rPr>
              <a:t>  - съела</a:t>
            </a:r>
            <a:r>
              <a:rPr lang="ru-RU" sz="2000" b="1" dirty="0" smtClean="0">
                <a:solidFill>
                  <a:srgbClr val="00B050"/>
                </a:solidFill>
              </a:rPr>
              <a:t>.(Колобок</a:t>
            </a:r>
            <a:r>
              <a:rPr lang="ru-RU" sz="2000" dirty="0" smtClean="0">
                <a:solidFill>
                  <a:srgbClr val="00B050"/>
                </a:solidFill>
              </a:rPr>
              <a:t>)</a:t>
            </a:r>
            <a:r>
              <a:rPr lang="ru-RU" sz="2000" dirty="0" smtClean="0">
                <a:solidFill>
                  <a:srgbClr val="92D050"/>
                </a:solidFill>
              </a:rPr>
              <a:t> </a:t>
            </a:r>
            <a:r>
              <a:rPr lang="ru-RU" sz="2000" dirty="0" smtClean="0">
                <a:solidFill>
                  <a:srgbClr val="0000FF"/>
                </a:solidFill>
              </a:rPr>
              <a:t>Дед тянет – потянет – вытащить не может</a:t>
            </a:r>
            <a:r>
              <a:rPr lang="ru-RU" sz="2000" b="1" dirty="0" smtClean="0">
                <a:solidFill>
                  <a:srgbClr val="0000FF"/>
                </a:solidFill>
              </a:rPr>
              <a:t>.(Репка)</a:t>
            </a:r>
            <a:r>
              <a:rPr lang="ru-RU" sz="2000" b="1" dirty="0" smtClean="0"/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Плачет Дед, плачет Баба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.(Курочка Ряба).  </a:t>
            </a:r>
            <a:r>
              <a:rPr lang="ru-RU" sz="2000" dirty="0" smtClean="0">
                <a:solidFill>
                  <a:srgbClr val="00B0F0"/>
                </a:solidFill>
              </a:rPr>
              <a:t>Дед и говорит: «Я поеду в город на ярмарку, а ты дома сиди, братца береги!». </a:t>
            </a:r>
            <a:r>
              <a:rPr lang="ru-RU" sz="2000" b="1" dirty="0" smtClean="0">
                <a:solidFill>
                  <a:srgbClr val="00B0F0"/>
                </a:solidFill>
              </a:rPr>
              <a:t>(Гуси - Лебеди).</a:t>
            </a:r>
            <a:r>
              <a:rPr lang="ru-RU" sz="2000" b="1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Баба взяла пирожок и горшочек масла и пошла по длинной дороге. </a:t>
            </a:r>
            <a:r>
              <a:rPr lang="ru-RU" sz="2000" b="1" dirty="0" smtClean="0">
                <a:solidFill>
                  <a:srgbClr val="FF0000"/>
                </a:solidFill>
              </a:rPr>
              <a:t>(Красная Шапочка) </a:t>
            </a:r>
            <a:r>
              <a:rPr lang="ru-RU" sz="2000" dirty="0" smtClean="0">
                <a:solidFill>
                  <a:srgbClr val="00B0F0"/>
                </a:solidFill>
              </a:rPr>
              <a:t>Долго ли, коротко ли, смотрит: стоит избушка на курьих ножках, вокруг себя поворачивается. </a:t>
            </a:r>
            <a:r>
              <a:rPr lang="ru-RU" sz="2000" b="1" dirty="0" smtClean="0">
                <a:solidFill>
                  <a:srgbClr val="00B0F0"/>
                </a:solidFill>
              </a:rPr>
              <a:t>(Гуси – Лебеди)</a:t>
            </a:r>
          </a:p>
          <a:p>
            <a:pPr>
              <a:buNone/>
            </a:pPr>
            <a:r>
              <a:rPr lang="ru-RU" sz="2000" dirty="0" smtClean="0">
                <a:solidFill>
                  <a:srgbClr val="008080"/>
                </a:solidFill>
              </a:rPr>
              <a:t>- Кто, кто в теремочке живет?   Кто, кто в невысоком живет? </a:t>
            </a:r>
          </a:p>
          <a:p>
            <a:pPr>
              <a:buNone/>
            </a:pPr>
            <a:r>
              <a:rPr lang="ru-RU" sz="2000" dirty="0" smtClean="0">
                <a:solidFill>
                  <a:srgbClr val="008080"/>
                </a:solidFill>
              </a:rPr>
              <a:t>- Я, Волчок – серый бочок.</a:t>
            </a:r>
          </a:p>
          <a:p>
            <a:pPr>
              <a:buNone/>
            </a:pPr>
            <a:r>
              <a:rPr lang="ru-RU" sz="2000" dirty="0" smtClean="0">
                <a:solidFill>
                  <a:srgbClr val="008080"/>
                </a:solidFill>
              </a:rPr>
              <a:t>- Пусти меня к себе жить. </a:t>
            </a:r>
            <a:r>
              <a:rPr lang="ru-RU" sz="2000" b="1" dirty="0" smtClean="0">
                <a:solidFill>
                  <a:srgbClr val="008080"/>
                </a:solidFill>
              </a:rPr>
              <a:t>(Теремок)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-  Дерни за веревочку, дверь и откроется! 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- Бабушка, бабушка! Почему у тебя такие большие зубы?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- Это чтобы скорее съесть тебя!</a:t>
            </a:r>
          </a:p>
          <a:p>
            <a:pPr>
              <a:buNone/>
            </a:pPr>
            <a:r>
              <a:rPr lang="ru-RU" sz="2000" dirty="0" smtClean="0">
                <a:solidFill>
                  <a:srgbClr val="00B050"/>
                </a:solidFill>
              </a:rPr>
              <a:t>- Не ешь меня, я тебе, песенку спою</a:t>
            </a:r>
            <a:r>
              <a:rPr lang="ru-RU" sz="2000" smtClean="0">
                <a:solidFill>
                  <a:srgbClr val="00B050"/>
                </a:solidFill>
              </a:rPr>
              <a:t>! </a:t>
            </a:r>
            <a:r>
              <a:rPr lang="ru-RU" sz="2000" b="1" smtClean="0">
                <a:solidFill>
                  <a:srgbClr val="00B050"/>
                </a:solidFill>
              </a:rPr>
              <a:t>(</a:t>
            </a:r>
            <a:r>
              <a:rPr lang="ru-RU" sz="2000" b="1" dirty="0" smtClean="0">
                <a:solidFill>
                  <a:srgbClr val="00B050"/>
                </a:solidFill>
              </a:rPr>
              <a:t>Колобок</a:t>
            </a:r>
            <a:r>
              <a:rPr lang="ru-RU" sz="2000" dirty="0" smtClean="0">
                <a:solidFill>
                  <a:srgbClr val="00B050"/>
                </a:solidFill>
              </a:rPr>
              <a:t>)</a:t>
            </a:r>
            <a:r>
              <a:rPr lang="ru-RU" sz="2000" dirty="0" smtClean="0">
                <a:solidFill>
                  <a:srgbClr val="92D050"/>
                </a:solidFill>
              </a:rPr>
              <a:t> </a:t>
            </a:r>
            <a:endParaRPr lang="ru-RU" sz="20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601866"/>
                </a:solidFill>
              </a:rPr>
              <a:t>Я – веселый Серый Волк.  В поросятах знаю толк! </a:t>
            </a:r>
            <a:r>
              <a:rPr lang="ru-RU" sz="2000" b="1" dirty="0" smtClean="0">
                <a:solidFill>
                  <a:srgbClr val="601866"/>
                </a:solidFill>
              </a:rPr>
              <a:t>(Три поросенка</a:t>
            </a:r>
            <a:r>
              <a:rPr lang="ru-RU" sz="2000" dirty="0" smtClean="0">
                <a:solidFill>
                  <a:srgbClr val="601866"/>
                </a:solidFill>
              </a:rPr>
              <a:t>)</a:t>
            </a:r>
          </a:p>
          <a:p>
            <a:pPr>
              <a:buNone/>
            </a:pPr>
            <a:r>
              <a:rPr lang="ru-RU" sz="2000" dirty="0" smtClean="0">
                <a:solidFill>
                  <a:srgbClr val="00B0F0"/>
                </a:solidFill>
              </a:rPr>
              <a:t>Тут и Дед с ярмарки вернулся. Обрадовались они стали жить поживать и добра наживать!  </a:t>
            </a:r>
            <a:r>
              <a:rPr lang="ru-RU" sz="2000" b="1" dirty="0" smtClean="0">
                <a:solidFill>
                  <a:srgbClr val="00B0F0"/>
                </a:solidFill>
              </a:rPr>
              <a:t>(Гуси - Лебеди)    </a:t>
            </a:r>
            <a:r>
              <a:rPr lang="ru-RU" sz="2800" b="1" dirty="0" smtClean="0">
                <a:solidFill>
                  <a:srgbClr val="660033"/>
                </a:solidFill>
              </a:rPr>
              <a:t>(7)</a:t>
            </a:r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2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642918"/>
            <a:ext cx="7400946" cy="60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58" y="142852"/>
            <a:ext cx="5786478" cy="571504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A50021"/>
                </a:solidFill>
                <a:latin typeface="Comic Sans MS" pitchFamily="66" charset="0"/>
              </a:rPr>
              <a:t>Планета </a:t>
            </a:r>
            <a:r>
              <a:rPr lang="ru-RU" sz="3600" b="1" dirty="0" err="1" smtClean="0">
                <a:solidFill>
                  <a:srgbClr val="A50021"/>
                </a:solidFill>
                <a:latin typeface="Comic Sans MS" pitchFamily="66" charset="0"/>
              </a:rPr>
              <a:t>Мартинели</a:t>
            </a:r>
            <a:endParaRPr lang="ru-RU" sz="3600" b="1" dirty="0" smtClean="0">
              <a:solidFill>
                <a:srgbClr val="A5002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57200"/>
            <a:ext cx="8777318" cy="404337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ПОСЛУШАЙТЕ  МАЛЕНЬКИЕ  ИСТОРИИ. ЕСЛИ  ВЫ  УСЛЫШИТЕ  СЛОГ  ИЛИ  СЛОВО </a:t>
            </a:r>
            <a:r>
              <a:rPr lang="ru-RU" sz="4000" b="1" dirty="0" smtClean="0"/>
              <a:t>«ТРИ», </a:t>
            </a:r>
            <a:r>
              <a:rPr lang="ru-RU" b="1" dirty="0" smtClean="0"/>
              <a:t>ТО ХЛОПНИТЕ </a:t>
            </a:r>
            <a:br>
              <a:rPr lang="ru-RU" b="1" dirty="0" smtClean="0"/>
            </a:br>
            <a:r>
              <a:rPr lang="ru-RU" b="1" dirty="0" smtClean="0"/>
              <a:t>ОДИН РАЗ В ЛАДОШИ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643182"/>
            <a:ext cx="4572032" cy="1143000"/>
          </a:xfrm>
        </p:spPr>
        <p:txBody>
          <a:bodyPr>
            <a:normAutofit fontScale="90000"/>
          </a:bodyPr>
          <a:lstStyle/>
          <a:p>
            <a:r>
              <a:rPr lang="ru-RU" sz="8000" b="1" dirty="0" err="1" smtClean="0"/>
              <a:t>Танграм</a:t>
            </a:r>
            <a:endParaRPr lang="ru-RU" sz="8000" b="1" dirty="0"/>
          </a:p>
        </p:txBody>
      </p:sp>
      <p:pic>
        <p:nvPicPr>
          <p:cNvPr id="31746" name="Picture 2" descr="C:\Users\ТАТЬЯНА\Desktop\конкурс\fletc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159776">
            <a:off x="308558" y="2086249"/>
            <a:ext cx="1475210" cy="1493646"/>
          </a:xfrm>
          <a:prstGeom prst="rect">
            <a:avLst/>
          </a:prstGeom>
          <a:noFill/>
        </p:spPr>
      </p:pic>
      <p:pic>
        <p:nvPicPr>
          <p:cNvPr id="31752" name="Picture 8" descr="C:\Users\ТАТЬЯНА\Desktop\конкурс\12065760881293435659yves_guillou_tangram_21.svg.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214422"/>
            <a:ext cx="1900237" cy="2076450"/>
          </a:xfrm>
          <a:prstGeom prst="rect">
            <a:avLst/>
          </a:prstGeom>
          <a:noFill/>
        </p:spPr>
      </p:pic>
      <p:pic>
        <p:nvPicPr>
          <p:cNvPr id="31753" name="Picture 9" descr="C:\Users\ТАТЬЯНА\Desktop\конкурс\11954226821500046390tangram-26_yves_guillou_01.svg.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929198"/>
            <a:ext cx="1747837" cy="1562100"/>
          </a:xfrm>
          <a:prstGeom prst="rect">
            <a:avLst/>
          </a:prstGeom>
          <a:noFill/>
        </p:spPr>
      </p:pic>
      <p:pic>
        <p:nvPicPr>
          <p:cNvPr id="31755" name="Picture 11" descr="C:\Users\ТАТЬЯНА\Desktop\конкурс\11954227021929576403tangram-34_yves_guillou_01.svg.h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4000504"/>
            <a:ext cx="2468563" cy="2303463"/>
          </a:xfrm>
          <a:prstGeom prst="rect">
            <a:avLst/>
          </a:prstGeom>
          <a:noFill/>
        </p:spPr>
      </p:pic>
      <p:pic>
        <p:nvPicPr>
          <p:cNvPr id="31756" name="Picture 12" descr="C:\Users\ТАТЬЯНА\Desktop\конкурс\11954226551893231564tangram-16_yves_guillou_01.svg.h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214290"/>
            <a:ext cx="1893887" cy="193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angram_71-e1352572983828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1071546"/>
            <a:ext cx="528641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angram_7_k1-e135257309136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1285860"/>
            <a:ext cx="442915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59_12190862431-590x42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1537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етский сад 2014-2015\tangram.jpg"/>
          <p:cNvPicPr/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57356" y="1071546"/>
            <a:ext cx="457202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143932" cy="314327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5400" b="1" dirty="0" smtClean="0"/>
              <a:t>«Без игры нет и не может быть  полноценного умственного  развития»</a:t>
            </a:r>
          </a:p>
        </p:txBody>
      </p:sp>
      <p:pic>
        <p:nvPicPr>
          <p:cNvPr id="4" name="Рисунок 3" descr="209.gif"/>
          <p:cNvPicPr>
            <a:picLocks noChangeAspect="1"/>
          </p:cNvPicPr>
          <p:nvPr/>
        </p:nvPicPr>
        <p:blipFill>
          <a:blip r:embed="rId2" cstate="print"/>
          <a:srcRect l="46875" t="4166" r="3125" b="47917"/>
          <a:stretch>
            <a:fillRect/>
          </a:stretch>
        </p:blipFill>
        <p:spPr bwMode="auto">
          <a:xfrm>
            <a:off x="6000750" y="3489325"/>
            <a:ext cx="3143250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>
          <a:xfrm>
            <a:off x="1428728" y="428604"/>
            <a:ext cx="6858048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 smtClean="0"/>
              <a:t>Спасибо за внимание</a:t>
            </a:r>
            <a:br>
              <a:rPr lang="ru-RU" sz="6600" b="1" dirty="0" smtClean="0"/>
            </a:br>
            <a:endParaRPr lang="ru-RU" sz="6600" dirty="0" smtClean="0"/>
          </a:p>
        </p:txBody>
      </p:sp>
      <p:pic>
        <p:nvPicPr>
          <p:cNvPr id="5" name="Рисунок 3" descr="209.gif"/>
          <p:cNvPicPr>
            <a:picLocks noChangeAspect="1"/>
          </p:cNvPicPr>
          <p:nvPr/>
        </p:nvPicPr>
        <p:blipFill>
          <a:blip r:embed="rId2" cstate="print"/>
          <a:srcRect l="46875" t="4166" r="3125" b="47917"/>
          <a:stretch>
            <a:fillRect/>
          </a:stretch>
        </p:blipFill>
        <p:spPr bwMode="auto">
          <a:xfrm>
            <a:off x="2786050" y="2571744"/>
            <a:ext cx="3786182" cy="362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детский сад 2014-2015\Безымянный1.png"/>
          <p:cNvPicPr>
            <a:picLocks noChangeAspect="1" noChangeArrowheads="1"/>
          </p:cNvPicPr>
          <p:nvPr/>
        </p:nvPicPr>
        <p:blipFill>
          <a:blip r:embed="rId2" cstate="print"/>
          <a:srcRect l="3750" t="3000" r="40750" b="41000"/>
          <a:stretch>
            <a:fillRect/>
          </a:stretch>
        </p:blipFill>
        <p:spPr bwMode="auto">
          <a:xfrm>
            <a:off x="0" y="0"/>
            <a:ext cx="9144000" cy="69197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       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содействовать развитию умственных способностей детей, через математические     игры.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857364"/>
            <a:ext cx="4114800" cy="426879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  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Ведущая образовательная область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«Познавательное развитие»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Интеграция образовательных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областей: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«Речевое развитие»</a:t>
            </a: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«Социально – коммуникативное развитие»</a:t>
            </a: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«Физическое развитие»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4">
              <a:buNone/>
            </a:pPr>
            <a:r>
              <a:rPr lang="ru-RU" dirty="0" smtClean="0">
                <a:solidFill>
                  <a:srgbClr val="C00000"/>
                </a:solidFill>
              </a:rPr>
              <a:t>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142844" y="0"/>
            <a:ext cx="8786874" cy="683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D7425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D74255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33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Образовательные: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33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«Познавательное развитие»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D2A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Содействовать: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D2A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навыкам порядкового и обратного счета;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умениям ориентироваться в окружающем пространстве и на листе бумаги (справа — слева, вверху — внизу, в середине, в углу);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2D2A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«Речевое развитие»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D2A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Содействовать: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развитию умений составлять загадки математического содержания;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обогащению словаря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Развивающие: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808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«Познавательное развитие»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D2A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Содействовать: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развитию интереса к математике через игру;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развитию умственных способностей, любознательности, познавательного интереса,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D2A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внимания, памяти, находчивости и сообразительности;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развитию представлений о сутках;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развитию умений видоизменять геометрическую фигуру (трансформировать).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«Физическое развитие»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D2A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Содействовать: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D2A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развитию физических качеств у детей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(ловкости, выносливости и координации)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D2A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Воспитательные: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«Социально – коммуникативное развитие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D2A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Содействовать: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D2A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воспитанию уважительных и дружеских взаимоотношений между детьми в игре.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142844" y="214290"/>
            <a:ext cx="857256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nheri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6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6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Практический</a:t>
            </a:r>
            <a:endParaRPr kumimoji="0" lang="ru-RU" sz="36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lvl="4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3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Игровой </a:t>
            </a:r>
            <a:endParaRPr kumimoji="0" lang="ru-RU" sz="36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lvl="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3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Словесный</a:t>
            </a:r>
            <a:endParaRPr kumimoji="0" lang="ru-RU" sz="36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lvl="8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3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Наглядный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Форма:</a:t>
            </a: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игра</a:t>
            </a:r>
            <a:endParaRPr kumimoji="0" lang="ru-RU" sz="2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214290"/>
            <a:ext cx="6481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5400" b="1" i="0" u="none" strike="noStrike" cap="none" spc="0" normalizeH="0" baseline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Методы и приёмы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mino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1928802"/>
            <a:ext cx="1428760" cy="177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2550" t="5659" r="6252" b="69936"/>
          <a:stretch>
            <a:fillRect/>
          </a:stretch>
        </p:blipFill>
        <p:spPr bwMode="auto">
          <a:xfrm>
            <a:off x="642910" y="571480"/>
            <a:ext cx="3417907" cy="68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5551" b="94932"/>
          <a:stretch>
            <a:fillRect/>
          </a:stretch>
        </p:blipFill>
        <p:spPr bwMode="auto">
          <a:xfrm>
            <a:off x="500034" y="142852"/>
            <a:ext cx="4843466" cy="44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D:\диска Д\Мои рисунки\детский сад\1200734785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4357694"/>
            <a:ext cx="1752600" cy="1752600"/>
          </a:xfrm>
          <a:prstGeom prst="rect">
            <a:avLst/>
          </a:prstGeom>
          <a:noFill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 r="35937" b="31250"/>
          <a:stretch>
            <a:fillRect/>
          </a:stretch>
        </p:blipFill>
        <p:spPr bwMode="auto">
          <a:xfrm>
            <a:off x="3428992" y="1428736"/>
            <a:ext cx="3143272" cy="252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 descr="C:\Documents and Settings\Admin\Мои документы\Мои рисунки\м3.jpeg"/>
          <p:cNvPicPr/>
          <p:nvPr/>
        </p:nvPicPr>
        <p:blipFill>
          <a:blip r:embed="rId7" cstate="print"/>
          <a:srcRect l="34782" r="32919" b="68000"/>
          <a:stretch>
            <a:fillRect/>
          </a:stretch>
        </p:blipFill>
        <p:spPr bwMode="auto">
          <a:xfrm>
            <a:off x="3500430" y="3214686"/>
            <a:ext cx="9286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C:\Documents and Settings\Admin\Мои документы\Мои рисунки\1327545324_uprawneniya_na-logiku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68" y="285728"/>
            <a:ext cx="1681166" cy="3050503"/>
          </a:xfrm>
          <a:prstGeom prst="rect">
            <a:avLst/>
          </a:prstGeom>
          <a:noFill/>
        </p:spPr>
      </p:pic>
      <p:pic>
        <p:nvPicPr>
          <p:cNvPr id="16" name="Picture 2" descr="D:\детский сад 2014-2015\86275434_________________________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5206" y="4071942"/>
            <a:ext cx="1604958" cy="2303625"/>
          </a:xfrm>
          <a:prstGeom prst="rect">
            <a:avLst/>
          </a:prstGeom>
          <a:noFill/>
        </p:spPr>
      </p:pic>
      <p:pic>
        <p:nvPicPr>
          <p:cNvPr id="17" name="Рисунок 16" descr="D:\детский сад 2014-2015\db64662526ca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20" y="4214818"/>
            <a:ext cx="3357586" cy="227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214290"/>
            <a:ext cx="1664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опыт работы</a:t>
            </a:r>
            <a:endParaRPr lang="ru-RU" dirty="0"/>
          </a:p>
        </p:txBody>
      </p:sp>
      <p:pic>
        <p:nvPicPr>
          <p:cNvPr id="2051" name="Picture 3" descr="D:\детский сад 2014-2015\detsad-240206-141423717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957" t="42366" r="55376" b="29008"/>
          <a:stretch>
            <a:fillRect/>
          </a:stretch>
        </p:blipFill>
        <p:spPr bwMode="auto">
          <a:xfrm>
            <a:off x="2857488" y="2071678"/>
            <a:ext cx="2214578" cy="107157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>
            <a:off x="3429786" y="2570950"/>
            <a:ext cx="100013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D:\детский сад 2014-2015\game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57166"/>
            <a:ext cx="3061495" cy="2938456"/>
          </a:xfrm>
          <a:prstGeom prst="rect">
            <a:avLst/>
          </a:prstGeom>
          <a:noFill/>
        </p:spPr>
      </p:pic>
      <p:pic>
        <p:nvPicPr>
          <p:cNvPr id="9" name="Рисунок 8" descr="D:\детский сад 2014-2015\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071810"/>
            <a:ext cx="2500330" cy="354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 rot="5400000">
            <a:off x="7250921" y="4964921"/>
            <a:ext cx="2000240" cy="1785918"/>
          </a:xfrm>
          <a:prstGeom prst="line">
            <a:avLst/>
          </a:prstGeom>
          <a:ln w="7620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D:\детский сад 2014-2015\detsad-240206-1414237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4071942"/>
            <a:ext cx="2871789" cy="2022604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642910" y="857232"/>
            <a:ext cx="2214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счетные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палочки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42852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Математические Загадки,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 - шутки</a:t>
            </a:r>
            <a:endParaRPr lang="ru-RU" sz="3600" dirty="0">
              <a:solidFill>
                <a:srgbClr val="0000FF"/>
              </a:solidFill>
            </a:endParaRPr>
          </a:p>
        </p:txBody>
      </p:sp>
      <p:pic>
        <p:nvPicPr>
          <p:cNvPr id="5" name="Рисунок 4" descr="D:\детский сад 2014-2015\slide_3.jpg"/>
          <p:cNvPicPr/>
          <p:nvPr/>
        </p:nvPicPr>
        <p:blipFill>
          <a:blip r:embed="rId2" cstate="print"/>
          <a:srcRect l="7857" t="22009" r="49813" b="50854"/>
          <a:stretch>
            <a:fillRect/>
          </a:stretch>
        </p:blipFill>
        <p:spPr bwMode="auto">
          <a:xfrm>
            <a:off x="571472" y="1643050"/>
            <a:ext cx="25146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детский сад 2014-2015\slide_3.jpg"/>
          <p:cNvPicPr/>
          <p:nvPr/>
        </p:nvPicPr>
        <p:blipFill>
          <a:blip r:embed="rId2" cstate="print"/>
          <a:srcRect l="7857" t="50428" r="49813" b="26709"/>
          <a:stretch>
            <a:fillRect/>
          </a:stretch>
        </p:blipFill>
        <p:spPr bwMode="auto">
          <a:xfrm>
            <a:off x="6357950" y="1571612"/>
            <a:ext cx="2657476" cy="116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детский сад 2014-2015\slide_3.jpg"/>
          <p:cNvPicPr/>
          <p:nvPr/>
        </p:nvPicPr>
        <p:blipFill>
          <a:blip r:embed="rId2" cstate="print"/>
          <a:srcRect l="53554" t="22009" r="12774" b="65384"/>
          <a:stretch>
            <a:fillRect/>
          </a:stretch>
        </p:blipFill>
        <p:spPr bwMode="auto">
          <a:xfrm>
            <a:off x="642910" y="3571876"/>
            <a:ext cx="20002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детский сад 2014-2015\slide_3.jpg"/>
          <p:cNvPicPr/>
          <p:nvPr/>
        </p:nvPicPr>
        <p:blipFill>
          <a:blip r:embed="rId2" cstate="print"/>
          <a:srcRect l="53554" t="54701" r="12453" b="34188"/>
          <a:stretch>
            <a:fillRect/>
          </a:stretch>
        </p:blipFill>
        <p:spPr bwMode="auto">
          <a:xfrm>
            <a:off x="6572264" y="3643314"/>
            <a:ext cx="2019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D:\детский сад 2014-2015\sadachi_ve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500306"/>
            <a:ext cx="3095620" cy="2360410"/>
          </a:xfrm>
          <a:prstGeom prst="rect">
            <a:avLst/>
          </a:prstGeom>
          <a:noFill/>
        </p:spPr>
      </p:pic>
      <p:pic>
        <p:nvPicPr>
          <p:cNvPr id="3075" name="Picture 3" descr="D:\детский сад 2014-2015\x_ae1808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285852" y="4857760"/>
            <a:ext cx="1712902" cy="1712902"/>
          </a:xfrm>
          <a:prstGeom prst="rect">
            <a:avLst/>
          </a:prstGeom>
          <a:noFill/>
        </p:spPr>
      </p:pic>
      <p:pic>
        <p:nvPicPr>
          <p:cNvPr id="3076" name="Picture 4" descr="D:\детский сад 2014-2015\lakk-zurnalnyj-stol__57540_PE163122_S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857760"/>
            <a:ext cx="1738308" cy="1738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Рисунок1 копия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3289" y="857232"/>
            <a:ext cx="4579218" cy="465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2" descr="Рисунок1 копия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928670"/>
            <a:ext cx="707811" cy="78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4" descr="Рисунок1 копия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3143248"/>
            <a:ext cx="714380" cy="79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5" descr="Рисунок1 копия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3929066"/>
            <a:ext cx="785818" cy="87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43438" y="428604"/>
            <a:ext cx="3357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Среди ребят найди три близнеца </a:t>
            </a:r>
            <a:endParaRPr lang="ru-RU" dirty="0"/>
          </a:p>
        </p:txBody>
      </p:sp>
      <p:pic>
        <p:nvPicPr>
          <p:cNvPr id="7" name="Рисунок 6" descr="D:\детский сад 2014-2015\different-pictures-fruit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714356"/>
            <a:ext cx="3214710" cy="5089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1149</TotalTime>
  <Words>580</Words>
  <Application>Microsoft Office PowerPoint</Application>
  <PresentationFormat>Экран (4:3)</PresentationFormat>
  <Paragraphs>95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Трек</vt:lpstr>
      <vt:lpstr>Слайд 1</vt:lpstr>
      <vt:lpstr>Слайд 2</vt:lpstr>
      <vt:lpstr>          Цель: содействовать развитию умственных способностей детей, через математические     игры.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Мастер – класс по теме:</vt:lpstr>
      <vt:lpstr>    ЦЕЛЬ:  познакомить  педагогов  с использованием  игровых заданий  как  средства развития  умственных способностей. </vt:lpstr>
      <vt:lpstr>Слайд 14</vt:lpstr>
      <vt:lpstr>Сказка о царе Салтане</vt:lpstr>
      <vt:lpstr>Двенадцать месяцев</vt:lpstr>
      <vt:lpstr>Тридцать три богатыря</vt:lpstr>
      <vt:lpstr>Тысяча и одна ночь</vt:lpstr>
      <vt:lpstr>КЛУБОК СКАЗОК</vt:lpstr>
      <vt:lpstr>Слайд 20</vt:lpstr>
      <vt:lpstr>Планета Мартинели</vt:lpstr>
      <vt:lpstr>ПОСЛУШАЙТЕ  МАЛЕНЬКИЕ  ИСТОРИИ. ЕСЛИ  ВЫ  УСЛЫШИТЕ  СЛОГ  ИЛИ  СЛОВО «ТРИ», ТО ХЛОПНИТЕ  ОДИН РАЗ В ЛАДОШИ</vt:lpstr>
      <vt:lpstr>Танграм</vt:lpstr>
      <vt:lpstr>Слайд 24</vt:lpstr>
      <vt:lpstr>Слайд 25</vt:lpstr>
      <vt:lpstr>Слайд 26</vt:lpstr>
      <vt:lpstr>Слайд 27</vt:lpstr>
      <vt:lpstr>Слайд 28</vt:lpstr>
      <vt:lpstr> 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умственных способностей через математические игры»</dc:title>
  <dc:creator>Admin</dc:creator>
  <cp:lastModifiedBy>Руденок</cp:lastModifiedBy>
  <cp:revision>111</cp:revision>
  <dcterms:created xsi:type="dcterms:W3CDTF">2014-11-30T12:26:52Z</dcterms:created>
  <dcterms:modified xsi:type="dcterms:W3CDTF">2021-01-26T16:51:34Z</dcterms:modified>
</cp:coreProperties>
</file>