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7" r:id="rId21"/>
    <p:sldId id="27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91" autoAdjust="0"/>
  </p:normalViewPr>
  <p:slideViewPr>
    <p:cSldViewPr snapToGrid="0">
      <p:cViewPr varScale="1">
        <p:scale>
          <a:sx n="69" d="100"/>
          <a:sy n="69" d="100"/>
        </p:scale>
        <p:origin x="-75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9A7BE6-A7D8-4208-8DD4-041DCA8E8B12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F9767-F454-4C4D-AD30-E08B3A6EA8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208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F9767-F454-4C4D-AD30-E08B3A6EA8D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712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F9767-F454-4C4D-AD30-E08B3A6EA8D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13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76279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75E8FF0D-638E-420F-8B7A-5844FF7C5DE5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63575" y="3226820"/>
            <a:ext cx="3859795" cy="304801"/>
          </a:xfrm>
        </p:spPr>
        <p:txBody>
          <a:bodyPr anchor="b"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17" name="Rectangle 16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/>
            </a:lvl1pPr>
          </a:lstStyle>
          <a:p>
            <a:fld id="{2E65EE20-32ED-4EF3-8342-0AF0AC9A7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04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5945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2683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FF0D-638E-420F-8B7A-5844FF7C5DE5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E20-32ED-4EF3-8342-0AF0AC9A7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648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FF0D-638E-420F-8B7A-5844FF7C5DE5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E20-32ED-4EF3-8342-0AF0AC9A7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225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TextBox 10"/>
          <p:cNvSpPr txBox="1"/>
          <p:nvPr/>
        </p:nvSpPr>
        <p:spPr bwMode="gray">
          <a:xfrm>
            <a:off x="898295" y="603589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705137" y="261378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705034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86515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14393"/>
            <a:ext cx="8825659" cy="1012664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FF0D-638E-420F-8B7A-5844FF7C5DE5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Rectangle 23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E20-32ED-4EF3-8342-0AF0AC9A7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103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2404477"/>
            <a:ext cx="8825659" cy="178870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8587" y="5024967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FF0D-638E-420F-8B7A-5844FF7C5DE5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E20-32ED-4EF3-8342-0AF0AC9A7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682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09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87261"/>
            <a:ext cx="3129168" cy="28397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10999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87261"/>
            <a:ext cx="3145380" cy="28397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1" y="2603500"/>
            <a:ext cx="315744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87261"/>
            <a:ext cx="3161029" cy="28397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FF0D-638E-420F-8B7A-5844FF7C5DE5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E20-32ED-4EF3-8342-0AF0AC9A7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072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20744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1246"/>
            <a:ext cx="2691242" cy="158376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20745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42840"/>
            <a:ext cx="2691242" cy="155217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7"/>
            <a:ext cx="3050438" cy="92140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5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18992"/>
            <a:ext cx="2691242" cy="157601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09107"/>
            <a:ext cx="3054127" cy="89634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FF0D-638E-420F-8B7A-5844FF7C5DE5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E20-32ED-4EF3-8342-0AF0AC9A7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665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FF0D-638E-420F-8B7A-5844FF7C5DE5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E20-32ED-4EF3-8342-0AF0AC9A7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616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97430"/>
            <a:ext cx="1409965" cy="4729626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97429"/>
            <a:ext cx="6247546" cy="472962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FF0D-638E-420F-8B7A-5844FF7C5DE5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Rectangle 17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E20-32ED-4EF3-8342-0AF0AC9A7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078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FF0D-638E-420F-8B7A-5844FF7C5DE5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E20-32ED-4EF3-8342-0AF0AC9A7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119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4"/>
            <a:ext cx="4351023" cy="2283823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FF0D-638E-420F-8B7A-5844FF7C5DE5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E20-32ED-4EF3-8342-0AF0AC9A7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514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1368" y="2603500"/>
            <a:ext cx="4828744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1" y="2603500"/>
            <a:ext cx="4825159" cy="3377705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FF0D-638E-420F-8B7A-5844FF7C5DE5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E20-32ED-4EF3-8342-0AF0AC9A7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960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36063"/>
            <a:ext cx="48251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212326"/>
            <a:ext cx="4825158" cy="280747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1" y="2603499"/>
            <a:ext cx="4825160" cy="60882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212327"/>
            <a:ext cx="4825159" cy="280747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FF0D-638E-420F-8B7A-5844FF7C5DE5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E20-32ED-4EF3-8342-0AF0AC9A7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278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FF0D-638E-420F-8B7A-5844FF7C5DE5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E20-32ED-4EF3-8342-0AF0AC9A7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507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FF0D-638E-420F-8B7A-5844FF7C5DE5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Rectangle 5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E20-32ED-4EF3-8342-0AF0AC9A7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403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FF0D-638E-420F-8B7A-5844FF7C5DE5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E20-32ED-4EF3-8342-0AF0AC9A7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200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2" y="1143000"/>
            <a:ext cx="3227192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FF0D-638E-420F-8B7A-5844FF7C5DE5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5EE20-32ED-4EF3-8342-0AF0AC9A7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61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42000"/>
                    <a:hueMod val="42000"/>
                    <a:satMod val="124000"/>
                    <a:lumMod val="62000"/>
                  </a:schemeClr>
                  <a:schemeClr val="dk2">
                    <a:tint val="96000"/>
                    <a:satMod val="130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Oval 40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1587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4000"/>
                  </a:schemeClr>
                </a:gs>
                <a:gs pos="73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1000"/>
                  </a:schemeClr>
                </a:gs>
                <a:gs pos="75000">
                  <a:schemeClr val="accent1">
                    <a:lumMod val="60000"/>
                    <a:lumOff val="40000"/>
                    <a:alpha val="0"/>
                  </a:schemeClr>
                </a:gs>
                <a:gs pos="36000">
                  <a:schemeClr val="accent1">
                    <a:lumMod val="60000"/>
                    <a:lumOff val="4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523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alpha val="10000"/>
                  </a:schemeClr>
                </a:gs>
                <a:gs pos="66000">
                  <a:schemeClr val="accent1">
                    <a:lumMod val="60000"/>
                    <a:lumOff val="40000"/>
                    <a:alpha val="0"/>
                  </a:schemeClr>
                </a:gs>
                <a:gs pos="31000">
                  <a:schemeClr val="accent1">
                    <a:lumMod val="60000"/>
                    <a:lumOff val="40000"/>
                    <a:alpha val="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47920"/>
            <a:ext cx="8761413" cy="72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407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5E8FF0D-638E-420F-8B7A-5844FF7C5DE5}" type="datetimeFigureOut">
              <a:rPr lang="ru-RU" smtClean="0"/>
              <a:t>26.03.2022</a:t>
            </a:fld>
            <a:endParaRPr lang="ru-RU"/>
          </a:p>
        </p:txBody>
      </p:sp>
      <p:sp>
        <p:nvSpPr>
          <p:cNvPr id="20" name="Rectangle 19"/>
          <p:cNvSpPr/>
          <p:nvPr/>
        </p:nvSpPr>
        <p:spPr>
          <a:xfrm>
            <a:off x="1044372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2E65EE20-32ED-4EF3-8342-0AF0AC9A7D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166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4F02DCA-1784-4177-ABF2-89A18EA60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77108"/>
            <a:ext cx="8368873" cy="330027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«Трудовое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на основе формирования патриотизма» 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0E7E0BF4-7A1A-444D-BBE7-8D57763390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46388" y="4889923"/>
            <a:ext cx="3890657" cy="1032576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Выполнила  Воспитатель                                                                                                     Пичугина О.И.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5EE9B48-A92E-4A82-AC93-49E98C8EDF33}"/>
              </a:ext>
            </a:extLst>
          </p:cNvPr>
          <p:cNvSpPr/>
          <p:nvPr/>
        </p:nvSpPr>
        <p:spPr>
          <a:xfrm>
            <a:off x="1448972" y="689317"/>
            <a:ext cx="8553157" cy="675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 4 комбинированного вида»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1632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F84EA26-BE23-4B22-BAE7-75791CE61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5" y="133874"/>
            <a:ext cx="6055863" cy="42411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A645726-9295-4D21-AA33-FF8877CD2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68" y="2154032"/>
            <a:ext cx="6571007" cy="447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807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FCAE652-6398-48BE-870F-9E4C06B3D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«Мой город»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2F92F44-D5DA-4FD5-9E6E-F8BE46CAFC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44" y="3181249"/>
            <a:ext cx="5515124" cy="36767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A7F6667-9432-4C0A-BB79-1484A2324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400" y="3181251"/>
            <a:ext cx="5515123" cy="367674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80D0853C-2AFB-43D3-AD2E-6BBEC355A236}"/>
              </a:ext>
            </a:extLst>
          </p:cNvPr>
          <p:cNvSpPr/>
          <p:nvPr/>
        </p:nvSpPr>
        <p:spPr>
          <a:xfrm>
            <a:off x="464234" y="1871003"/>
            <a:ext cx="11282289" cy="11390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знаний о профессиях работников социальной сферы, содержании и значимости   труда  жителей города, знакомство детей с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инфраструктурой  </a:t>
            </a:r>
            <a:r>
              <a:rPr lang="ru-RU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города, их назначением.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8947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847BDED-65A0-4B6B-BB95-E7F1477E44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16" y="209452"/>
            <a:ext cx="4829322" cy="32195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703A421-64B8-4F45-95EB-9700A95F76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432" y="209453"/>
            <a:ext cx="4829323" cy="32195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E40E7B6-1E06-4353-8A98-3015433B12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16" y="3638452"/>
            <a:ext cx="4829322" cy="32195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22E2E30-536C-42AA-8096-FC3109881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433" y="3638452"/>
            <a:ext cx="4829322" cy="321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55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7E255AE-04F3-4F21-81BE-2FFEE742AE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5" y="267286"/>
            <a:ext cx="4742572" cy="31617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BB97210-040F-4261-9813-BA5C58566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621" y="267286"/>
            <a:ext cx="4742572" cy="31617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E27244D-1B10-4296-96C9-B24208F28A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55" y="3696285"/>
            <a:ext cx="4742573" cy="316171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40DEB51-6599-4FA0-9A7E-F7FD341658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621" y="3696284"/>
            <a:ext cx="4742572" cy="316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6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C8E1DBA-E794-4DBC-8E21-DE03834DB8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8" y="66119"/>
            <a:ext cx="4710060" cy="35185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5720E50-5BEE-4509-8B0D-6D7F0FCD50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735" y="1322167"/>
            <a:ext cx="5640603" cy="42136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67A6B1B-7342-442D-B116-C28828A1A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19" y="3711272"/>
            <a:ext cx="4720090" cy="314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501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38D4D4A-D5A3-48C7-AB9B-5053E38E9D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19" y="140678"/>
            <a:ext cx="4969998" cy="33133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F305139-4732-42C7-9C6A-BF3231B926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1566790"/>
            <a:ext cx="6231401" cy="41542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730E10F-FF4A-4C92-8079-AFA03C18D9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19" y="3692379"/>
            <a:ext cx="4969998" cy="331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2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66BCD3F-37B4-4FD9-9C3D-46EAE783A4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16" y="238760"/>
            <a:ext cx="4660510" cy="31070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C0BE045-A9AA-4D32-A899-5FEB6FD191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093" y="238760"/>
            <a:ext cx="4660510" cy="31070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936E87E-8E80-48C6-9A2C-B19CD0C647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1" y="3429000"/>
            <a:ext cx="4511040" cy="33832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89343B6-E664-4182-A086-846E906848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100" y="3429000"/>
            <a:ext cx="4830496" cy="32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70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5C80DB2-F9A0-4A6E-BD52-CC13B3F21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«Народные традиции»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6EBCC12-1A51-437E-B09A-84A8B3F3AD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450" y="3062651"/>
            <a:ext cx="5401995" cy="36013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3798A1A-3616-4C8A-92BA-2EF79E67C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5" y="3062652"/>
            <a:ext cx="5404105" cy="360132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D28512B4-82B2-4CC4-96AB-B182663E9943}"/>
              </a:ext>
            </a:extLst>
          </p:cNvPr>
          <p:cNvSpPr/>
          <p:nvPr/>
        </p:nvSpPr>
        <p:spPr>
          <a:xfrm>
            <a:off x="487681" y="1676400"/>
            <a:ext cx="11216640" cy="12215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знаний о традициях и обычаях своей страны, значимости результатов своего труда в </a:t>
            </a:r>
            <a: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развитии </a:t>
            </a: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народа. </a:t>
            </a:r>
          </a:p>
        </p:txBody>
      </p:sp>
    </p:spTree>
    <p:extLst>
      <p:ext uri="{BB962C8B-B14F-4D97-AF65-F5344CB8AC3E}">
        <p14:creationId xmlns:p14="http://schemas.microsoft.com/office/powerpoint/2010/main" val="889706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56864F1-51A6-4EDF-BB5D-1328CDE8F2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51690"/>
            <a:ext cx="5881350" cy="39294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EB51F73-B621-4C04-9FC7-3C7C26A79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62" y="221871"/>
            <a:ext cx="6033530" cy="401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4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E47A1B4-7B27-43F5-9F5B-B9AF62D2B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623455"/>
            <a:ext cx="8761413" cy="1385453"/>
          </a:xfrm>
        </p:spPr>
        <p:txBody>
          <a:bodyPr/>
          <a:lstStyle/>
          <a:p>
            <a:r>
              <a:rPr lang="ru-RU" sz="4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</a:t>
            </a:r>
            <a:r>
              <a:rPr lang="ru-RU" sz="4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 (законными представителями)</a:t>
            </a:r>
            <a:endParaRPr lang="ru-RU" sz="4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0673806-9F07-45D6-87C6-DE66ED355E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28" y="2700606"/>
            <a:ext cx="5349826" cy="35665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ED75119-EAA7-49E3-AD40-0F557D3DB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248" y="2683412"/>
            <a:ext cx="4778326" cy="358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84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D13A3C-8E9A-40D4-8B6A-5738DA643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858" y="787790"/>
            <a:ext cx="5134708" cy="5219115"/>
          </a:xfrm>
        </p:spPr>
        <p:txBody>
          <a:bodyPr/>
          <a:lstStyle/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к родному краю, родной культуре, родной речи начинается с малого - с любви к своей семье, к своему жилищу, к своему детскому саду. Постепенно расширяясь, эта любовь переходит в любовь к родной стране, к её истории, прошлому и настоящему, ко всему человечеству»</a:t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Д. С. Лихачев.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67321E5-F1FE-431B-A0B1-35C616EE6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6459" y="747225"/>
            <a:ext cx="3798973" cy="535815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86BDCB0-711A-492B-AB42-F301A6D27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459" y="747225"/>
            <a:ext cx="3798973" cy="536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64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A49534F-F93C-4239-A6B2-730FB7B075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50" y="246185"/>
            <a:ext cx="4243754" cy="31828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EE0DC9C-A768-4979-9333-F42E2DAEB4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51" y="3782646"/>
            <a:ext cx="4243754" cy="28291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2FB1573-D8DA-4D2E-9D1C-5C42C659CA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173" y="246186"/>
            <a:ext cx="4243754" cy="31828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511EEF4-F54C-433C-9F03-7A330BC98A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987" y="3682218"/>
            <a:ext cx="3906127" cy="292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8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8387F57-CE0B-4064-B0A4-513D8CFD34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046" y="2405575"/>
            <a:ext cx="10902462" cy="1392702"/>
          </a:xfrm>
        </p:spPr>
        <p:txBody>
          <a:bodyPr/>
          <a:lstStyle/>
          <a:p>
            <a:r>
              <a:rPr lang="ru-RU" sz="80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384784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08CE2E2-034B-4BDC-A49C-00DFA8151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661182"/>
            <a:ext cx="9030055" cy="1167618"/>
          </a:xfrm>
        </p:spPr>
        <p:txBody>
          <a:bodyPr/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трудового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5725BD0-BF8E-4107-8CC5-E7B9238E8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166" y="2250831"/>
            <a:ext cx="11521440" cy="4290646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/>
              <a:t>1.	Воспитывать любовь к родному дому, семье, городу, традициям народа.</a:t>
            </a:r>
          </a:p>
          <a:p>
            <a:r>
              <a:rPr lang="ru-RU" b="1" dirty="0"/>
              <a:t>2.	Побуждать детей к выполнению общественно значимых заданий, к добрым делам для дома, семьи, детского сада и города.</a:t>
            </a:r>
          </a:p>
          <a:p>
            <a:r>
              <a:rPr lang="ru-RU" b="1" dirty="0"/>
              <a:t>3.	Воспитывать в детях проявление сострадания, заботливости, внимательности к родным и близким, друзьям и сверстникам, к тем, кто о них заботится.</a:t>
            </a:r>
          </a:p>
          <a:p>
            <a:r>
              <a:rPr lang="ru-RU" b="1" dirty="0"/>
              <a:t>4.	Предоставлять детям возможность разнообразно и свободно проявлять свои интересы, иметь личное время для занятий любимым делом.</a:t>
            </a:r>
          </a:p>
          <a:p>
            <a:r>
              <a:rPr lang="ru-RU" b="1" dirty="0"/>
              <a:t>5.	Способствовать активному сотворчеству детей и их родителей, делая упор на совместную деятельность дома, в детском саду.</a:t>
            </a:r>
          </a:p>
          <a:p>
            <a:r>
              <a:rPr lang="ru-RU" b="1" dirty="0"/>
              <a:t>6.	Расширять представления у детей о своей стране, прививать чувство гордости и уважения, учить трудиться на благо своей Родины; </a:t>
            </a:r>
          </a:p>
          <a:p>
            <a:r>
              <a:rPr lang="ru-RU" b="1" dirty="0"/>
              <a:t>7.	Знакомить детей с русской культурой, языком, традициями; </a:t>
            </a:r>
          </a:p>
          <a:p>
            <a:r>
              <a:rPr lang="ru-RU" b="1" dirty="0"/>
              <a:t>8.	Формировать бережное отношение к природе. Вызвать чувство восхищения и восторга красотой своей Родины;</a:t>
            </a:r>
          </a:p>
          <a:p>
            <a:r>
              <a:rPr lang="ru-RU" b="1" dirty="0"/>
              <a:t>9.	Формировать у родителей активной жизненной позиции по вопросам патриотического воспитания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974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38D9E74C-35E0-4269-BB01-944827FF82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3669998" y="2218613"/>
            <a:ext cx="4600135" cy="27291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Трудовое воспитание </a:t>
            </a:r>
            <a:r>
              <a:rPr lang="ru-RU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</a:t>
            </a:r>
          </a:p>
        </p:txBody>
      </p:sp>
      <p:sp>
        <p:nvSpPr>
          <p:cNvPr id="5" name="Овал 4">
            <a:extLst>
              <a:ext uri="{FF2B5EF4-FFF2-40B4-BE49-F238E27FC236}">
                <a16:creationId xmlns="" xmlns:a16="http://schemas.microsoft.com/office/drawing/2014/main" id="{FB7FF688-995E-4FFB-9AFD-F0F6ED091D36}"/>
              </a:ext>
            </a:extLst>
          </p:cNvPr>
          <p:cNvSpPr/>
          <p:nvPr/>
        </p:nvSpPr>
        <p:spPr>
          <a:xfrm>
            <a:off x="214476" y="718914"/>
            <a:ext cx="3376246" cy="20679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семья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="" xmlns:a16="http://schemas.microsoft.com/office/drawing/2014/main" id="{E073AED1-7C6B-4C5C-BBF4-80706D35C0C2}"/>
              </a:ext>
            </a:extLst>
          </p:cNvPr>
          <p:cNvSpPr/>
          <p:nvPr/>
        </p:nvSpPr>
        <p:spPr>
          <a:xfrm>
            <a:off x="8528946" y="754829"/>
            <a:ext cx="3545058" cy="20679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детский сад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A6A18842-F522-4A62-96AF-313F67E76438}"/>
              </a:ext>
            </a:extLst>
          </p:cNvPr>
          <p:cNvSpPr/>
          <p:nvPr/>
        </p:nvSpPr>
        <p:spPr>
          <a:xfrm>
            <a:off x="205911" y="4706655"/>
            <a:ext cx="3601329" cy="20679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город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="" xmlns:a16="http://schemas.microsoft.com/office/drawing/2014/main" id="{4ED49742-0A0C-4AC2-AF3F-6CD8DB7C7B0B}"/>
              </a:ext>
            </a:extLst>
          </p:cNvPr>
          <p:cNvSpPr/>
          <p:nvPr/>
        </p:nvSpPr>
        <p:spPr>
          <a:xfrm>
            <a:off x="8384761" y="4527298"/>
            <a:ext cx="3765452" cy="20679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традиции </a:t>
            </a:r>
          </a:p>
        </p:txBody>
      </p:sp>
      <p:sp>
        <p:nvSpPr>
          <p:cNvPr id="2" name="Стрелка: вправо 1">
            <a:extLst>
              <a:ext uri="{FF2B5EF4-FFF2-40B4-BE49-F238E27FC236}">
                <a16:creationId xmlns="" xmlns:a16="http://schemas.microsoft.com/office/drawing/2014/main" id="{097945DE-153C-49BF-A2F3-8D946DED84E8}"/>
              </a:ext>
            </a:extLst>
          </p:cNvPr>
          <p:cNvSpPr/>
          <p:nvPr/>
        </p:nvSpPr>
        <p:spPr>
          <a:xfrm rot="19442947">
            <a:off x="7912084" y="238834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Стрелка: вправо 2">
            <a:extLst>
              <a:ext uri="{FF2B5EF4-FFF2-40B4-BE49-F238E27FC236}">
                <a16:creationId xmlns="" xmlns:a16="http://schemas.microsoft.com/office/drawing/2014/main" id="{CE803128-847A-4C42-9F92-04EEC65CA684}"/>
              </a:ext>
            </a:extLst>
          </p:cNvPr>
          <p:cNvSpPr/>
          <p:nvPr/>
        </p:nvSpPr>
        <p:spPr>
          <a:xfrm rot="2618394">
            <a:off x="7838243" y="438301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право 8">
            <a:extLst>
              <a:ext uri="{FF2B5EF4-FFF2-40B4-BE49-F238E27FC236}">
                <a16:creationId xmlns="" xmlns:a16="http://schemas.microsoft.com/office/drawing/2014/main" id="{D5BF11B8-B9CD-4B4E-BB09-291D57298F72}"/>
              </a:ext>
            </a:extLst>
          </p:cNvPr>
          <p:cNvSpPr/>
          <p:nvPr/>
        </p:nvSpPr>
        <p:spPr>
          <a:xfrm rot="12774306">
            <a:off x="2875993" y="262364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="" xmlns:a16="http://schemas.microsoft.com/office/drawing/2014/main" id="{68211C23-C714-4D84-8F4A-239EBCF41B96}"/>
              </a:ext>
            </a:extLst>
          </p:cNvPr>
          <p:cNvSpPr/>
          <p:nvPr/>
        </p:nvSpPr>
        <p:spPr>
          <a:xfrm rot="8365271">
            <a:off x="3124150" y="438301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4899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F4366A2-92EF-4188-BFCC-9E5C0E12A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sz="4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«Моя семья»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21D5154-AF5F-462C-8401-EBC598CA42DF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154955" y="3060114"/>
            <a:ext cx="3129166" cy="379788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6D911D47-2E42-4D00-BBC7-442F81F06EED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512721" y="3060113"/>
            <a:ext cx="3145380" cy="296694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E47E39AC-B151-4EF2-B8FC-69A4E886C763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886700" y="3060112"/>
            <a:ext cx="3161029" cy="379788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18B9AB90-9F55-46E6-9C18-B91D32AFF0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54" y="3060114"/>
            <a:ext cx="3129167" cy="37978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BD79347-2F48-4E7D-ADFA-4599C6DFD3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506" y="3060113"/>
            <a:ext cx="3174595" cy="37978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3FD12C7-074A-4C16-961C-BA5EB01AA9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881" y="3060111"/>
            <a:ext cx="3174595" cy="379788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A303C11-8C24-4B7D-B039-FB0E319F4D3D}"/>
              </a:ext>
            </a:extLst>
          </p:cNvPr>
          <p:cNvSpPr/>
          <p:nvPr/>
        </p:nvSpPr>
        <p:spPr>
          <a:xfrm>
            <a:off x="506438" y="1771886"/>
            <a:ext cx="11226018" cy="11927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расширение знаний детей о трудовой деятельности членов своей семьи, о семейных традициях. </a:t>
            </a:r>
          </a:p>
        </p:txBody>
      </p:sp>
    </p:spTree>
    <p:extLst>
      <p:ext uri="{BB962C8B-B14F-4D97-AF65-F5344CB8AC3E}">
        <p14:creationId xmlns:p14="http://schemas.microsoft.com/office/powerpoint/2010/main" val="1608900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5CB27F-360F-4F3B-8AB4-4F055D389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5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«Моя семья»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F6523EB-48A5-40CA-A1A4-CDE3E0607764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154954" y="2391508"/>
            <a:ext cx="3018867" cy="430471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47B1A9BD-6B33-4A95-B400-0E2666EF14E4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512721" y="2651759"/>
            <a:ext cx="3145380" cy="37842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="" xmlns:a16="http://schemas.microsoft.com/office/drawing/2014/main" id="{652C0254-DAD7-4FD6-AB1B-6F308426DB81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097714" y="2391507"/>
            <a:ext cx="3283048" cy="430471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A713F0A-28AF-4CA0-B8C0-A60529219C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1348" y="3034431"/>
            <a:ext cx="4304712" cy="301886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9DAB89F-F8AE-4E2C-AA13-946C88DF2B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275" y="2651758"/>
            <a:ext cx="3157449" cy="378421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30A6960A-45AD-4181-86D2-8E6A5D8EB2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397" y="2391507"/>
            <a:ext cx="3283048" cy="430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18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9B35DEB3-3848-4622-AC05-7DFF08FC228A}"/>
              </a:ext>
            </a:extLst>
          </p:cNvPr>
          <p:cNvSpPr/>
          <p:nvPr/>
        </p:nvSpPr>
        <p:spPr>
          <a:xfrm>
            <a:off x="149176" y="105510"/>
            <a:ext cx="8018584" cy="8440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«Мой детский сад»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0BC5098-56F1-4D53-9323-CFC01ADB1F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865" y="2968283"/>
            <a:ext cx="5101883" cy="37842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76321BD-9124-4027-B0BF-30EE7F28EF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963" y="1364565"/>
            <a:ext cx="3603089" cy="480411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9D9406DF-7664-452B-85A3-BD33672A7DC5}"/>
              </a:ext>
            </a:extLst>
          </p:cNvPr>
          <p:cNvSpPr/>
          <p:nvPr/>
        </p:nvSpPr>
        <p:spPr>
          <a:xfrm>
            <a:off x="196948" y="1125415"/>
            <a:ext cx="7923041" cy="16846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у детей понимания значения труда сотрудников детского сада и уважения к их труду.</a:t>
            </a:r>
          </a:p>
        </p:txBody>
      </p:sp>
    </p:spTree>
    <p:extLst>
      <p:ext uri="{BB962C8B-B14F-4D97-AF65-F5344CB8AC3E}">
        <p14:creationId xmlns:p14="http://schemas.microsoft.com/office/powerpoint/2010/main" val="587940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7E87EF4-6B04-4896-A149-BB75692C8B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7" y="2250831"/>
            <a:ext cx="3354852" cy="44731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2DA9417-E1CB-4F40-B638-017585AE20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269" y="2250830"/>
            <a:ext cx="4777379" cy="35830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A64F2A3-97B8-449B-94F1-4E0CF9D759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908" y="281354"/>
            <a:ext cx="3354852" cy="447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93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AF9C957-70E2-4419-A1E5-4620A6C42C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46" y="-1"/>
            <a:ext cx="4229686" cy="31722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B9D8BAE-3B07-4E97-82C6-DBCB19E3F5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336" y="-1"/>
            <a:ext cx="4229686" cy="31722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FD0A626-8037-45CA-A377-F257EB7C2B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46" y="3685734"/>
            <a:ext cx="4229688" cy="31722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A2E25CA-35DF-43B9-B0BA-EB6FE9538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336" y="3685734"/>
            <a:ext cx="4421944" cy="317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514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Совет директоров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Матовое стекло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 Boardroom" id="{FC33163D-4339-46B1-8EED-24C834239D99}" vid="{BF1C4790-FE3C-4020-8CA7-00621DA7BBB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290</TotalTime>
  <Words>213</Words>
  <Application>Microsoft Office PowerPoint</Application>
  <PresentationFormat>Произвольный</PresentationFormat>
  <Paragraphs>34</Paragraphs>
  <Slides>21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Совет директоров</vt:lpstr>
      <vt:lpstr>«Трудовое воспитание дошкольников на основе формирования патриотизма»  </vt:lpstr>
      <vt:lpstr>Любовь к родному краю, родной культуре, родной речи начинается с малого - с любви к своей семье, к своему жилищу, к своему детскому саду. Постепенно расширяясь, эта любовь переходит в любовь к родной стране, к её истории, прошлому и настоящему, ко всему человечеству»                               Д. С. Лихачев.</vt:lpstr>
      <vt:lpstr>Задачи трудового воспитания дошкольников</vt:lpstr>
      <vt:lpstr>Презентация PowerPoint</vt:lpstr>
      <vt:lpstr>                         «Моя семья»</vt:lpstr>
      <vt:lpstr>                   «Моя семья»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«Мой город»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«Народные традиции»</vt:lpstr>
      <vt:lpstr>Презентация PowerPoint</vt:lpstr>
      <vt:lpstr>Работа с родителями (законными представителями)</vt:lpstr>
      <vt:lpstr>Презентация PowerPoint</vt:lpstr>
      <vt:lpstr> 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«Трудовое воспитание младших дошкольников на основе формирования патриотизма»  </dc:title>
  <dc:creator>Пользователь</dc:creator>
  <cp:lastModifiedBy>Олеся</cp:lastModifiedBy>
  <cp:revision>38</cp:revision>
  <dcterms:created xsi:type="dcterms:W3CDTF">2022-01-31T06:01:53Z</dcterms:created>
  <dcterms:modified xsi:type="dcterms:W3CDTF">2022-03-26T18:44:37Z</dcterms:modified>
</cp:coreProperties>
</file>