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72" r:id="rId6"/>
    <p:sldId id="279" r:id="rId7"/>
    <p:sldId id="277" r:id="rId8"/>
    <p:sldId id="299" r:id="rId9"/>
    <p:sldId id="278" r:id="rId10"/>
    <p:sldId id="276" r:id="rId11"/>
    <p:sldId id="300" r:id="rId12"/>
    <p:sldId id="301" r:id="rId13"/>
    <p:sldId id="302" r:id="rId14"/>
    <p:sldId id="289" r:id="rId15"/>
    <p:sldId id="280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4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86BF-0E08-4BC8-BFD4-FE1F99DF94DE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усская изба\img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928794" y="1714488"/>
            <a:ext cx="4875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Franklin Gothic Medium" pitchFamily="34" charset="0"/>
                <a:cs typeface="Aharoni" pitchFamily="2" charset="-79"/>
              </a:rPr>
              <a:t>Приобщение детей </a:t>
            </a: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Franklin Gothic Medium" pitchFamily="34" charset="0"/>
                <a:cs typeface="Aharoni" pitchFamily="2" charset="-79"/>
              </a:rPr>
              <a:t> к истокам русской народной культуры</a:t>
            </a:r>
            <a:endParaRPr lang="ru-RU" sz="3600" b="1" dirty="0">
              <a:solidFill>
                <a:srgbClr val="800000"/>
              </a:solidFill>
              <a:latin typeface="Franklin Gothic Medium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5517232"/>
            <a:ext cx="2716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Зубарева Л.К.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428605"/>
            <a:ext cx="6525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детский сад № 1 «Карусель»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народный костюм</a:t>
            </a:r>
          </a:p>
        </p:txBody>
      </p:sp>
      <p:pic>
        <p:nvPicPr>
          <p:cNvPr id="6" name="Picture 6" descr="C:\Users\user\Desktop\96439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2496744" cy="3744416"/>
          </a:xfrm>
          <a:prstGeom prst="rect">
            <a:avLst/>
          </a:prstGeom>
          <a:noFill/>
        </p:spPr>
      </p:pic>
      <p:pic>
        <p:nvPicPr>
          <p:cNvPr id="7" name="Picture 3" descr="C:\Users\user\Desktop\3c1ee82c9543a8b25370343dc9fd29a1_1417629184_300_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3070911" cy="358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праздники: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год, святки, рождество,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масленница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пасха.</a:t>
            </a:r>
          </a:p>
        </p:txBody>
      </p:sp>
      <p:pic>
        <p:nvPicPr>
          <p:cNvPr id="5" name="Picture 2" descr="C:\Users\user\Desktop\kartinki24_ru_christmas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3714744" cy="2321715"/>
          </a:xfrm>
          <a:prstGeom prst="rect">
            <a:avLst/>
          </a:prstGeom>
          <a:noFill/>
        </p:spPr>
      </p:pic>
      <p:pic>
        <p:nvPicPr>
          <p:cNvPr id="5122" name="Picture 2" descr="C:\Users\User\Desktop\WhatsApp Image 2022-03-05 at 13.30.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304256" cy="3072341"/>
          </a:xfrm>
          <a:prstGeom prst="rect">
            <a:avLst/>
          </a:prstGeom>
          <a:noFill/>
        </p:spPr>
      </p:pic>
      <p:pic>
        <p:nvPicPr>
          <p:cNvPr id="5123" name="Picture 3" descr="C:\Users\User\Pictures\фото група\IMG_20190227_235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528392" cy="1984721"/>
          </a:xfrm>
          <a:prstGeom prst="rect">
            <a:avLst/>
          </a:prstGeom>
          <a:noFill/>
        </p:spPr>
      </p:pic>
      <p:pic>
        <p:nvPicPr>
          <p:cNvPr id="9" name="Picture 2" descr="C:\Users\user\YandexDisk\ФОТО\Новый год 2015\YD_Gallery_20141225_154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44824"/>
            <a:ext cx="2110869" cy="2069422"/>
          </a:xfrm>
          <a:prstGeom prst="rect">
            <a:avLst/>
          </a:prstGeom>
          <a:noFill/>
        </p:spPr>
      </p:pic>
      <p:pic>
        <p:nvPicPr>
          <p:cNvPr id="10" name="Picture 4" descr="C:\Users\user\Desktop\_kCgTEKF9o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861048"/>
            <a:ext cx="2013153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00042"/>
            <a:ext cx="84969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народные музыкальные инструменты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музыкальных занятиях с детьми слушаем и разучиваем русские народные песни. Обращаем  внимание детей на виды фольклорных песен: лирических, плясовых, шуточных, игровых. Хореографические навыки детей приобретаются в элементарных играх, хороводах, плясках.                                Играем на музыкальных инструментах: свистульках, ложках, бубне, коробочке, колокольчиках, трещотках, рубеле.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Знакомим детей с русскими народными песнями в исполнении наших прославленных исполнителей народной песни, со звучанием русских народных инструментов: гармошка, балалайки, колокольчиков,  рожка, трещотки, жалейки. Дети слушают игру оркестров русских инструментов, солистов-инструменталистов, произведения в исполнении народных хоров.</a:t>
            </a:r>
          </a:p>
        </p:txBody>
      </p:sp>
      <p:pic>
        <p:nvPicPr>
          <p:cNvPr id="8" name="Picture 2" descr="C:\Users\user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98477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художественные промыслы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Именно через художественно-творческую деятельность идёт приобщение дошкольников к истокам русской народной культуре. Детям этого возраста наиболее становятся близки и понятны работы мастеров декоративной росписи, резьбы, вышивки, кружевоплетения, понятно искусство игрушечников.</a:t>
            </a:r>
          </a:p>
        </p:txBody>
      </p:sp>
      <p:pic>
        <p:nvPicPr>
          <p:cNvPr id="8" name="Picture 1" descr="C:\Users\user\Desktop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592451" cy="1944216"/>
          </a:xfrm>
          <a:prstGeom prst="rect">
            <a:avLst/>
          </a:prstGeom>
          <a:noFill/>
        </p:spPr>
      </p:pic>
      <p:pic>
        <p:nvPicPr>
          <p:cNvPr id="9" name="Рисунок 4" descr="0_acaa_451fb0f1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525" y="3824287"/>
            <a:ext cx="164147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1" descr="гжель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73588"/>
            <a:ext cx="249078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х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432300"/>
            <a:ext cx="17049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 descr="146942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276872"/>
            <a:ext cx="17462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 descr="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348880"/>
            <a:ext cx="16573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user\Desktop\290_276_17806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962438"/>
            <a:ext cx="2016224" cy="1895562"/>
          </a:xfrm>
          <a:prstGeom prst="rect">
            <a:avLst/>
          </a:prstGeom>
          <a:noFill/>
        </p:spPr>
      </p:pic>
      <p:pic>
        <p:nvPicPr>
          <p:cNvPr id="16" name="Picture 7" descr="C:\Users\user\Desktop\ФилОсоб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780928"/>
            <a:ext cx="1440160" cy="2149953"/>
          </a:xfrm>
          <a:prstGeom prst="rect">
            <a:avLst/>
          </a:prstGeom>
          <a:noFill/>
        </p:spPr>
      </p:pic>
      <p:pic>
        <p:nvPicPr>
          <p:cNvPr id="17" name="Picture 6" descr="C:\Users\user\Desktop\939667.4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4509120"/>
            <a:ext cx="1547663" cy="2348880"/>
          </a:xfrm>
          <a:prstGeom prst="rect">
            <a:avLst/>
          </a:prstGeom>
          <a:noFill/>
        </p:spPr>
      </p:pic>
      <p:pic>
        <p:nvPicPr>
          <p:cNvPr id="18" name="Picture 2" descr="C:\Users\user\Desktop\102028227_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2276872"/>
            <a:ext cx="1547664" cy="155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88640"/>
            <a:ext cx="67151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</p:txBody>
      </p:sp>
      <p:pic>
        <p:nvPicPr>
          <p:cNvPr id="3074" name="Picture 2" descr="C:\Users\User\Desktop\WhatsApp Image 2022-03-22 at 13.28.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991947" cy="2448272"/>
          </a:xfrm>
          <a:prstGeom prst="rect">
            <a:avLst/>
          </a:prstGeom>
          <a:noFill/>
        </p:spPr>
      </p:pic>
      <p:pic>
        <p:nvPicPr>
          <p:cNvPr id="3075" name="Picture 3" descr="C:\Users\User\Desktop\WhatsApp Image 2022-03-22 at 13.29.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47276"/>
            <a:ext cx="6048672" cy="3157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764704"/>
            <a:ext cx="62865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24397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2153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дети знают и используют в речи названия различных предметов русской избы, ее внутреннее и внешнее убранство;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знают былинных и сказочных героев, умеют сопереживать им, характеризовать их;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знают историю русского костюма;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умеют различать изделия различных народных промыслов (Хохлома, Городец, Гжель, Дымка ит.д.);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знают и умеют играть в русские народные игры;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имеют практическое умение по работе с тестом и глиной;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-знают особенности русских песен, плясок, умеют подбирать движения;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проявляют  активный интерес к культуре и традициям своего народа и интерес к народным праздникам;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роявляют инициативу, самостоятельность, желание отразить в своей игре, деятельности полученные знания о культурных традициях семьи.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785794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СПАСИБО ЗА ВНИМАНИЕ!</a:t>
            </a:r>
            <a:endParaRPr lang="ru-RU" sz="44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ser\Desktop\WhatsApp Image 2022-03-22 at 13.05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6" cy="3585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8024" y="692697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Я так люблю великую Россию,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И то, что по наследству перешло.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Мы славимся не только русской силой,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Но и традицией народа своего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Забавы русские, они и нынче в моде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Фольклор, частушка и конечно хоровод,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Пока живёт традиция в народе,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Тогда и РУСЬ ВЕЛИКАЯ живёт.</a:t>
            </a:r>
          </a:p>
          <a:p>
            <a:endParaRPr lang="ru-RU" b="1" i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endParaRPr lang="ru-RU" b="1" i="1" dirty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3" name="Picture 5" descr="https://mir-animashki.com/_ph/74/2/6628552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WhatsApp Image 2022-03-22 at 13.05.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348976" cy="2232248"/>
          </a:xfrm>
          <a:prstGeom prst="rect">
            <a:avLst/>
          </a:prstGeom>
          <a:noFill/>
        </p:spPr>
      </p:pic>
      <p:pic>
        <p:nvPicPr>
          <p:cNvPr id="1027" name="Picture 3" descr="C:\Users\User\Desktop\WhatsApp Image 2022-03-05 at 13.30.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03244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современном мире, во время развития высочайших информационных технологий люди всё реже вспоминают культуру наших предков. Дети практически не посещают музеи, предметы старины сохранились в единичных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экземплярах,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могут различать народные промыслы.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данном этапе становится наиболее актуально приобщать детей к истокам русской народной культуры.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Формирование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 дошкольников представлений о истории русской народной культуры, поможет нам воспитать чувства патриотизма, любви к своей Родине, чувства гордости за свою нацию, за прошлое своего народа, уважения к своей семье!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Современное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общество определяет новые ориентиры в нравственно – патриотическом воспитании детей, основанные на их приобщении к русскому народному творчеству и культуре. Нам необходимо расширять представления детей о традициях русской народной культуры: места проживания наших предков; о быте и основных занятиях русских людей;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 истории одежды, русской кухни; 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приметах, обычаях, праздниках, о художественных промыслах, песнях, играх.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36712"/>
            <a:ext cx="83913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Приобщение детей к истокам русской народной культуры будет способствовать познавательному, речевому, художественно – эстетическому, физическому, социально –коммуникативному развитию детей. В основе человеческой культуры лежит духовное начало. Поэтому приобретение ребёнком совокупности  культурных ценностей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способствует развитию его духовности – интегрированного свойства личности, которое проявляет себя на уровне человеческих отношений, чувств, нравственно – патриотических позиций, то есть в конечном итоге определяет меру его общего развития.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Сегодня, мы на многое начинаем смотреть по – иному, многое для себя заново открываем и переоцениваем. Это относится и к прошлому нашего народа. С уверенностью можно сказать, что большинство, к сожалению, поверхностно знакомо, например, с культурой нашего народа.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Чтобы развить в детях познавательные способности, сформировать высокую нравственность, воспитать любовь к Отечеству, уважение к предкам, защищавшим Русь от врагов, необходимо с ранних лет прививать интерес к его истории русского народа и его культуре, помогать узнать и уважать свое прошлое, учить ценить свои истоки.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548680"/>
            <a:ext cx="514353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Направления работы в течении года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214414" y="1643050"/>
            <a:ext cx="2857520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43042" y="192880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Быт и предметы обихода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57752" y="1643050"/>
            <a:ext cx="2857520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Традиции и обычаи русской народной культуры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8662" y="3286124"/>
            <a:ext cx="2857520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29190" y="3214686"/>
            <a:ext cx="2928958" cy="12858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Русское народные, календарные праздники;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71802" y="4643446"/>
            <a:ext cx="2857520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Русские народные промыслы.</a:t>
            </a:r>
          </a:p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85689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предметно-развивающей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196752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Уголок патриотического воспитания</a:t>
            </a:r>
          </a:p>
          <a:p>
            <a:pPr algn="ctr"/>
            <a:endParaRPr lang="ru-RU" sz="24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WhatsApp Image 2022-03-22 at 13.18.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5359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56436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Русская изба\20220120_170419.jpg"/>
          <p:cNvPicPr>
            <a:picLocks noChangeAspect="1" noChangeArrowheads="1"/>
          </p:cNvPicPr>
          <p:nvPr/>
        </p:nvPicPr>
        <p:blipFill>
          <a:blip r:embed="rId2" cstate="print"/>
          <a:srcRect l="7180" t="9374" r="9434" b="15625"/>
          <a:stretch>
            <a:fillRect/>
          </a:stretch>
        </p:blipFill>
        <p:spPr bwMode="auto">
          <a:xfrm>
            <a:off x="7000892" y="3357562"/>
            <a:ext cx="1571636" cy="30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Русская изба\20220120_170849.jpg"/>
          <p:cNvPicPr>
            <a:picLocks noChangeAspect="1" noChangeArrowheads="1"/>
          </p:cNvPicPr>
          <p:nvPr/>
        </p:nvPicPr>
        <p:blipFill>
          <a:blip r:embed="rId3" cstate="print"/>
          <a:srcRect l="13281" t="14506" r="17187"/>
          <a:stretch>
            <a:fillRect/>
          </a:stretch>
        </p:blipFill>
        <p:spPr bwMode="auto">
          <a:xfrm>
            <a:off x="714348" y="1142984"/>
            <a:ext cx="5429288" cy="267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F:\Русская изба\20220120_171000.jpg"/>
          <p:cNvPicPr>
            <a:picLocks noChangeAspect="1" noChangeArrowheads="1"/>
          </p:cNvPicPr>
          <p:nvPr/>
        </p:nvPicPr>
        <p:blipFill>
          <a:blip r:embed="rId4" cstate="print"/>
          <a:srcRect t="25000" b="13541"/>
          <a:stretch>
            <a:fillRect/>
          </a:stretch>
        </p:blipFill>
        <p:spPr bwMode="auto">
          <a:xfrm>
            <a:off x="6643702" y="1142984"/>
            <a:ext cx="1785950" cy="192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F:\Русская изба\20220120_171238.jpg"/>
          <p:cNvPicPr>
            <a:picLocks noChangeAspect="1" noChangeArrowheads="1"/>
          </p:cNvPicPr>
          <p:nvPr/>
        </p:nvPicPr>
        <p:blipFill>
          <a:blip r:embed="rId5" cstate="print"/>
          <a:srcRect l="10156" t="17885" r="13281"/>
          <a:stretch>
            <a:fillRect/>
          </a:stretch>
        </p:blipFill>
        <p:spPr bwMode="auto">
          <a:xfrm>
            <a:off x="611560" y="4077072"/>
            <a:ext cx="5929354" cy="2296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изба</a:t>
            </a:r>
          </a:p>
        </p:txBody>
      </p:sp>
      <p:pic>
        <p:nvPicPr>
          <p:cNvPr id="5" name="Picture 3" descr="C:\Users\user\Desktop\05 Izba 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428992" cy="2592288"/>
          </a:xfrm>
          <a:prstGeom prst="rect">
            <a:avLst/>
          </a:prstGeom>
          <a:noFill/>
        </p:spPr>
      </p:pic>
      <p:pic>
        <p:nvPicPr>
          <p:cNvPr id="8" name="Picture 2" descr="C:\Users\user\Desktop\0f9bbe78b54d9ef5e2511640f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403501" cy="2448272"/>
          </a:xfrm>
          <a:prstGeom prst="rect">
            <a:avLst/>
          </a:prstGeom>
          <a:noFill/>
        </p:spPr>
      </p:pic>
      <p:pic>
        <p:nvPicPr>
          <p:cNvPr id="9" name="Picture 4" descr="C:\Users\user\Desktop\00857697b7d2b2e4ed18c93e7f35d2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456384" cy="2520280"/>
          </a:xfrm>
          <a:prstGeom prst="rect">
            <a:avLst/>
          </a:prstGeom>
          <a:noFill/>
        </p:spPr>
      </p:pic>
      <p:pic>
        <p:nvPicPr>
          <p:cNvPr id="10" name="Picture 5" descr="C:\Users\user\Desktop\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339327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усская изба\20220120_165406.jpg"/>
          <p:cNvPicPr>
            <a:picLocks noChangeAspect="1" noChangeArrowheads="1"/>
          </p:cNvPicPr>
          <p:nvPr/>
        </p:nvPicPr>
        <p:blipFill>
          <a:blip r:embed="rId2" cstate="print"/>
          <a:srcRect r="9111"/>
          <a:stretch>
            <a:fillRect/>
          </a:stretch>
        </p:blipFill>
        <p:spPr bwMode="auto">
          <a:xfrm>
            <a:off x="323529" y="476672"/>
            <a:ext cx="4824536" cy="245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Русская изба\20220120_165439.jpg"/>
          <p:cNvPicPr>
            <a:picLocks noChangeAspect="1" noChangeArrowheads="1"/>
          </p:cNvPicPr>
          <p:nvPr/>
        </p:nvPicPr>
        <p:blipFill>
          <a:blip r:embed="rId3" cstate="print"/>
          <a:srcRect b="10126"/>
          <a:stretch>
            <a:fillRect/>
          </a:stretch>
        </p:blipFill>
        <p:spPr bwMode="auto">
          <a:xfrm>
            <a:off x="899592" y="3140968"/>
            <a:ext cx="2043127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Русская изба\20220120_165510.jpg"/>
          <p:cNvPicPr>
            <a:picLocks noChangeAspect="1" noChangeArrowheads="1"/>
          </p:cNvPicPr>
          <p:nvPr/>
        </p:nvPicPr>
        <p:blipFill>
          <a:blip r:embed="rId4" cstate="print"/>
          <a:srcRect t="17708" b="26042"/>
          <a:stretch>
            <a:fillRect/>
          </a:stretch>
        </p:blipFill>
        <p:spPr bwMode="auto">
          <a:xfrm>
            <a:off x="3707904" y="3068960"/>
            <a:ext cx="2299295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F:\Русская изба\20220120_165627.jpg"/>
          <p:cNvPicPr>
            <a:picLocks noChangeAspect="1" noChangeArrowheads="1"/>
          </p:cNvPicPr>
          <p:nvPr/>
        </p:nvPicPr>
        <p:blipFill>
          <a:blip r:embed="rId5" cstate="print"/>
          <a:srcRect l="4926" t="5208" b="13541"/>
          <a:stretch>
            <a:fillRect/>
          </a:stretch>
        </p:blipFill>
        <p:spPr bwMode="auto">
          <a:xfrm>
            <a:off x="6660232" y="1412776"/>
            <a:ext cx="2071702" cy="328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52120" y="692696"/>
            <a:ext cx="3225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быта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553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92</cp:revision>
  <dcterms:created xsi:type="dcterms:W3CDTF">2022-01-22T10:52:11Z</dcterms:created>
  <dcterms:modified xsi:type="dcterms:W3CDTF">2022-03-31T09:08:25Z</dcterms:modified>
</cp:coreProperties>
</file>