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75" r:id="rId3"/>
    <p:sldId id="307" r:id="rId4"/>
    <p:sldId id="278" r:id="rId5"/>
    <p:sldId id="276" r:id="rId6"/>
    <p:sldId id="280" r:id="rId7"/>
    <p:sldId id="281" r:id="rId8"/>
    <p:sldId id="282" r:id="rId9"/>
    <p:sldId id="283" r:id="rId10"/>
    <p:sldId id="284" r:id="rId11"/>
    <p:sldId id="285" r:id="rId12"/>
    <p:sldId id="286" r:id="rId13"/>
    <p:sldId id="287" r:id="rId14"/>
    <p:sldId id="288" r:id="rId15"/>
    <p:sldId id="306" r:id="rId16"/>
    <p:sldId id="289" r:id="rId17"/>
    <p:sldId id="302" r:id="rId18"/>
    <p:sldId id="301" r:id="rId19"/>
    <p:sldId id="303" r:id="rId20"/>
    <p:sldId id="304" r:id="rId21"/>
    <p:sldId id="305" r:id="rId22"/>
    <p:sldId id="291" r:id="rId23"/>
    <p:sldId id="292" r:id="rId24"/>
    <p:sldId id="293" r:id="rId25"/>
    <p:sldId id="294" r:id="rId26"/>
    <p:sldId id="295" r:id="rId27"/>
    <p:sldId id="296" r:id="rId28"/>
    <p:sldId id="297" r:id="rId29"/>
    <p:sldId id="298" r:id="rId30"/>
    <p:sldId id="299"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FF66"/>
    <a:srgbClr val="33CC33"/>
    <a:srgbClr val="FFFF99"/>
    <a:srgbClr val="CCFF99"/>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94713" autoAdjust="0"/>
  </p:normalViewPr>
  <p:slideViewPr>
    <p:cSldViewPr>
      <p:cViewPr varScale="1">
        <p:scale>
          <a:sx n="73" d="100"/>
          <a:sy n="73"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C1B1CEA-F979-4B4E-B2F5-D5DFD236009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5B37F1A-6E84-48A4-8DC3-13247856FB5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B6B37CA-8277-4909-A58B-0F0F4B89B1B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143000" y="381000"/>
            <a:ext cx="7772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1143000" y="6400800"/>
            <a:ext cx="19050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581400" y="64008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7010400" y="6400800"/>
            <a:ext cx="1905000" cy="457200"/>
          </a:xfrm>
        </p:spPr>
        <p:txBody>
          <a:bodyPr/>
          <a:lstStyle>
            <a:lvl1pPr>
              <a:defRPr/>
            </a:lvl1pPr>
          </a:lstStyle>
          <a:p>
            <a:fld id="{CFEB236A-7C32-4083-ACEC-DEFCB2E2D848}"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763000" cy="5943600"/>
            <a:chOff x="0" y="0"/>
            <a:chExt cx="5520" cy="3744"/>
          </a:xfrm>
        </p:grpSpPr>
        <p:sp>
          <p:nvSpPr>
            <p:cNvPr id="7171"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ru-RU" sz="2400">
                <a:latin typeface="Times New Roman" pitchFamily="18" charset="0"/>
              </a:endParaRPr>
            </a:p>
          </p:txBody>
        </p:sp>
        <p:grpSp>
          <p:nvGrpSpPr>
            <p:cNvPr id="7172" name="Group 4"/>
            <p:cNvGrpSpPr>
              <a:grpSpLocks/>
            </p:cNvGrpSpPr>
            <p:nvPr userDrawn="1"/>
          </p:nvGrpSpPr>
          <p:grpSpPr bwMode="auto">
            <a:xfrm>
              <a:off x="0" y="2208"/>
              <a:ext cx="5520" cy="1536"/>
              <a:chOff x="0" y="2208"/>
              <a:chExt cx="5520" cy="1536"/>
            </a:xfrm>
          </p:grpSpPr>
          <p:sp>
            <p:nvSpPr>
              <p:cNvPr id="7173"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ru-RU" sz="2400">
                  <a:latin typeface="Times New Roman" pitchFamily="18" charset="0"/>
                </a:endParaRPr>
              </a:p>
            </p:txBody>
          </p:sp>
          <p:sp>
            <p:nvSpPr>
              <p:cNvPr id="7174"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ru-RU" sz="2400">
                  <a:latin typeface="Times New Roman" pitchFamily="18" charset="0"/>
                </a:endParaRPr>
              </a:p>
            </p:txBody>
          </p:sp>
          <p:sp>
            <p:nvSpPr>
              <p:cNvPr id="7175"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ru-RU"/>
              </a:p>
            </p:txBody>
          </p:sp>
        </p:grpSp>
        <p:grpSp>
          <p:nvGrpSpPr>
            <p:cNvPr id="7176" name="Group 8"/>
            <p:cNvGrpSpPr>
              <a:grpSpLocks/>
            </p:cNvGrpSpPr>
            <p:nvPr userDrawn="1"/>
          </p:nvGrpSpPr>
          <p:grpSpPr bwMode="auto">
            <a:xfrm>
              <a:off x="400" y="336"/>
              <a:ext cx="5088" cy="192"/>
              <a:chOff x="400" y="336"/>
              <a:chExt cx="5088" cy="192"/>
            </a:xfrm>
          </p:grpSpPr>
          <p:sp>
            <p:nvSpPr>
              <p:cNvPr id="7177"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ru-RU" sz="2400">
                  <a:latin typeface="Times New Roman" pitchFamily="18" charset="0"/>
                </a:endParaRPr>
              </a:p>
            </p:txBody>
          </p:sp>
          <p:sp>
            <p:nvSpPr>
              <p:cNvPr id="7178"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ru-RU"/>
              </a:p>
            </p:txBody>
          </p:sp>
        </p:grpSp>
      </p:grpSp>
      <p:sp>
        <p:nvSpPr>
          <p:cNvPr id="7179" name="Rectangle 11"/>
          <p:cNvSpPr>
            <a:spLocks noGrp="1" noChangeArrowheads="1"/>
          </p:cNvSpPr>
          <p:nvPr>
            <p:ph type="ctrTitle"/>
          </p:nvPr>
        </p:nvSpPr>
        <p:spPr>
          <a:xfrm>
            <a:off x="2057400" y="1143000"/>
            <a:ext cx="6629400" cy="2209800"/>
          </a:xfrm>
        </p:spPr>
        <p:txBody>
          <a:bodyPr/>
          <a:lstStyle>
            <a:lvl1pPr>
              <a:defRPr sz="4800"/>
            </a:lvl1pPr>
          </a:lstStyle>
          <a:p>
            <a:r>
              <a:rPr lang="ru-RU"/>
              <a:t>Образец заголовка</a:t>
            </a:r>
          </a:p>
        </p:txBody>
      </p:sp>
      <p:sp>
        <p:nvSpPr>
          <p:cNvPr id="718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a:t>Образец подзаголовка</a:t>
            </a:r>
          </a:p>
        </p:txBody>
      </p:sp>
      <p:sp>
        <p:nvSpPr>
          <p:cNvPr id="7181" name="Rectangle 13"/>
          <p:cNvSpPr>
            <a:spLocks noGrp="1" noChangeArrowheads="1"/>
          </p:cNvSpPr>
          <p:nvPr>
            <p:ph type="dt" sz="half" idx="2"/>
          </p:nvPr>
        </p:nvSpPr>
        <p:spPr>
          <a:xfrm>
            <a:off x="912813" y="6251575"/>
            <a:ext cx="1905000" cy="457200"/>
          </a:xfrm>
        </p:spPr>
        <p:txBody>
          <a:bodyPr/>
          <a:lstStyle>
            <a:lvl1pPr>
              <a:defRPr/>
            </a:lvl1pPr>
          </a:lstStyle>
          <a:p>
            <a:endParaRPr lang="ru-RU"/>
          </a:p>
        </p:txBody>
      </p:sp>
      <p:sp>
        <p:nvSpPr>
          <p:cNvPr id="7182" name="Rectangle 14"/>
          <p:cNvSpPr>
            <a:spLocks noGrp="1" noChangeArrowheads="1"/>
          </p:cNvSpPr>
          <p:nvPr>
            <p:ph type="ftr" sz="quarter" idx="3"/>
          </p:nvPr>
        </p:nvSpPr>
        <p:spPr>
          <a:xfrm>
            <a:off x="3354388" y="6248400"/>
            <a:ext cx="2895600" cy="457200"/>
          </a:xfrm>
        </p:spPr>
        <p:txBody>
          <a:bodyPr/>
          <a:lstStyle>
            <a:lvl1pPr>
              <a:defRPr/>
            </a:lvl1pPr>
          </a:lstStyle>
          <a:p>
            <a:endParaRPr lang="ru-RU"/>
          </a:p>
        </p:txBody>
      </p:sp>
      <p:sp>
        <p:nvSpPr>
          <p:cNvPr id="7183" name="Rectangle 15"/>
          <p:cNvSpPr>
            <a:spLocks noGrp="1" noChangeArrowheads="1"/>
          </p:cNvSpPr>
          <p:nvPr>
            <p:ph type="sldNum" sz="quarter" idx="4"/>
          </p:nvPr>
        </p:nvSpPr>
        <p:spPr/>
        <p:txBody>
          <a:bodyPr/>
          <a:lstStyle>
            <a:lvl1pPr>
              <a:defRPr/>
            </a:lvl1pPr>
          </a:lstStyle>
          <a:p>
            <a:fld id="{8CCE1E02-7741-4845-B08C-89AD55A6A1D0}"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766D91E-F6C9-440C-A943-A42A2B7648C0}"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600D893-6126-4719-A6A9-6A97CCCD6D71}"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458531C-595F-4C82-B52E-7E9C01601B73}"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6A37DCE-1043-4285-B3F7-22A861F1F0F6}"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AF45987-5ABA-486D-8B7B-995FA7869607}"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3E149B8-B021-4D35-BCE3-C2BF9C722EC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1CC2BA-A873-4265-BDD8-DC85FCE8B1B0}"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CA9330E-14AF-4372-ACC9-A2B9FAE9D80C}"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9715390-74F2-4C7C-AC1E-8AC35AB29F98}"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319A7FC-9551-46AA-B936-9CD7DCFA1A2C}"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AE8BC76-3452-4CC8-A761-DA0A6762F71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066395-311E-4537-A6E6-EAA56F5C655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76B5105-83EB-4685-BD54-3648803374B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D7E9A3F-A0AA-4370-B8D0-87A91BE93FC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C08DC10-B62F-46A2-9FB2-A06F0E5542F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4C3000B-5205-4E52-A61C-9720F353C53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925B4B7-1932-4BC4-B623-B7F52AAA3F1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EA86818-0CCE-44AF-892D-2102F2C58A8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85ED15-8184-42B3-898D-D8CCA15A4FE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8686800" cy="4876800"/>
            <a:chOff x="0" y="0"/>
            <a:chExt cx="5472" cy="3072"/>
          </a:xfrm>
        </p:grpSpPr>
        <p:sp>
          <p:nvSpPr>
            <p:cNvPr id="614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ru-RU" sz="2400">
                <a:latin typeface="Times New Roman" pitchFamily="18" charset="0"/>
              </a:endParaRPr>
            </a:p>
          </p:txBody>
        </p:sp>
        <p:grpSp>
          <p:nvGrpSpPr>
            <p:cNvPr id="6148" name="Group 4"/>
            <p:cNvGrpSpPr>
              <a:grpSpLocks/>
            </p:cNvGrpSpPr>
            <p:nvPr/>
          </p:nvGrpSpPr>
          <p:grpSpPr bwMode="auto">
            <a:xfrm>
              <a:off x="240" y="893"/>
              <a:ext cx="5232" cy="115"/>
              <a:chOff x="240" y="893"/>
              <a:chExt cx="5232" cy="115"/>
            </a:xfrm>
          </p:grpSpPr>
          <p:sp>
            <p:nvSpPr>
              <p:cNvPr id="614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ru-RU" sz="2400">
                  <a:latin typeface="Times New Roman" pitchFamily="18" charset="0"/>
                </a:endParaRPr>
              </a:p>
            </p:txBody>
          </p:sp>
          <p:sp>
            <p:nvSpPr>
              <p:cNvPr id="615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ru-RU"/>
              </a:p>
            </p:txBody>
          </p:sp>
        </p:grpSp>
      </p:grpSp>
      <p:sp>
        <p:nvSpPr>
          <p:cNvPr id="615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5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5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615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615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C2BF0BE-E052-40C0-9116-9A1A0FE5C4DD}" type="slidenum">
              <a:rPr lang="ru-RU"/>
              <a:pPr/>
              <a:t>‹#›</a:t>
            </a:fld>
            <a:endParaRPr lang="ru-RU"/>
          </a:p>
        </p:txBody>
      </p:sp>
      <p:sp>
        <p:nvSpPr>
          <p:cNvPr id="615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gif"/></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lutions.3mrussia.ru/" TargetMode="External"/><Relationship Id="rId2" Type="http://schemas.openxmlformats.org/officeDocument/2006/relationships/hyperlink" Target="http://www.gai24.ru/news/081219_1http:/www.znaktrade.ru/" TargetMode="External"/><Relationship Id="rId1" Type="http://schemas.openxmlformats.org/officeDocument/2006/relationships/slideLayout" Target="../slideLayouts/slideLayout2.xml"/><Relationship Id="rId4" Type="http://schemas.openxmlformats.org/officeDocument/2006/relationships/hyperlink" Target="http://www.liikenneturva.f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19.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gif"/><Relationship Id="rId10" Type="http://schemas.openxmlformats.org/officeDocument/2006/relationships/image" Target="../media/image12.gif"/><Relationship Id="rId4" Type="http://schemas.openxmlformats.org/officeDocument/2006/relationships/image" Target="../media/image6.gif"/><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11"/>
          <p:cNvPicPr>
            <a:picLocks noChangeAspect="1" noChangeArrowheads="1"/>
          </p:cNvPicPr>
          <p:nvPr/>
        </p:nvPicPr>
        <p:blipFill>
          <a:blip r:embed="rId2" cstate="print">
            <a:clrChange>
              <a:clrFrom>
                <a:srgbClr val="FFFFFF"/>
              </a:clrFrom>
              <a:clrTo>
                <a:srgbClr val="FFFFFF">
                  <a:alpha val="0"/>
                </a:srgbClr>
              </a:clrTo>
            </a:clrChange>
            <a:lum bright="10000" contrast="36000"/>
          </a:blip>
          <a:srcRect/>
          <a:stretch>
            <a:fillRect/>
          </a:stretch>
        </p:blipFill>
        <p:spPr bwMode="auto">
          <a:xfrm>
            <a:off x="611188" y="260350"/>
            <a:ext cx="1008062" cy="1008063"/>
          </a:xfrm>
          <a:prstGeom prst="rect">
            <a:avLst/>
          </a:prstGeom>
          <a:noFill/>
          <a:ln w="9525">
            <a:noFill/>
            <a:miter lim="800000"/>
            <a:headEnd/>
            <a:tailEnd/>
          </a:ln>
        </p:spPr>
      </p:pic>
      <p:pic>
        <p:nvPicPr>
          <p:cNvPr id="26631" name="Picture 7" descr="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836712"/>
            <a:ext cx="5905500" cy="6165304"/>
          </a:xfrm>
          <a:prstGeom prst="rect">
            <a:avLst/>
          </a:prstGeom>
          <a:noFill/>
          <a:ln w="9525">
            <a:noFill/>
            <a:miter lim="800000"/>
            <a:headEnd/>
            <a:tailEnd/>
          </a:ln>
        </p:spPr>
      </p:pic>
      <p:sp>
        <p:nvSpPr>
          <p:cNvPr id="26629" name="AutoShape 5"/>
          <p:cNvSpPr>
            <a:spLocks noChangeArrowheads="1"/>
          </p:cNvSpPr>
          <p:nvPr/>
        </p:nvSpPr>
        <p:spPr bwMode="auto">
          <a:xfrm>
            <a:off x="2411413" y="188913"/>
            <a:ext cx="6264275" cy="863600"/>
          </a:xfrm>
          <a:prstGeom prst="wedgeRoundRectCallout">
            <a:avLst>
              <a:gd name="adj1" fmla="val -60769"/>
              <a:gd name="adj2" fmla="val 47426"/>
              <a:gd name="adj3" fmla="val 16667"/>
            </a:avLst>
          </a:prstGeom>
          <a:noFill/>
          <a:ln w="9525">
            <a:solidFill>
              <a:schemeClr val="tx1"/>
            </a:solidFill>
            <a:miter lim="800000"/>
            <a:headEnd/>
            <a:tailEnd/>
          </a:ln>
          <a:effectLst/>
        </p:spPr>
        <p:txBody>
          <a:bodyPr/>
          <a:lstStyle/>
          <a:p>
            <a:pPr algn="ctr"/>
            <a:r>
              <a:rPr lang="ru-RU" sz="2000" b="1" dirty="0"/>
              <a:t>Но почему же нужно пользоваться светоотражателем?</a:t>
            </a:r>
          </a:p>
        </p:txBody>
      </p:sp>
      <p:sp>
        <p:nvSpPr>
          <p:cNvPr id="26630" name="Rectangle 6"/>
          <p:cNvSpPr>
            <a:spLocks noChangeArrowheads="1"/>
          </p:cNvSpPr>
          <p:nvPr/>
        </p:nvSpPr>
        <p:spPr bwMode="auto">
          <a:xfrm>
            <a:off x="250825" y="3233688"/>
            <a:ext cx="8642350" cy="2308324"/>
          </a:xfrm>
          <a:prstGeom prst="rect">
            <a:avLst/>
          </a:prstGeom>
          <a:noFill/>
          <a:ln w="9525">
            <a:noFill/>
            <a:miter lim="800000"/>
            <a:headEnd/>
            <a:tailEnd/>
          </a:ln>
          <a:effectLst/>
        </p:spPr>
        <p:txBody>
          <a:bodyPr anchor="ctr">
            <a:spAutoFit/>
          </a:bodyPr>
          <a:lstStyle/>
          <a:p>
            <a:pPr algn="ctr"/>
            <a:r>
              <a:rPr lang="ru-RU" sz="2400" u="sng" dirty="0">
                <a:solidFill>
                  <a:schemeClr val="bg2">
                    <a:lumMod val="50000"/>
                  </a:schemeClr>
                </a:solidFill>
                <a:effectLst>
                  <a:outerShdw blurRad="38100" dist="38100" dir="2700000" algn="tl">
                    <a:srgbClr val="000000"/>
                  </a:outerShdw>
                </a:effectLst>
              </a:rPr>
              <a:t>В темное время суток, ночью или в сумерки, во время тумана, дождя и снегопада</a:t>
            </a:r>
            <a:r>
              <a:rPr lang="ru-RU" sz="2400" dirty="0">
                <a:solidFill>
                  <a:schemeClr val="bg2">
                    <a:lumMod val="50000"/>
                  </a:schemeClr>
                </a:solidFill>
                <a:effectLst>
                  <a:outerShdw blurRad="38100" dist="38100" dir="2700000" algn="tl">
                    <a:srgbClr val="000000"/>
                  </a:outerShdw>
                </a:effectLst>
              </a:rPr>
              <a:t> на дорогах появляются «темные» пешеходы. </a:t>
            </a:r>
            <a:endParaRPr lang="ru-RU" sz="2400" dirty="0" smtClean="0">
              <a:solidFill>
                <a:schemeClr val="bg2">
                  <a:lumMod val="50000"/>
                </a:schemeClr>
              </a:solidFill>
              <a:effectLst>
                <a:outerShdw blurRad="38100" dist="38100" dir="2700000" algn="tl">
                  <a:srgbClr val="000000"/>
                </a:outerShdw>
              </a:effectLst>
            </a:endParaRPr>
          </a:p>
          <a:p>
            <a:pPr algn="ctr"/>
            <a:r>
              <a:rPr lang="ru-RU" sz="2400" u="sng" dirty="0" smtClean="0">
                <a:solidFill>
                  <a:schemeClr val="bg2">
                    <a:lumMod val="50000"/>
                  </a:schemeClr>
                </a:solidFill>
                <a:effectLst>
                  <a:outerShdw blurRad="38100" dist="38100" dir="2700000" algn="tl">
                    <a:srgbClr val="000000"/>
                  </a:outerShdw>
                </a:effectLst>
              </a:rPr>
              <a:t>В </a:t>
            </a:r>
            <a:r>
              <a:rPr lang="ru-RU" sz="2400" u="sng" dirty="0">
                <a:solidFill>
                  <a:schemeClr val="bg2">
                    <a:lumMod val="50000"/>
                  </a:schemeClr>
                </a:solidFill>
                <a:effectLst>
                  <a:outerShdw blurRad="38100" dist="38100" dir="2700000" algn="tl">
                    <a:srgbClr val="000000"/>
                  </a:outerShdw>
                </a:effectLst>
              </a:rPr>
              <a:t>осеннее и зимнее время, когда на улице поздно светает и рано темнеет,</a:t>
            </a:r>
            <a:r>
              <a:rPr lang="ru-RU" sz="2400" dirty="0">
                <a:solidFill>
                  <a:schemeClr val="bg2">
                    <a:lumMod val="50000"/>
                  </a:schemeClr>
                </a:solidFill>
                <a:effectLst>
                  <a:outerShdw blurRad="38100" dist="38100" dir="2700000" algn="tl">
                    <a:srgbClr val="000000"/>
                  </a:outerShdw>
                </a:effectLst>
              </a:rPr>
              <a:t> такого пешехода обнаружить очень и очень не просто.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95288" y="188913"/>
            <a:ext cx="8748712" cy="1295400"/>
          </a:xfrm>
        </p:spPr>
        <p:txBody>
          <a:bodyPr/>
          <a:lstStyle/>
          <a:p>
            <a:r>
              <a:rPr kumimoji="0" lang="ru-RU" sz="2000" b="0" dirty="0">
                <a:solidFill>
                  <a:schemeClr val="tx1"/>
                </a:solidFill>
              </a:rPr>
              <a:t>Получается, что в интересах пешехода, во время пересечения проезжей часть даже по пешеходному переходу, обозначить свое присутствие на дороге, </a:t>
            </a:r>
            <a:r>
              <a:rPr kumimoji="0" lang="ru-RU" sz="2000" b="0" u="sng" dirty="0">
                <a:solidFill>
                  <a:schemeClr val="tx1"/>
                </a:solidFill>
              </a:rPr>
              <a:t>дав возможность водителю вовремя затормозить. </a:t>
            </a:r>
            <a:r>
              <a:rPr kumimoji="0" lang="ru-RU" sz="2000" b="0" u="sng" dirty="0">
                <a:solidFill>
                  <a:srgbClr val="FFFF00"/>
                </a:solidFill>
              </a:rPr>
              <a:t/>
            </a:r>
            <a:br>
              <a:rPr kumimoji="0" lang="ru-RU" sz="2000" b="0" u="sng" dirty="0">
                <a:solidFill>
                  <a:srgbClr val="FFFF00"/>
                </a:solidFill>
              </a:rPr>
            </a:br>
            <a:endParaRPr kumimoji="0" lang="ru-RU" sz="2000" b="0" u="sng" dirty="0">
              <a:solidFill>
                <a:srgbClr val="FFFF00"/>
              </a:solidFill>
            </a:endParaRPr>
          </a:p>
        </p:txBody>
      </p:sp>
      <p:pic>
        <p:nvPicPr>
          <p:cNvPr id="30727" name="Picture 7" descr="SL_Kids_52"/>
          <p:cNvPicPr>
            <a:picLocks noGrp="1" noChangeAspect="1" noChangeArrowheads="1"/>
          </p:cNvPicPr>
          <p:nvPr>
            <p:ph/>
          </p:nvPr>
        </p:nvPicPr>
        <p:blipFill>
          <a:blip r:embed="rId2" cstate="print"/>
          <a:srcRect/>
          <a:stretch>
            <a:fillRect/>
          </a:stretch>
        </p:blipFill>
        <p:spPr>
          <a:xfrm>
            <a:off x="179388" y="1700213"/>
            <a:ext cx="8532812" cy="4267200"/>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250825" y="188913"/>
            <a:ext cx="8497888" cy="1439862"/>
          </a:xfrm>
        </p:spPr>
        <p:txBody>
          <a:bodyPr/>
          <a:lstStyle/>
          <a:p>
            <a:r>
              <a:rPr kumimoji="0" lang="ru-RU" sz="2000" b="0" dirty="0">
                <a:solidFill>
                  <a:schemeClr val="tx1"/>
                </a:solidFill>
              </a:rPr>
              <a:t>Именно </a:t>
            </a:r>
            <a:r>
              <a:rPr kumimoji="0" lang="ru-RU" sz="2000" b="0" dirty="0" err="1">
                <a:solidFill>
                  <a:schemeClr val="tx1"/>
                </a:solidFill>
              </a:rPr>
              <a:t>световозвращающие</a:t>
            </a:r>
            <a:r>
              <a:rPr kumimoji="0" lang="ru-RU" sz="2000" b="0" dirty="0">
                <a:solidFill>
                  <a:schemeClr val="tx1"/>
                </a:solidFill>
              </a:rPr>
              <a:t> приспособления позволяют водителю увидеть пешехода </a:t>
            </a:r>
            <a:r>
              <a:rPr kumimoji="0" lang="ru-RU" sz="2000" b="0" u="sng" dirty="0">
                <a:solidFill>
                  <a:schemeClr val="tx1"/>
                </a:solidFill>
              </a:rPr>
              <a:t>на значительном расстоянии</a:t>
            </a:r>
            <a:r>
              <a:rPr kumimoji="0" lang="ru-RU" sz="2000" b="0" dirty="0">
                <a:solidFill>
                  <a:schemeClr val="tx1"/>
                </a:solidFill>
              </a:rPr>
              <a:t>.</a:t>
            </a:r>
            <a:br>
              <a:rPr kumimoji="0" lang="ru-RU" sz="2000" b="0" dirty="0">
                <a:solidFill>
                  <a:schemeClr val="tx1"/>
                </a:solidFill>
              </a:rPr>
            </a:br>
            <a:r>
              <a:rPr kumimoji="0" lang="ru-RU" sz="2000" b="0" dirty="0" err="1">
                <a:solidFill>
                  <a:schemeClr val="tx1"/>
                </a:solidFill>
              </a:rPr>
              <a:t>Световозвращающие</a:t>
            </a:r>
            <a:r>
              <a:rPr kumimoji="0" lang="ru-RU" sz="2000" b="0" dirty="0">
                <a:solidFill>
                  <a:schemeClr val="tx1"/>
                </a:solidFill>
              </a:rPr>
              <a:t> элементы способны отражать свет, падающий под любым углом, что особенно важно на дороге, когда свет фар идет снизу.</a:t>
            </a:r>
          </a:p>
        </p:txBody>
      </p:sp>
      <p:pic>
        <p:nvPicPr>
          <p:cNvPr id="27655" name="Picture 7" descr="SL_Kids_37"/>
          <p:cNvPicPr>
            <a:picLocks noGrp="1" noChangeAspect="1" noChangeArrowheads="1"/>
          </p:cNvPicPr>
          <p:nvPr>
            <p:ph idx="1"/>
          </p:nvPr>
        </p:nvPicPr>
        <p:blipFill>
          <a:blip r:embed="rId2" cstate="print"/>
          <a:srcRect/>
          <a:stretch>
            <a:fillRect/>
          </a:stretch>
        </p:blipFill>
        <p:spPr>
          <a:xfrm>
            <a:off x="1547813" y="1755775"/>
            <a:ext cx="6911975" cy="4913585"/>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a:xfrm>
            <a:off x="457200" y="274638"/>
            <a:ext cx="6995120" cy="1143000"/>
          </a:xfrm>
        </p:spPr>
        <p:txBody>
          <a:bodyPr/>
          <a:lstStyle/>
          <a:p>
            <a:r>
              <a:rPr lang="ru-RU" sz="4000" dirty="0">
                <a:solidFill>
                  <a:schemeClr val="tx1"/>
                </a:solidFill>
              </a:rPr>
              <a:t>Мама, тоже стань заметной!</a:t>
            </a:r>
          </a:p>
        </p:txBody>
      </p:sp>
      <p:pic>
        <p:nvPicPr>
          <p:cNvPr id="33799" name="Picture 7" descr="9"/>
          <p:cNvPicPr>
            <a:picLocks noGrp="1" noChangeAspect="1" noChangeArrowheads="1"/>
          </p:cNvPicPr>
          <p:nvPr>
            <p:ph idx="1"/>
          </p:nvPr>
        </p:nvPicPr>
        <p:blipFill>
          <a:blip r:embed="rId2" cstate="print">
            <a:clrChange>
              <a:clrFrom>
                <a:srgbClr val="FFFFFF"/>
              </a:clrFrom>
              <a:clrTo>
                <a:srgbClr val="FFFFFF">
                  <a:alpha val="0"/>
                </a:srgbClr>
              </a:clrTo>
            </a:clrChange>
            <a:lum bright="-20000" contrast="96000"/>
          </a:blip>
          <a:srcRect/>
          <a:stretch>
            <a:fillRect/>
          </a:stretch>
        </p:blipFill>
        <p:spPr>
          <a:xfrm>
            <a:off x="5580063" y="0"/>
            <a:ext cx="3402012" cy="6553200"/>
          </a:xfrm>
          <a:noFill/>
          <a:ln/>
        </p:spPr>
      </p:pic>
      <p:sp>
        <p:nvSpPr>
          <p:cNvPr id="33800" name="Rectangle 8"/>
          <p:cNvSpPr>
            <a:spLocks noChangeArrowheads="1"/>
          </p:cNvSpPr>
          <p:nvPr/>
        </p:nvSpPr>
        <p:spPr bwMode="auto">
          <a:xfrm>
            <a:off x="323850" y="1245720"/>
            <a:ext cx="4968875" cy="4832092"/>
          </a:xfrm>
          <a:prstGeom prst="rect">
            <a:avLst/>
          </a:prstGeom>
          <a:noFill/>
          <a:ln w="9525">
            <a:noFill/>
            <a:miter lim="800000"/>
            <a:headEnd/>
            <a:tailEnd/>
          </a:ln>
          <a:effectLst/>
        </p:spPr>
        <p:txBody>
          <a:bodyPr wrap="square" anchor="ctr">
            <a:spAutoFit/>
          </a:bodyPr>
          <a:lstStyle/>
          <a:p>
            <a:pPr algn="ctr"/>
            <a:r>
              <a:rPr lang="ru-RU" sz="2800" b="1" dirty="0"/>
              <a:t>Не только тебе нужно быть видным, но и твоей маме, папе, сестре, братику, бабушке и дедушке!</a:t>
            </a:r>
            <a:r>
              <a:rPr lang="ru-RU" sz="2800" dirty="0"/>
              <a:t> </a:t>
            </a:r>
            <a:endParaRPr lang="ru-RU" sz="2800" dirty="0" smtClean="0"/>
          </a:p>
          <a:p>
            <a:pPr algn="ctr"/>
            <a:endParaRPr lang="ru-RU" sz="2800" dirty="0"/>
          </a:p>
          <a:p>
            <a:pPr algn="ctr"/>
            <a:r>
              <a:rPr lang="ru-RU" sz="2800" dirty="0"/>
              <a:t>Помни,  что в темное время суток, во время дождя, снегопада и тумана</a:t>
            </a:r>
            <a:r>
              <a:rPr lang="ru-RU" sz="2800" b="1" dirty="0"/>
              <a:t> </a:t>
            </a:r>
            <a:r>
              <a:rPr lang="ru-RU" sz="2800" b="1" u="sng" dirty="0"/>
              <a:t>все</a:t>
            </a:r>
            <a:r>
              <a:rPr lang="ru-RU" sz="2800" u="sng" dirty="0"/>
              <a:t> </a:t>
            </a:r>
            <a:r>
              <a:rPr lang="ru-RU" sz="2800" dirty="0"/>
              <a:t>становятся «темными» пешеходами!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7813"/>
            <a:ext cx="8229600" cy="487362"/>
          </a:xfrm>
        </p:spPr>
        <p:txBody>
          <a:bodyPr/>
          <a:lstStyle/>
          <a:p>
            <a:r>
              <a:rPr lang="ru-RU" sz="3600" dirty="0">
                <a:solidFill>
                  <a:schemeClr val="tx1"/>
                </a:solidFill>
                <a:latin typeface="Times New Roman" pitchFamily="18" charset="0"/>
              </a:rPr>
              <a:t>Виды светоотражающих элементов</a:t>
            </a:r>
          </a:p>
        </p:txBody>
      </p:sp>
      <p:pic>
        <p:nvPicPr>
          <p:cNvPr id="91141" name="Picture 5" descr="52b276"/>
          <p:cNvPicPr>
            <a:picLocks noChangeAspect="1" noChangeArrowheads="1"/>
          </p:cNvPicPr>
          <p:nvPr/>
        </p:nvPicPr>
        <p:blipFill>
          <a:blip r:embed="rId2" cstate="print"/>
          <a:srcRect/>
          <a:stretch>
            <a:fillRect/>
          </a:stretch>
        </p:blipFill>
        <p:spPr bwMode="auto">
          <a:xfrm>
            <a:off x="250825" y="1125538"/>
            <a:ext cx="2952750" cy="1871662"/>
          </a:xfrm>
          <a:prstGeom prst="rect">
            <a:avLst/>
          </a:prstGeom>
          <a:noFill/>
        </p:spPr>
      </p:pic>
      <p:sp>
        <p:nvSpPr>
          <p:cNvPr id="91142" name="Rectangle 6"/>
          <p:cNvSpPr>
            <a:spLocks noGrp="1" noChangeArrowheads="1"/>
          </p:cNvSpPr>
          <p:nvPr>
            <p:ph type="body" idx="1"/>
          </p:nvPr>
        </p:nvSpPr>
        <p:spPr>
          <a:xfrm>
            <a:off x="0" y="2997200"/>
            <a:ext cx="3348038" cy="792163"/>
          </a:xfrm>
          <a:noFill/>
          <a:ln/>
        </p:spPr>
        <p:txBody>
          <a:bodyPr/>
          <a:lstStyle/>
          <a:p>
            <a:pPr algn="ctr">
              <a:lnSpc>
                <a:spcPct val="90000"/>
              </a:lnSpc>
              <a:buFont typeface="Wingdings" pitchFamily="2" charset="2"/>
              <a:buNone/>
            </a:pPr>
            <a:r>
              <a:rPr lang="ru-RU" sz="2400" i="1" dirty="0">
                <a:latin typeface="Times New Roman" pitchFamily="18" charset="0"/>
              </a:rPr>
              <a:t>Светоотражающие полоски</a:t>
            </a:r>
          </a:p>
        </p:txBody>
      </p:sp>
      <p:pic>
        <p:nvPicPr>
          <p:cNvPr id="91144" name="Picture 8" descr="post-66670-1247911745_thumb"/>
          <p:cNvPicPr>
            <a:picLocks noChangeAspect="1" noChangeArrowheads="1"/>
          </p:cNvPicPr>
          <p:nvPr/>
        </p:nvPicPr>
        <p:blipFill>
          <a:blip r:embed="rId3" cstate="print"/>
          <a:srcRect/>
          <a:stretch>
            <a:fillRect/>
          </a:stretch>
        </p:blipFill>
        <p:spPr bwMode="auto">
          <a:xfrm>
            <a:off x="5508625" y="1125538"/>
            <a:ext cx="3097213" cy="1943100"/>
          </a:xfrm>
          <a:prstGeom prst="rect">
            <a:avLst/>
          </a:prstGeom>
          <a:noFill/>
        </p:spPr>
      </p:pic>
      <p:sp>
        <p:nvSpPr>
          <p:cNvPr id="91145" name="Rectangle 9"/>
          <p:cNvSpPr>
            <a:spLocks noChangeArrowheads="1"/>
          </p:cNvSpPr>
          <p:nvPr/>
        </p:nvSpPr>
        <p:spPr bwMode="auto">
          <a:xfrm>
            <a:off x="6300788" y="3284538"/>
            <a:ext cx="2592387" cy="360362"/>
          </a:xfrm>
          <a:prstGeom prst="rect">
            <a:avLst/>
          </a:prstGeom>
          <a:noFill/>
          <a:ln w="9525">
            <a:noFill/>
            <a:miter lim="800000"/>
            <a:headEnd/>
            <a:tailEnd/>
          </a:ln>
          <a:effectLst/>
        </p:spPr>
        <p:txBody>
          <a:bodyPr/>
          <a:lstStyle/>
          <a:p>
            <a:pPr marL="342900" indent="-342900" algn="l">
              <a:lnSpc>
                <a:spcPct val="80000"/>
              </a:lnSpc>
              <a:spcBef>
                <a:spcPct val="20000"/>
              </a:spcBef>
              <a:buClr>
                <a:schemeClr val="hlink"/>
              </a:buClr>
              <a:buSzPct val="80000"/>
              <a:buFont typeface="Wingdings" pitchFamily="2" charset="2"/>
              <a:buNone/>
            </a:pPr>
            <a:r>
              <a:rPr lang="ru-RU" sz="2400" b="1" i="1" dirty="0">
                <a:solidFill>
                  <a:srgbClr val="FF0000"/>
                </a:solidFill>
                <a:effectLst>
                  <a:outerShdw blurRad="38100" dist="38100" dir="2700000" algn="tl">
                    <a:srgbClr val="000000"/>
                  </a:outerShdw>
                </a:effectLst>
                <a:latin typeface="Times New Roman" pitchFamily="18" charset="0"/>
              </a:rPr>
              <a:t>     </a:t>
            </a:r>
            <a:r>
              <a:rPr lang="ru-RU" sz="2400" i="1" dirty="0" err="1">
                <a:latin typeface="Times New Roman" pitchFamily="18" charset="0"/>
              </a:rPr>
              <a:t>Фликеры</a:t>
            </a:r>
            <a:endParaRPr lang="ru-RU" sz="2400" i="1" dirty="0">
              <a:latin typeface="Times New Roman" pitchFamily="18" charset="0"/>
            </a:endParaRPr>
          </a:p>
        </p:txBody>
      </p:sp>
      <p:sp>
        <p:nvSpPr>
          <p:cNvPr id="91146" name="Rectangle 10"/>
          <p:cNvSpPr>
            <a:spLocks noChangeArrowheads="1"/>
          </p:cNvSpPr>
          <p:nvPr/>
        </p:nvSpPr>
        <p:spPr bwMode="auto">
          <a:xfrm>
            <a:off x="2124075" y="5949950"/>
            <a:ext cx="4679950" cy="720725"/>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SzPct val="80000"/>
              <a:buFont typeface="Wingdings" pitchFamily="2" charset="2"/>
              <a:buNone/>
            </a:pPr>
            <a:r>
              <a:rPr lang="ru-RU" sz="2400" i="1" dirty="0">
                <a:latin typeface="Times New Roman" pitchFamily="18" charset="0"/>
              </a:rPr>
              <a:t>Светоотражающие повязки, значки и жилеты</a:t>
            </a:r>
          </a:p>
        </p:txBody>
      </p:sp>
      <p:pic>
        <p:nvPicPr>
          <p:cNvPr id="91147" name="Picture 11" descr="4b592fe2592b8fdad53e32b79e0f6d92"/>
          <p:cNvPicPr>
            <a:picLocks noChangeAspect="1" noChangeArrowheads="1"/>
          </p:cNvPicPr>
          <p:nvPr/>
        </p:nvPicPr>
        <p:blipFill>
          <a:blip r:embed="rId4" cstate="print"/>
          <a:srcRect/>
          <a:stretch>
            <a:fillRect/>
          </a:stretch>
        </p:blipFill>
        <p:spPr bwMode="auto">
          <a:xfrm>
            <a:off x="250825" y="3860800"/>
            <a:ext cx="2881313" cy="1871663"/>
          </a:xfrm>
          <a:prstGeom prst="rect">
            <a:avLst/>
          </a:prstGeom>
          <a:noFill/>
        </p:spPr>
      </p:pic>
      <p:pic>
        <p:nvPicPr>
          <p:cNvPr id="91148" name="Picture 12" descr="P1010008"/>
          <p:cNvPicPr>
            <a:picLocks noChangeAspect="1" noChangeArrowheads="1"/>
          </p:cNvPicPr>
          <p:nvPr/>
        </p:nvPicPr>
        <p:blipFill>
          <a:blip r:embed="rId5" cstate="print"/>
          <a:srcRect/>
          <a:stretch>
            <a:fillRect/>
          </a:stretch>
        </p:blipFill>
        <p:spPr bwMode="auto">
          <a:xfrm>
            <a:off x="5508625" y="3860800"/>
            <a:ext cx="3095625" cy="19446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14600" y="381000"/>
            <a:ext cx="6089650" cy="455613"/>
          </a:xfrm>
        </p:spPr>
        <p:txBody>
          <a:bodyPr/>
          <a:lstStyle/>
          <a:p>
            <a:r>
              <a:rPr lang="ru-RU" sz="2400" b="1" dirty="0">
                <a:solidFill>
                  <a:schemeClr val="tx1"/>
                </a:solidFill>
              </a:rPr>
              <a:t>Где должен быть светоотражатель?</a:t>
            </a:r>
          </a:p>
        </p:txBody>
      </p:sp>
      <p:pic>
        <p:nvPicPr>
          <p:cNvPr id="38917" name="Picture 5" descr="14"/>
          <p:cNvPicPr>
            <a:picLocks noGrp="1" noChangeAspect="1" noChangeArrowheads="1"/>
          </p:cNvPicPr>
          <p:nvPr>
            <p:ph idx="1"/>
          </p:nvPr>
        </p:nvPicPr>
        <p:blipFill>
          <a:blip r:embed="rId2" cstate="print">
            <a:clrChange>
              <a:clrFrom>
                <a:srgbClr val="000000"/>
              </a:clrFrom>
              <a:clrTo>
                <a:srgbClr val="000000">
                  <a:alpha val="0"/>
                </a:srgbClr>
              </a:clrTo>
            </a:clrChange>
          </a:blip>
          <a:srcRect/>
          <a:stretch>
            <a:fillRect/>
          </a:stretch>
        </p:blipFill>
        <p:spPr>
          <a:xfrm>
            <a:off x="0" y="1196752"/>
            <a:ext cx="9143999" cy="2304256"/>
          </a:xfrm>
          <a:noFill/>
          <a:ln/>
        </p:spPr>
      </p:pic>
      <p:pic>
        <p:nvPicPr>
          <p:cNvPr id="38919" name="Picture 7" descr="6"/>
          <p:cNvPicPr>
            <a:picLocks noChangeAspect="1" noChangeArrowheads="1"/>
          </p:cNvPicPr>
          <p:nvPr/>
        </p:nvPicPr>
        <p:blipFill>
          <a:blip r:embed="rId3" cstate="print">
            <a:clrChange>
              <a:clrFrom>
                <a:srgbClr val="6EF7FF"/>
              </a:clrFrom>
              <a:clrTo>
                <a:srgbClr val="6EF7FF">
                  <a:alpha val="0"/>
                </a:srgbClr>
              </a:clrTo>
            </a:clrChange>
          </a:blip>
          <a:srcRect/>
          <a:stretch>
            <a:fillRect/>
          </a:stretch>
        </p:blipFill>
        <p:spPr bwMode="auto">
          <a:xfrm>
            <a:off x="6918325" y="2970213"/>
            <a:ext cx="2225675" cy="3887787"/>
          </a:xfrm>
          <a:prstGeom prst="rect">
            <a:avLst/>
          </a:prstGeom>
          <a:noFill/>
        </p:spPr>
      </p:pic>
      <p:pic>
        <p:nvPicPr>
          <p:cNvPr id="38920" name="Picture 8" descr="11"/>
          <p:cNvPicPr>
            <a:picLocks noChangeAspect="1" noChangeArrowheads="1"/>
          </p:cNvPicPr>
          <p:nvPr/>
        </p:nvPicPr>
        <p:blipFill>
          <a:blip r:embed="rId4" cstate="print">
            <a:clrChange>
              <a:clrFrom>
                <a:srgbClr val="FFFFFF"/>
              </a:clrFrom>
              <a:clrTo>
                <a:srgbClr val="FFFFFF">
                  <a:alpha val="0"/>
                </a:srgbClr>
              </a:clrTo>
            </a:clrChange>
            <a:lum bright="10000" contrast="36000"/>
          </a:blip>
          <a:srcRect/>
          <a:stretch>
            <a:fillRect/>
          </a:stretch>
        </p:blipFill>
        <p:spPr bwMode="auto">
          <a:xfrm>
            <a:off x="0" y="260350"/>
            <a:ext cx="1368425" cy="1368425"/>
          </a:xfrm>
          <a:prstGeom prst="rect">
            <a:avLst/>
          </a:prstGeom>
          <a:noFill/>
          <a:ln w="9525">
            <a:noFill/>
            <a:miter lim="800000"/>
            <a:headEnd/>
            <a:tailEnd/>
          </a:ln>
        </p:spPr>
      </p:pic>
      <p:sp>
        <p:nvSpPr>
          <p:cNvPr id="38921" name="AutoShape 9"/>
          <p:cNvSpPr>
            <a:spLocks noChangeArrowheads="1"/>
          </p:cNvSpPr>
          <p:nvPr/>
        </p:nvSpPr>
        <p:spPr bwMode="auto">
          <a:xfrm>
            <a:off x="2411413" y="188913"/>
            <a:ext cx="6264275" cy="863600"/>
          </a:xfrm>
          <a:prstGeom prst="wedgeRoundRectCallout">
            <a:avLst>
              <a:gd name="adj1" fmla="val -60769"/>
              <a:gd name="adj2" fmla="val 47426"/>
              <a:gd name="adj3" fmla="val 16667"/>
            </a:avLst>
          </a:prstGeom>
          <a:noFill/>
          <a:ln w="9525">
            <a:solidFill>
              <a:schemeClr val="tx1"/>
            </a:solidFill>
            <a:miter lim="800000"/>
            <a:headEnd/>
            <a:tailEnd/>
          </a:ln>
          <a:effectLst/>
        </p:spPr>
        <p:txBody>
          <a:bodyPr/>
          <a:lstStyle/>
          <a:p>
            <a:pPr algn="ctr"/>
            <a:endParaRPr lang="ru-RU" b="1"/>
          </a:p>
        </p:txBody>
      </p:sp>
      <p:sp>
        <p:nvSpPr>
          <p:cNvPr id="7" name="Прямоугольник 6"/>
          <p:cNvSpPr/>
          <p:nvPr/>
        </p:nvSpPr>
        <p:spPr>
          <a:xfrm>
            <a:off x="323528" y="3356992"/>
            <a:ext cx="6534472" cy="3416320"/>
          </a:xfrm>
          <a:prstGeom prst="rect">
            <a:avLst/>
          </a:prstGeom>
        </p:spPr>
        <p:txBody>
          <a:bodyPr wrap="square">
            <a:spAutoFit/>
          </a:bodyPr>
          <a:lstStyle/>
          <a:p>
            <a:pPr>
              <a:lnSpc>
                <a:spcPct val="90000"/>
              </a:lnSpc>
            </a:pPr>
            <a:r>
              <a:rPr lang="ru-RU" sz="2400" b="1" dirty="0" smtClean="0">
                <a:latin typeface="Times New Roman" pitchFamily="18" charset="0"/>
              </a:rPr>
              <a:t>Светоотражающие элементы должны располагаться в местах, которые будут доступны для просмотра с большого расстояния. Это могут быть подвески, которые крепятся на ремне или поясе, нарукавные повязки или браслеты, полоски на спине или груди. Светоотражающие материалы могут быть закреплены на сумках или рюкзаках, но так, чтобы проезжающие водители могли их заметить.</a:t>
            </a:r>
            <a:endParaRPr lang="ru-RU" sz="2400" b="1"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76056" y="404664"/>
            <a:ext cx="3571900" cy="3416320"/>
          </a:xfrm>
          <a:prstGeom prst="rect">
            <a:avLst/>
          </a:prstGeom>
          <a:solidFill>
            <a:schemeClr val="bg2">
              <a:lumMod val="20000"/>
              <a:lumOff val="80000"/>
            </a:schemeClr>
          </a:solidFill>
          <a:ln w="38100">
            <a:solidFill>
              <a:srgbClr val="FFFF66"/>
            </a:solidFill>
          </a:ln>
        </p:spPr>
        <p:txBody>
          <a:bodyPr wrap="square">
            <a:spAutoFit/>
          </a:bodyPr>
          <a:lstStyle/>
          <a:p>
            <a:r>
              <a:rPr lang="ru-RU" sz="2400" dirty="0"/>
              <a:t> </a:t>
            </a:r>
            <a:r>
              <a:rPr lang="ru-RU" sz="2400" dirty="0" smtClean="0"/>
              <a:t> Вы можете носить </a:t>
            </a:r>
            <a:r>
              <a:rPr lang="ru-RU" sz="2400" dirty="0"/>
              <a:t>одежду со </a:t>
            </a:r>
            <a:r>
              <a:rPr lang="ru-RU" sz="2400" dirty="0" err="1"/>
              <a:t>световозвращающими</a:t>
            </a:r>
            <a:r>
              <a:rPr lang="ru-RU" sz="2400" dirty="0"/>
              <a:t> элементами. Это могут быть </a:t>
            </a:r>
            <a:r>
              <a:rPr lang="ru-RU" sz="2400" dirty="0" smtClean="0"/>
              <a:t>ленты или нашивки, которые светятся в темноте, когда на них попадает свет.</a:t>
            </a:r>
            <a:endParaRPr lang="ru-RU" sz="2400" dirty="0"/>
          </a:p>
        </p:txBody>
      </p:sp>
      <p:pic>
        <p:nvPicPr>
          <p:cNvPr id="8" name="Picture 35" descr="6"/>
          <p:cNvPicPr>
            <a:picLocks noChangeAspect="1" noChangeArrowheads="1" noCrop="1"/>
          </p:cNvPicPr>
          <p:nvPr/>
        </p:nvPicPr>
        <p:blipFill>
          <a:blip r:embed="rId2" cstate="print"/>
          <a:srcRect/>
          <a:stretch>
            <a:fillRect/>
          </a:stretch>
        </p:blipFill>
        <p:spPr bwMode="auto">
          <a:xfrm>
            <a:off x="323528" y="4437112"/>
            <a:ext cx="1645964" cy="1449391"/>
          </a:xfrm>
          <a:prstGeom prst="rect">
            <a:avLst/>
          </a:prstGeom>
          <a:noFill/>
        </p:spPr>
      </p:pic>
      <p:pic>
        <p:nvPicPr>
          <p:cNvPr id="11266" name="Рисунок 46"/>
          <p:cNvPicPr>
            <a:picLocks noChangeAspect="1" noChangeArrowheads="1"/>
          </p:cNvPicPr>
          <p:nvPr/>
        </p:nvPicPr>
        <p:blipFill>
          <a:blip r:embed="rId3" cstate="print"/>
          <a:srcRect/>
          <a:stretch>
            <a:fillRect/>
          </a:stretch>
        </p:blipFill>
        <p:spPr bwMode="auto">
          <a:xfrm>
            <a:off x="285720" y="285728"/>
            <a:ext cx="4286248" cy="3428998"/>
          </a:xfrm>
          <a:prstGeom prst="rect">
            <a:avLst/>
          </a:prstGeom>
          <a:noFill/>
          <a:ln w="9525">
            <a:solidFill>
              <a:schemeClr val="accent3">
                <a:lumMod val="50000"/>
              </a:schemeClr>
            </a:solidFill>
            <a:miter lim="800000"/>
            <a:headEnd/>
            <a:tailEnd/>
          </a:ln>
        </p:spPr>
      </p:pic>
      <p:pic>
        <p:nvPicPr>
          <p:cNvPr id="5" name="Рисунок 16"/>
          <p:cNvPicPr>
            <a:picLocks noChangeAspect="1" noChangeArrowheads="1"/>
          </p:cNvPicPr>
          <p:nvPr/>
        </p:nvPicPr>
        <p:blipFill>
          <a:blip r:embed="rId4" cstate="print"/>
          <a:srcRect/>
          <a:stretch>
            <a:fillRect/>
          </a:stretch>
        </p:blipFill>
        <p:spPr bwMode="auto">
          <a:xfrm>
            <a:off x="2915816" y="3933056"/>
            <a:ext cx="4152820" cy="2780928"/>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2044005"/>
            <a:ext cx="4572000" cy="1384995"/>
          </a:xfrm>
          <a:prstGeom prst="rect">
            <a:avLst/>
          </a:prstGeom>
          <a:solidFill>
            <a:srgbClr val="FFFF66"/>
          </a:solidFill>
          <a:ln w="38100">
            <a:solidFill>
              <a:schemeClr val="bg1">
                <a:lumMod val="95000"/>
              </a:schemeClr>
            </a:solidFill>
          </a:ln>
          <a:effectLst>
            <a:glow rad="228600">
              <a:schemeClr val="accent5">
                <a:satMod val="175000"/>
                <a:alpha val="40000"/>
              </a:schemeClr>
            </a:glow>
          </a:effectLst>
        </p:spPr>
        <p:txBody>
          <a:bodyPr wrap="square">
            <a:spAutoFit/>
          </a:bodyPr>
          <a:lstStyle/>
          <a:p>
            <a:pPr algn="ctr"/>
            <a:r>
              <a:rPr lang="ru-RU" sz="2800" dirty="0"/>
              <a:t> Ещё один способ сделать себя заметным – одеть ВОТ ТАКОЙ ПОЯС!!!</a:t>
            </a:r>
          </a:p>
        </p:txBody>
      </p:sp>
      <p:pic>
        <p:nvPicPr>
          <p:cNvPr id="9220" name="Рисунок 28"/>
          <p:cNvPicPr>
            <a:picLocks noChangeAspect="1" noChangeArrowheads="1"/>
          </p:cNvPicPr>
          <p:nvPr/>
        </p:nvPicPr>
        <p:blipFill>
          <a:blip r:embed="rId2" cstate="print"/>
          <a:srcRect/>
          <a:stretch>
            <a:fillRect/>
          </a:stretch>
        </p:blipFill>
        <p:spPr bwMode="auto">
          <a:xfrm>
            <a:off x="4892927" y="1142984"/>
            <a:ext cx="4036791" cy="5387994"/>
          </a:xfrm>
          <a:prstGeom prst="rect">
            <a:avLst/>
          </a:prstGeom>
          <a:noFill/>
          <a:ln w="38100">
            <a:solidFill>
              <a:srgbClr val="92D050"/>
            </a:solidFill>
            <a:miter lim="800000"/>
            <a:headEnd/>
            <a:tailEnd/>
          </a:ln>
        </p:spPr>
      </p:pic>
      <p:pic>
        <p:nvPicPr>
          <p:cNvPr id="9221" name="Рисунок 31"/>
          <p:cNvPicPr>
            <a:picLocks noChangeAspect="1" noChangeArrowheads="1"/>
          </p:cNvPicPr>
          <p:nvPr/>
        </p:nvPicPr>
        <p:blipFill>
          <a:blip r:embed="rId3" cstate="print"/>
          <a:srcRect/>
          <a:stretch>
            <a:fillRect/>
          </a:stretch>
        </p:blipFill>
        <p:spPr bwMode="auto">
          <a:xfrm>
            <a:off x="714348" y="4286256"/>
            <a:ext cx="3446477" cy="2301945"/>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000232" y="214290"/>
            <a:ext cx="7000924" cy="1569660"/>
          </a:xfrm>
          <a:prstGeom prst="rect">
            <a:avLst/>
          </a:prstGeom>
          <a:solidFill>
            <a:schemeClr val="bg2">
              <a:lumMod val="20000"/>
              <a:lumOff val="80000"/>
            </a:schemeClr>
          </a:solidFill>
          <a:ln w="9525">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Светоотражатели на одежде сейчас удивить трудно.</a:t>
            </a:r>
            <a:r>
              <a:rPr lang="ru-RU" sz="2400" dirty="0"/>
              <a:t> Есть люди, которые работают … на дорогах!  Это люди, которые строят </a:t>
            </a:r>
            <a:r>
              <a:rPr lang="ru-RU" sz="2400" dirty="0" smtClean="0"/>
              <a:t>дороги, </a:t>
            </a:r>
            <a:r>
              <a:rPr lang="ru-RU" sz="2400" dirty="0"/>
              <a:t>ремонтируют </a:t>
            </a:r>
            <a:r>
              <a:rPr lang="ru-RU" sz="2400" dirty="0" smtClean="0"/>
              <a:t>и поддерживают их в чистоте.</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9458" name="Рисунок 1"/>
          <p:cNvPicPr>
            <a:picLocks noChangeAspect="1" noChangeArrowheads="1"/>
          </p:cNvPicPr>
          <p:nvPr/>
        </p:nvPicPr>
        <p:blipFill>
          <a:blip r:embed="rId2" cstate="print"/>
          <a:srcRect/>
          <a:stretch>
            <a:fillRect/>
          </a:stretch>
        </p:blipFill>
        <p:spPr bwMode="auto">
          <a:xfrm>
            <a:off x="571504" y="2428868"/>
            <a:ext cx="3143240" cy="4197197"/>
          </a:xfrm>
          <a:prstGeom prst="rect">
            <a:avLst/>
          </a:prstGeom>
          <a:noFill/>
          <a:ln w="28575">
            <a:solidFill>
              <a:schemeClr val="bg2">
                <a:lumMod val="75000"/>
              </a:schemeClr>
            </a:solidFill>
            <a:miter lim="800000"/>
            <a:headEnd/>
            <a:tailEnd/>
          </a:ln>
        </p:spPr>
      </p:pic>
      <p:pic>
        <p:nvPicPr>
          <p:cNvPr id="5" name="Picture 30" descr="304"/>
          <p:cNvPicPr>
            <a:picLocks noChangeAspect="1" noChangeArrowheads="1" noCrop="1"/>
          </p:cNvPicPr>
          <p:nvPr/>
        </p:nvPicPr>
        <p:blipFill>
          <a:blip r:embed="rId3" cstate="print"/>
          <a:srcRect/>
          <a:stretch>
            <a:fillRect/>
          </a:stretch>
        </p:blipFill>
        <p:spPr bwMode="auto">
          <a:xfrm>
            <a:off x="7419315" y="5786454"/>
            <a:ext cx="1510395" cy="881064"/>
          </a:xfrm>
          <a:prstGeom prst="rect">
            <a:avLst/>
          </a:prstGeom>
          <a:noFill/>
          <a:ln w="28575">
            <a:solidFill>
              <a:schemeClr val="bg2">
                <a:lumMod val="75000"/>
              </a:schemeClr>
            </a:solidFill>
          </a:ln>
          <a:effectLst>
            <a:glow rad="101600">
              <a:schemeClr val="accent3">
                <a:satMod val="175000"/>
                <a:alpha val="40000"/>
              </a:schemeClr>
            </a:glow>
          </a:effectLst>
        </p:spPr>
      </p:pic>
      <p:pic>
        <p:nvPicPr>
          <p:cNvPr id="6" name="Picture 9" descr="1"/>
          <p:cNvPicPr>
            <a:picLocks noChangeAspect="1" noChangeArrowheads="1" noCrop="1"/>
          </p:cNvPicPr>
          <p:nvPr/>
        </p:nvPicPr>
        <p:blipFill>
          <a:blip r:embed="rId4" cstate="print"/>
          <a:srcRect/>
          <a:stretch>
            <a:fillRect/>
          </a:stretch>
        </p:blipFill>
        <p:spPr bwMode="auto">
          <a:xfrm>
            <a:off x="214282" y="1071546"/>
            <a:ext cx="1408424" cy="923926"/>
          </a:xfrm>
          <a:prstGeom prst="rect">
            <a:avLst/>
          </a:prstGeom>
          <a:noFill/>
          <a:ln w="28575">
            <a:solidFill>
              <a:schemeClr val="accent3">
                <a:lumMod val="95000"/>
              </a:schemeClr>
            </a:solidFill>
          </a:ln>
        </p:spPr>
      </p:pic>
      <p:pic>
        <p:nvPicPr>
          <p:cNvPr id="19460" name="Picture 4"/>
          <p:cNvPicPr>
            <a:picLocks noChangeAspect="1" noChangeArrowheads="1"/>
          </p:cNvPicPr>
          <p:nvPr/>
        </p:nvPicPr>
        <p:blipFill>
          <a:blip r:embed="rId5" cstate="print"/>
          <a:srcRect/>
          <a:stretch>
            <a:fillRect/>
          </a:stretch>
        </p:blipFill>
        <p:spPr bwMode="auto">
          <a:xfrm>
            <a:off x="4572000" y="2105254"/>
            <a:ext cx="4310066" cy="3404952"/>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1"/>
            <a:ext cx="4357718" cy="2031325"/>
          </a:xfrm>
          <a:prstGeom prst="rect">
            <a:avLst/>
          </a:prstGeom>
          <a:solidFill>
            <a:srgbClr val="FFFF99"/>
          </a:solidFill>
          <a:ln>
            <a:solidFill>
              <a:srgbClr val="92D050"/>
            </a:solidFill>
          </a:ln>
        </p:spPr>
        <p:txBody>
          <a:bodyPr wrap="square">
            <a:spAutoFit/>
          </a:bodyPr>
          <a:lstStyle/>
          <a:p>
            <a:pPr lvl="0"/>
            <a:r>
              <a:rPr lang="ru-RU" sz="2800" dirty="0" smtClean="0">
                <a:ea typeface="Calibri" pitchFamily="34" charset="0"/>
                <a:cs typeface="Times New Roman" pitchFamily="18" charset="0"/>
              </a:rPr>
              <a:t> Светоотражатели </a:t>
            </a:r>
            <a:r>
              <a:rPr lang="ru-RU" sz="2800" dirty="0">
                <a:ea typeface="Calibri" pitchFamily="34" charset="0"/>
                <a:cs typeface="Times New Roman" pitchFamily="18" charset="0"/>
              </a:rPr>
              <a:t>давно являются обязательным элементом в форме одежды </a:t>
            </a:r>
            <a:r>
              <a:rPr lang="ru-RU" sz="2800" dirty="0" smtClean="0">
                <a:ea typeface="Calibri" pitchFamily="34" charset="0"/>
                <a:cs typeface="Times New Roman" pitchFamily="18" charset="0"/>
              </a:rPr>
              <a:t>ГИБДД. </a:t>
            </a:r>
            <a:endParaRPr lang="ru-RU" sz="2800" dirty="0"/>
          </a:p>
          <a:p>
            <a:pPr lvl="0" eaLnBrk="0" hangingPunct="0"/>
            <a:endParaRPr lang="ru-RU" sz="1400" dirty="0"/>
          </a:p>
        </p:txBody>
      </p:sp>
      <p:pic>
        <p:nvPicPr>
          <p:cNvPr id="5" name="Picture 2"/>
          <p:cNvPicPr>
            <a:picLocks noChangeAspect="1" noChangeArrowheads="1"/>
          </p:cNvPicPr>
          <p:nvPr/>
        </p:nvPicPr>
        <p:blipFill>
          <a:blip r:embed="rId2" cstate="print"/>
          <a:srcRect/>
          <a:stretch>
            <a:fillRect/>
          </a:stretch>
        </p:blipFill>
        <p:spPr bwMode="auto">
          <a:xfrm>
            <a:off x="142844" y="3643314"/>
            <a:ext cx="4619625" cy="3046413"/>
          </a:xfrm>
          <a:prstGeom prst="rect">
            <a:avLst/>
          </a:prstGeom>
          <a:noFill/>
          <a:ln w="28575">
            <a:solidFill>
              <a:srgbClr val="33CC33"/>
            </a:solid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132158" y="1428736"/>
            <a:ext cx="4868998" cy="3246433"/>
          </a:xfrm>
          <a:prstGeom prst="rect">
            <a:avLst/>
          </a:prstGeom>
          <a:noFill/>
          <a:ln w="28575">
            <a:solidFill>
              <a:srgbClr val="FF0000"/>
            </a:solidFill>
            <a:miter lim="800000"/>
            <a:headEnd/>
            <a:tailEnd/>
          </a:ln>
        </p:spPr>
      </p:pic>
      <p:pic>
        <p:nvPicPr>
          <p:cNvPr id="43011" name="Picture 3" descr="D:\КАРТИНКИ,АНИМЕ\ученики\146.gif"/>
          <p:cNvPicPr>
            <a:picLocks noChangeAspect="1" noChangeArrowheads="1" noCrop="1"/>
          </p:cNvPicPr>
          <p:nvPr/>
        </p:nvPicPr>
        <p:blipFill>
          <a:blip r:embed="rId4" cstate="print"/>
          <a:srcRect/>
          <a:stretch>
            <a:fillRect/>
          </a:stretch>
        </p:blipFill>
        <p:spPr bwMode="auto">
          <a:xfrm>
            <a:off x="5000628" y="5857892"/>
            <a:ext cx="4143371" cy="76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du388.minsk.edu.by/ru/sm.aspx?guid=1024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1142976" y="1785926"/>
            <a:ext cx="6715172" cy="120015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0000"/>
                </a:solidFill>
              </a:rPr>
              <a:t>«Стань заметнее на дороге»</a:t>
            </a:r>
            <a:endParaRPr lang="ru-RU" sz="4000"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214282" y="2643182"/>
            <a:ext cx="4664392" cy="3500462"/>
          </a:xfrm>
          <a:prstGeom prst="rect">
            <a:avLst/>
          </a:prstGeom>
          <a:noFill/>
          <a:ln w="38100">
            <a:solidFill>
              <a:srgbClr val="33CC33"/>
            </a:solidFill>
            <a:miter lim="800000"/>
            <a:headEnd/>
            <a:tailEnd/>
          </a:ln>
          <a:effectLst>
            <a:reflection blurRad="6350" stA="52000" endA="300" endPos="35000" dir="5400000" sy="-100000" algn="bl" rotWithShape="0"/>
          </a:effectLst>
        </p:spPr>
      </p:pic>
      <p:sp>
        <p:nvSpPr>
          <p:cNvPr id="4" name="Прямоугольник 3"/>
          <p:cNvSpPr/>
          <p:nvPr/>
        </p:nvSpPr>
        <p:spPr>
          <a:xfrm>
            <a:off x="214282" y="214290"/>
            <a:ext cx="8643998" cy="2308324"/>
          </a:xfrm>
          <a:prstGeom prst="rect">
            <a:avLst/>
          </a:prstGeom>
          <a:solidFill>
            <a:schemeClr val="bg2">
              <a:lumMod val="20000"/>
              <a:lumOff val="80000"/>
            </a:schemeClr>
          </a:solidFill>
          <a:ln w="28575">
            <a:solidFill>
              <a:srgbClr val="FFC000"/>
            </a:solidFill>
          </a:ln>
        </p:spPr>
        <p:txBody>
          <a:bodyPr wrap="square">
            <a:spAutoFit/>
          </a:bodyPr>
          <a:lstStyle/>
          <a:p>
            <a:r>
              <a:rPr lang="ru-RU" sz="2400" dirty="0" smtClean="0">
                <a:ea typeface="Calibri" pitchFamily="34" charset="0"/>
                <a:cs typeface="Times New Roman" pitchFamily="18" charset="0"/>
              </a:rPr>
              <a:t>Всякий водитель прекрасно знает, как далеко такие элементы видны ночью. Но пешеход с отражателями – это скорее заслуга разработчиков одежды, обуви, аксессуаров. Ведь с самого начала отражатели предназначались не для полиции и дорожников, а именно для обычных граждан. </a:t>
            </a:r>
            <a:endParaRPr lang="ru-RU" sz="2400" dirty="0"/>
          </a:p>
        </p:txBody>
      </p:sp>
      <p:pic>
        <p:nvPicPr>
          <p:cNvPr id="6" name="Picture 13" descr="40"/>
          <p:cNvPicPr>
            <a:picLocks noChangeAspect="1" noChangeArrowheads="1" noCrop="1"/>
          </p:cNvPicPr>
          <p:nvPr/>
        </p:nvPicPr>
        <p:blipFill>
          <a:blip r:embed="rId3" cstate="print"/>
          <a:srcRect/>
          <a:stretch>
            <a:fillRect/>
          </a:stretch>
        </p:blipFill>
        <p:spPr bwMode="auto">
          <a:xfrm>
            <a:off x="7715272" y="5619750"/>
            <a:ext cx="1238250" cy="1238250"/>
          </a:xfrm>
          <a:prstGeom prst="rect">
            <a:avLst/>
          </a:prstGeom>
          <a:noFill/>
        </p:spPr>
      </p:pic>
      <p:pic>
        <p:nvPicPr>
          <p:cNvPr id="7" name="Picture 20" descr="3"/>
          <p:cNvPicPr>
            <a:picLocks noChangeAspect="1" noChangeArrowheads="1" noCrop="1"/>
          </p:cNvPicPr>
          <p:nvPr/>
        </p:nvPicPr>
        <p:blipFill>
          <a:blip r:embed="rId4" cstate="print"/>
          <a:srcRect/>
          <a:stretch>
            <a:fillRect/>
          </a:stretch>
        </p:blipFill>
        <p:spPr bwMode="auto">
          <a:xfrm>
            <a:off x="4643438" y="5827712"/>
            <a:ext cx="2460625" cy="10302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2555875" y="188913"/>
            <a:ext cx="6359525" cy="1152525"/>
          </a:xfrm>
        </p:spPr>
        <p:txBody>
          <a:bodyPr/>
          <a:lstStyle/>
          <a:p>
            <a:r>
              <a:rPr lang="ru-RU" sz="2800" dirty="0">
                <a:solidFill>
                  <a:schemeClr val="tx1"/>
                </a:solidFill>
              </a:rPr>
              <a:t>Помни, что даже в простых погодных условиях, ты можешь быть незаметен!</a:t>
            </a:r>
          </a:p>
        </p:txBody>
      </p:sp>
      <p:pic>
        <p:nvPicPr>
          <p:cNvPr id="36870" name="Picture 6" descr="horse"/>
          <p:cNvPicPr>
            <a:picLocks noGrp="1" noChangeAspect="1" noChangeArrowheads="1"/>
          </p:cNvPicPr>
          <p:nvPr>
            <p:ph idx="1"/>
          </p:nvPr>
        </p:nvPicPr>
        <p:blipFill>
          <a:blip r:embed="rId2" cstate="print"/>
          <a:srcRect/>
          <a:stretch>
            <a:fillRect/>
          </a:stretch>
        </p:blipFill>
        <p:spPr>
          <a:xfrm>
            <a:off x="1116013" y="1557338"/>
            <a:ext cx="7272337" cy="5270500"/>
          </a:xfrm>
          <a:noFill/>
          <a:ln/>
        </p:spPr>
      </p:pic>
      <p:pic>
        <p:nvPicPr>
          <p:cNvPr id="36872" name="Picture 8" descr="11"/>
          <p:cNvPicPr>
            <a:picLocks noChangeAspect="1" noChangeArrowheads="1"/>
          </p:cNvPicPr>
          <p:nvPr/>
        </p:nvPicPr>
        <p:blipFill>
          <a:blip r:embed="rId3" cstate="print">
            <a:clrChange>
              <a:clrFrom>
                <a:srgbClr val="FFFFFF"/>
              </a:clrFrom>
              <a:clrTo>
                <a:srgbClr val="FFFFFF">
                  <a:alpha val="0"/>
                </a:srgbClr>
              </a:clrTo>
            </a:clrChange>
            <a:lum bright="10000" contrast="36000"/>
          </a:blip>
          <a:srcRect/>
          <a:stretch>
            <a:fillRect/>
          </a:stretch>
        </p:blipFill>
        <p:spPr bwMode="auto">
          <a:xfrm>
            <a:off x="250825" y="188913"/>
            <a:ext cx="1368425" cy="1368425"/>
          </a:xfrm>
          <a:prstGeom prst="rect">
            <a:avLst/>
          </a:prstGeom>
          <a:noFill/>
          <a:ln w="9525">
            <a:noFill/>
            <a:miter lim="800000"/>
            <a:headEnd/>
            <a:tailEnd/>
          </a:ln>
        </p:spPr>
      </p:pic>
      <p:sp>
        <p:nvSpPr>
          <p:cNvPr id="36873" name="AutoShape 9"/>
          <p:cNvSpPr>
            <a:spLocks noChangeArrowheads="1"/>
          </p:cNvSpPr>
          <p:nvPr/>
        </p:nvSpPr>
        <p:spPr bwMode="auto">
          <a:xfrm>
            <a:off x="2411413" y="0"/>
            <a:ext cx="6192837" cy="1412875"/>
          </a:xfrm>
          <a:prstGeom prst="wedgeRoundRectCallout">
            <a:avLst>
              <a:gd name="adj1" fmla="val -60894"/>
              <a:gd name="adj2" fmla="val 22921"/>
              <a:gd name="adj3" fmla="val 16667"/>
            </a:avLst>
          </a:prstGeom>
          <a:noFill/>
          <a:ln w="9525">
            <a:solidFill>
              <a:schemeClr val="tx1"/>
            </a:solidFill>
            <a:miter lim="800000"/>
            <a:headEnd/>
            <a:tailEnd/>
          </a:ln>
          <a:effectLst/>
        </p:spPr>
        <p:txBody>
          <a:bodyPr/>
          <a:lstStyle/>
          <a:p>
            <a:pPr algn="ctr"/>
            <a:endParaRPr lang="ru-RU"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post-3-12048218057179"/>
          <p:cNvPicPr>
            <a:picLocks noGrp="1" noChangeAspect="1" noChangeArrowheads="1"/>
          </p:cNvPicPr>
          <p:nvPr>
            <p:ph/>
          </p:nvPr>
        </p:nvPicPr>
        <p:blipFill>
          <a:blip r:embed="rId2" cstate="print"/>
          <a:srcRect/>
          <a:stretch>
            <a:fillRect/>
          </a:stretch>
        </p:blipFill>
        <p:spPr>
          <a:xfrm>
            <a:off x="0" y="260350"/>
            <a:ext cx="9144000" cy="6218238"/>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post-3-12048218335340"/>
          <p:cNvPicPr>
            <a:picLocks noGrp="1" noChangeAspect="1" noChangeArrowheads="1"/>
          </p:cNvPicPr>
          <p:nvPr>
            <p:ph/>
          </p:nvPr>
        </p:nvPicPr>
        <p:blipFill>
          <a:blip r:embed="rId2" cstate="print"/>
          <a:srcRect/>
          <a:stretch>
            <a:fillRect/>
          </a:stretch>
        </p:blipFill>
        <p:spPr>
          <a:xfrm>
            <a:off x="0" y="188913"/>
            <a:ext cx="9144000" cy="6218237"/>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post-3-12048218434233"/>
          <p:cNvPicPr>
            <a:picLocks noGrp="1" noChangeAspect="1" noChangeArrowheads="1"/>
          </p:cNvPicPr>
          <p:nvPr>
            <p:ph/>
          </p:nvPr>
        </p:nvPicPr>
        <p:blipFill>
          <a:blip r:embed="rId2" cstate="print"/>
          <a:srcRect/>
          <a:stretch>
            <a:fillRect/>
          </a:stretch>
        </p:blipFill>
        <p:spPr>
          <a:xfrm>
            <a:off x="0" y="404813"/>
            <a:ext cx="9144000" cy="6218237"/>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post-3-12048218568107"/>
          <p:cNvPicPr>
            <a:picLocks noGrp="1" noChangeAspect="1" noChangeArrowheads="1"/>
          </p:cNvPicPr>
          <p:nvPr>
            <p:ph/>
          </p:nvPr>
        </p:nvPicPr>
        <p:blipFill>
          <a:blip r:embed="rId2" cstate="print"/>
          <a:srcRect/>
          <a:stretch>
            <a:fillRect/>
          </a:stretch>
        </p:blipFill>
        <p:spPr>
          <a:xfrm>
            <a:off x="0" y="333375"/>
            <a:ext cx="9144000" cy="628650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2484438" y="0"/>
            <a:ext cx="6430962" cy="1219200"/>
          </a:xfrm>
        </p:spPr>
        <p:txBody>
          <a:bodyPr/>
          <a:lstStyle/>
          <a:p>
            <a:r>
              <a:rPr lang="ru-RU" sz="3600" u="sng" dirty="0">
                <a:solidFill>
                  <a:schemeClr val="tx1"/>
                </a:solidFill>
              </a:rPr>
              <a:t>Пользуйся светоотражателем!</a:t>
            </a:r>
          </a:p>
        </p:txBody>
      </p:sp>
      <p:pic>
        <p:nvPicPr>
          <p:cNvPr id="51206" name="Picture 6" descr="8"/>
          <p:cNvPicPr>
            <a:picLocks noGrp="1" noChangeAspect="1" noChangeArrowheads="1"/>
          </p:cNvPicPr>
          <p:nvPr>
            <p:ph idx="1"/>
          </p:nvPr>
        </p:nvPicPr>
        <p:blipFill>
          <a:blip r:embed="rId2" cstate="print"/>
          <a:srcRect/>
          <a:stretch>
            <a:fillRect/>
          </a:stretch>
        </p:blipFill>
        <p:spPr>
          <a:xfrm>
            <a:off x="2916238" y="1196975"/>
            <a:ext cx="4246562" cy="5661025"/>
          </a:xfrm>
          <a:noFill/>
          <a:ln/>
        </p:spPr>
      </p:pic>
      <p:pic>
        <p:nvPicPr>
          <p:cNvPr id="51208" name="Picture 8" descr="11"/>
          <p:cNvPicPr>
            <a:picLocks noChangeAspect="1" noChangeArrowheads="1"/>
          </p:cNvPicPr>
          <p:nvPr/>
        </p:nvPicPr>
        <p:blipFill>
          <a:blip r:embed="rId3" cstate="print">
            <a:clrChange>
              <a:clrFrom>
                <a:srgbClr val="FFFFFF"/>
              </a:clrFrom>
              <a:clrTo>
                <a:srgbClr val="FFFFFF">
                  <a:alpha val="0"/>
                </a:srgbClr>
              </a:clrTo>
            </a:clrChange>
            <a:lum bright="10000" contrast="36000"/>
          </a:blip>
          <a:srcRect/>
          <a:stretch>
            <a:fillRect/>
          </a:stretch>
        </p:blipFill>
        <p:spPr bwMode="auto">
          <a:xfrm>
            <a:off x="179388" y="404813"/>
            <a:ext cx="1368425" cy="1368425"/>
          </a:xfrm>
          <a:prstGeom prst="rect">
            <a:avLst/>
          </a:prstGeom>
          <a:noFill/>
          <a:ln w="9525">
            <a:noFill/>
            <a:miter lim="800000"/>
            <a:headEnd/>
            <a:tailEnd/>
          </a:ln>
        </p:spPr>
      </p:pic>
      <p:sp>
        <p:nvSpPr>
          <p:cNvPr id="51209" name="AutoShape 9"/>
          <p:cNvSpPr>
            <a:spLocks noChangeArrowheads="1"/>
          </p:cNvSpPr>
          <p:nvPr/>
        </p:nvSpPr>
        <p:spPr bwMode="auto">
          <a:xfrm>
            <a:off x="2411413" y="0"/>
            <a:ext cx="6264275" cy="1268413"/>
          </a:xfrm>
          <a:prstGeom prst="wedgeRoundRectCallout">
            <a:avLst>
              <a:gd name="adj1" fmla="val -60769"/>
              <a:gd name="adj2" fmla="val 31227"/>
              <a:gd name="adj3" fmla="val 16667"/>
            </a:avLst>
          </a:prstGeom>
          <a:noFill/>
          <a:ln w="9525">
            <a:solidFill>
              <a:schemeClr val="tx1"/>
            </a:solidFill>
            <a:miter lim="800000"/>
            <a:headEnd/>
            <a:tailEnd/>
          </a:ln>
          <a:effectLst/>
        </p:spPr>
        <p:txBody>
          <a:bodyPr/>
          <a:lstStyle/>
          <a:p>
            <a:pPr algn="ctr"/>
            <a:endParaRPr lang="ru-RU"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ru-RU" sz="3200"/>
              <a:t>Вопросы для закрепления материала:</a:t>
            </a:r>
          </a:p>
        </p:txBody>
      </p:sp>
      <p:sp>
        <p:nvSpPr>
          <p:cNvPr id="56323" name="Rectangle 3"/>
          <p:cNvSpPr>
            <a:spLocks noGrp="1" noChangeArrowheads="1"/>
          </p:cNvSpPr>
          <p:nvPr>
            <p:ph type="body" idx="1"/>
          </p:nvPr>
        </p:nvSpPr>
        <p:spPr>
          <a:xfrm>
            <a:off x="179388" y="1600200"/>
            <a:ext cx="8736012" cy="4495800"/>
          </a:xfrm>
        </p:spPr>
        <p:txBody>
          <a:bodyPr/>
          <a:lstStyle/>
          <a:p>
            <a:r>
              <a:rPr lang="ru-RU" sz="2800"/>
              <a:t>1. Что такое световозвращение?</a:t>
            </a:r>
          </a:p>
          <a:p>
            <a:r>
              <a:rPr lang="ru-RU" sz="2800"/>
              <a:t>2. Где был придуман катафот?</a:t>
            </a:r>
          </a:p>
          <a:p>
            <a:r>
              <a:rPr lang="ru-RU" sz="2800"/>
              <a:t>3. Какого цвета светоотражатели имеют самый лучший световозвращающий эффект?</a:t>
            </a:r>
          </a:p>
          <a:p>
            <a:r>
              <a:rPr lang="ru-RU" sz="2800"/>
              <a:t>4. Когда появляются «темные» пешеходы?</a:t>
            </a:r>
          </a:p>
          <a:p>
            <a:r>
              <a:rPr lang="ru-RU" sz="2800"/>
              <a:t>5. Кто должен носить светоотражатели?</a:t>
            </a:r>
          </a:p>
          <a:p>
            <a:r>
              <a:rPr lang="ru-RU" sz="2800"/>
              <a:t>6. Какие виды светоотражателей ты знаешь?</a:t>
            </a:r>
          </a:p>
          <a:p>
            <a:endParaRPr lang="ru-RU" sz="2800"/>
          </a:p>
          <a:p>
            <a:endParaRPr lang="ru-RU"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ctrTitle"/>
          </p:nvPr>
        </p:nvSpPr>
        <p:spPr/>
        <p:txBody>
          <a:bodyPr/>
          <a:lstStyle/>
          <a:p>
            <a:r>
              <a:rPr lang="ru-RU" dirty="0" smtClean="0"/>
              <a:t/>
            </a:r>
            <a:br>
              <a:rPr lang="ru-RU" dirty="0" smtClean="0"/>
            </a:br>
            <a:r>
              <a:rPr lang="ru-RU" dirty="0" smtClean="0"/>
              <a:t/>
            </a:r>
            <a:br>
              <a:rPr lang="ru-RU" dirty="0" smtClean="0"/>
            </a:br>
            <a:r>
              <a:rPr lang="ru-RU" dirty="0" smtClean="0"/>
              <a:t>Спасибо </a:t>
            </a:r>
            <a:r>
              <a:rPr lang="ru-RU" dirty="0"/>
              <a:t>за внимание!</a:t>
            </a:r>
          </a:p>
        </p:txBody>
      </p:sp>
      <p:sp>
        <p:nvSpPr>
          <p:cNvPr id="53253" name="Rectangle 5"/>
          <p:cNvSpPr>
            <a:spLocks noGrp="1" noChangeArrowheads="1"/>
          </p:cNvSpPr>
          <p:nvPr>
            <p:ph type="subTitle" idx="1"/>
          </p:nvPr>
        </p:nvSpPr>
        <p:spPr/>
        <p:txBody>
          <a:bodyPr/>
          <a:lstStyle/>
          <a:p>
            <a:endParaRPr lang="ru-RU" dirty="0" smtClean="0"/>
          </a:p>
          <a:p>
            <a:r>
              <a:rPr lang="ru-RU" dirty="0" smtClean="0"/>
              <a:t>Будьте </a:t>
            </a:r>
            <a:r>
              <a:rPr lang="ru-RU" dirty="0"/>
              <a:t>аккуратны и вежливы на дороге!</a:t>
            </a:r>
          </a:p>
        </p:txBody>
      </p:sp>
      <p:pic>
        <p:nvPicPr>
          <p:cNvPr id="4" name="Picture 4" descr="4ea0cf9123bb"/>
          <p:cNvPicPr>
            <a:picLocks noChangeAspect="1" noChangeArrowheads="1"/>
          </p:cNvPicPr>
          <p:nvPr/>
        </p:nvPicPr>
        <p:blipFill>
          <a:blip r:embed="rId2" cstate="print"/>
          <a:srcRect/>
          <a:stretch>
            <a:fillRect/>
          </a:stretch>
        </p:blipFill>
        <p:spPr bwMode="auto">
          <a:xfrm>
            <a:off x="2987824" y="404664"/>
            <a:ext cx="3384376" cy="256596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ru-RU"/>
              <a:t>Источники:</a:t>
            </a:r>
          </a:p>
        </p:txBody>
      </p:sp>
      <p:sp>
        <p:nvSpPr>
          <p:cNvPr id="23555" name="Rectangle 3"/>
          <p:cNvSpPr>
            <a:spLocks noGrp="1" noChangeArrowheads="1"/>
          </p:cNvSpPr>
          <p:nvPr>
            <p:ph type="body" idx="1"/>
          </p:nvPr>
        </p:nvSpPr>
        <p:spPr/>
        <p:txBody>
          <a:bodyPr/>
          <a:lstStyle/>
          <a:p>
            <a:r>
              <a:rPr lang="ru-RU">
                <a:solidFill>
                  <a:srgbClr val="FFFF00"/>
                </a:solidFill>
                <a:hlinkClick r:id="rId2"/>
              </a:rPr>
              <a:t>http://www.gai24.ru/news/081219_1</a:t>
            </a:r>
          </a:p>
          <a:p>
            <a:r>
              <a:rPr lang="en-US">
                <a:solidFill>
                  <a:srgbClr val="FFFF00"/>
                </a:solidFill>
                <a:hlinkClick r:id="rId2"/>
              </a:rPr>
              <a:t>htt</a:t>
            </a:r>
            <a:r>
              <a:rPr lang="ru-RU">
                <a:solidFill>
                  <a:srgbClr val="FFFF00"/>
                </a:solidFill>
                <a:hlinkClick r:id="rId2"/>
              </a:rPr>
              <a:t>p://www.znaktrade.ru/</a:t>
            </a:r>
            <a:endParaRPr lang="ru-RU">
              <a:solidFill>
                <a:srgbClr val="FFFF00"/>
              </a:solidFill>
            </a:endParaRPr>
          </a:p>
          <a:p>
            <a:r>
              <a:rPr lang="ru-RU">
                <a:solidFill>
                  <a:srgbClr val="FFFF00"/>
                </a:solidFill>
                <a:hlinkClick r:id="rId3"/>
              </a:rPr>
              <a:t>http://solutions.3mrussia.ru</a:t>
            </a:r>
            <a:endParaRPr lang="ru-RU">
              <a:solidFill>
                <a:srgbClr val="FFFF00"/>
              </a:solidFill>
            </a:endParaRPr>
          </a:p>
          <a:p>
            <a:r>
              <a:rPr lang="ru-RU">
                <a:solidFill>
                  <a:srgbClr val="FFFF00"/>
                </a:solidFill>
                <a:hlinkClick r:id="rId4"/>
              </a:rPr>
              <a:t>http://www.liikenneturva.fi/</a:t>
            </a:r>
            <a:endParaRPr lang="ru-RU">
              <a:solidFill>
                <a:srgbClr val="FFFF00"/>
              </a:solidFill>
            </a:endParaRPr>
          </a:p>
          <a:p>
            <a:pPr>
              <a:buFont typeface="Monotype Sorts" pitchFamily="2" charset="2"/>
              <a:buNone/>
            </a:pPr>
            <a:endParaRPr lang="ru-RU">
              <a:solidFill>
                <a:srgbClr val="FFFF00"/>
              </a:solidFill>
            </a:endParaRPr>
          </a:p>
          <a:p>
            <a:endParaRPr lang="ru-RU">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70" y="142852"/>
            <a:ext cx="4786346" cy="1200329"/>
          </a:xfrm>
          <a:prstGeom prst="rect">
            <a:avLst/>
          </a:prstGeom>
          <a:solidFill>
            <a:srgbClr val="FFFF99"/>
          </a:solidFill>
          <a:ln>
            <a:solidFill>
              <a:schemeClr val="bg2">
                <a:lumMod val="40000"/>
                <a:lumOff val="60000"/>
              </a:schemeClr>
            </a:solidFill>
          </a:ln>
          <a:effectLst>
            <a:glow rad="139700">
              <a:schemeClr val="accent1">
                <a:satMod val="175000"/>
                <a:alpha val="40000"/>
              </a:schemeClr>
            </a:glow>
          </a:effectLst>
        </p:spPr>
        <p:txBody>
          <a:bodyPr wrap="square" rtlCol="0">
            <a:spAutoFit/>
          </a:bodyPr>
          <a:lstStyle/>
          <a:p>
            <a:r>
              <a:rPr lang="ru-RU" sz="2400" dirty="0" smtClean="0"/>
              <a:t>Может ли </a:t>
            </a:r>
          </a:p>
          <a:p>
            <a:r>
              <a:rPr lang="ru-RU" sz="2400" dirty="0" smtClean="0"/>
              <a:t>БЕЗОПАСНОСТЬ НА ДОРОГАХ</a:t>
            </a:r>
          </a:p>
          <a:p>
            <a:r>
              <a:rPr lang="ru-RU" sz="2400" dirty="0" smtClean="0"/>
              <a:t> </a:t>
            </a:r>
            <a:r>
              <a:rPr lang="ru-RU" sz="2000" dirty="0" smtClean="0"/>
              <a:t>ЗАВИСЕТЬ ОТ</a:t>
            </a:r>
            <a:r>
              <a:rPr lang="ru-RU" sz="2400" dirty="0" smtClean="0"/>
              <a:t> ОДЕЖДЫ?</a:t>
            </a:r>
            <a:endParaRPr lang="ru-RU" sz="2400" dirty="0"/>
          </a:p>
        </p:txBody>
      </p:sp>
      <p:pic>
        <p:nvPicPr>
          <p:cNvPr id="47107" name="Picture 3" descr="D:\КАРТИНКИ,АНИМЕ\ученики\21.gif"/>
          <p:cNvPicPr>
            <a:picLocks noChangeAspect="1" noChangeArrowheads="1" noCrop="1"/>
          </p:cNvPicPr>
          <p:nvPr/>
        </p:nvPicPr>
        <p:blipFill>
          <a:blip r:embed="rId2" cstate="print"/>
          <a:srcRect/>
          <a:stretch>
            <a:fillRect/>
          </a:stretch>
        </p:blipFill>
        <p:spPr bwMode="auto">
          <a:xfrm>
            <a:off x="642910" y="0"/>
            <a:ext cx="1114428" cy="2135987"/>
          </a:xfrm>
          <a:prstGeom prst="rect">
            <a:avLst/>
          </a:prstGeom>
          <a:noFill/>
        </p:spPr>
      </p:pic>
      <p:pic>
        <p:nvPicPr>
          <p:cNvPr id="47108" name="Picture 4" descr="D:\КАРТИНКИ,АНИМЕ\5.gif"/>
          <p:cNvPicPr>
            <a:picLocks noChangeAspect="1" noChangeArrowheads="1" noCrop="1"/>
          </p:cNvPicPr>
          <p:nvPr/>
        </p:nvPicPr>
        <p:blipFill>
          <a:blip r:embed="rId3" cstate="print"/>
          <a:srcRect/>
          <a:stretch>
            <a:fillRect/>
          </a:stretch>
        </p:blipFill>
        <p:spPr bwMode="auto">
          <a:xfrm>
            <a:off x="3071802" y="1857364"/>
            <a:ext cx="1504956" cy="2089526"/>
          </a:xfrm>
          <a:prstGeom prst="rect">
            <a:avLst/>
          </a:prstGeom>
          <a:noFill/>
        </p:spPr>
      </p:pic>
      <p:pic>
        <p:nvPicPr>
          <p:cNvPr id="47109" name="Picture 5" descr="D:\КАРТИНКИ,АНИМЕ\9.gif"/>
          <p:cNvPicPr>
            <a:picLocks noChangeAspect="1" noChangeArrowheads="1" noCrop="1"/>
          </p:cNvPicPr>
          <p:nvPr/>
        </p:nvPicPr>
        <p:blipFill>
          <a:blip r:embed="rId4" cstate="print"/>
          <a:srcRect/>
          <a:stretch>
            <a:fillRect/>
          </a:stretch>
        </p:blipFill>
        <p:spPr bwMode="auto">
          <a:xfrm>
            <a:off x="5143504" y="3643314"/>
            <a:ext cx="1573166" cy="1540162"/>
          </a:xfrm>
          <a:prstGeom prst="rect">
            <a:avLst/>
          </a:prstGeom>
          <a:noFill/>
        </p:spPr>
      </p:pic>
      <p:pic>
        <p:nvPicPr>
          <p:cNvPr id="47110" name="Picture 6" descr="D:\КАРТИНКИ,АНИМЕ\15.gif"/>
          <p:cNvPicPr>
            <a:picLocks noChangeAspect="1" noChangeArrowheads="1" noCrop="1"/>
          </p:cNvPicPr>
          <p:nvPr/>
        </p:nvPicPr>
        <p:blipFill>
          <a:blip r:embed="rId5" cstate="print"/>
          <a:srcRect/>
          <a:stretch>
            <a:fillRect/>
          </a:stretch>
        </p:blipFill>
        <p:spPr bwMode="auto">
          <a:xfrm>
            <a:off x="5357818" y="1785926"/>
            <a:ext cx="1358108" cy="1657352"/>
          </a:xfrm>
          <a:prstGeom prst="rect">
            <a:avLst/>
          </a:prstGeom>
          <a:noFill/>
        </p:spPr>
      </p:pic>
      <p:pic>
        <p:nvPicPr>
          <p:cNvPr id="47111" name="Picture 7" descr="D:\КАРТИНКИ,АНИМЕ\22.gif"/>
          <p:cNvPicPr>
            <a:picLocks noChangeAspect="1" noChangeArrowheads="1" noCrop="1"/>
          </p:cNvPicPr>
          <p:nvPr/>
        </p:nvPicPr>
        <p:blipFill>
          <a:blip r:embed="rId6" cstate="print"/>
          <a:srcRect/>
          <a:stretch>
            <a:fillRect/>
          </a:stretch>
        </p:blipFill>
        <p:spPr bwMode="auto">
          <a:xfrm>
            <a:off x="3353585" y="4643447"/>
            <a:ext cx="1056483" cy="1728790"/>
          </a:xfrm>
          <a:prstGeom prst="rect">
            <a:avLst/>
          </a:prstGeom>
          <a:noFill/>
        </p:spPr>
      </p:pic>
      <p:pic>
        <p:nvPicPr>
          <p:cNvPr id="47113" name="Picture 9" descr="D:\КАРТИНКИ,АНИМЕ\172.gif"/>
          <p:cNvPicPr>
            <a:picLocks noChangeAspect="1" noChangeArrowheads="1" noCrop="1"/>
          </p:cNvPicPr>
          <p:nvPr/>
        </p:nvPicPr>
        <p:blipFill>
          <a:blip r:embed="rId7" cstate="print"/>
          <a:srcRect/>
          <a:stretch>
            <a:fillRect/>
          </a:stretch>
        </p:blipFill>
        <p:spPr bwMode="auto">
          <a:xfrm>
            <a:off x="1000100" y="2786058"/>
            <a:ext cx="1695450" cy="1333500"/>
          </a:xfrm>
          <a:prstGeom prst="rect">
            <a:avLst/>
          </a:prstGeom>
          <a:noFill/>
        </p:spPr>
      </p:pic>
      <p:pic>
        <p:nvPicPr>
          <p:cNvPr id="47114" name="Picture 10" descr="D:\КАРТИНКИ,АНИМЕ\211.gif"/>
          <p:cNvPicPr>
            <a:picLocks noChangeAspect="1" noChangeArrowheads="1" noCrop="1"/>
          </p:cNvPicPr>
          <p:nvPr/>
        </p:nvPicPr>
        <p:blipFill>
          <a:blip r:embed="rId8" cstate="print"/>
          <a:srcRect/>
          <a:stretch>
            <a:fillRect/>
          </a:stretch>
        </p:blipFill>
        <p:spPr bwMode="auto">
          <a:xfrm>
            <a:off x="1285852" y="4500570"/>
            <a:ext cx="1209676" cy="2073730"/>
          </a:xfrm>
          <a:prstGeom prst="rect">
            <a:avLst/>
          </a:prstGeom>
          <a:noFill/>
        </p:spPr>
      </p:pic>
      <p:pic>
        <p:nvPicPr>
          <p:cNvPr id="47115" name="Picture 11" descr="D:\КАРТИНКИ,АНИМЕ\351.gif"/>
          <p:cNvPicPr>
            <a:picLocks noChangeAspect="1" noChangeArrowheads="1" noCrop="1"/>
          </p:cNvPicPr>
          <p:nvPr/>
        </p:nvPicPr>
        <p:blipFill>
          <a:blip r:embed="rId9" cstate="print"/>
          <a:srcRect/>
          <a:stretch>
            <a:fillRect/>
          </a:stretch>
        </p:blipFill>
        <p:spPr bwMode="auto">
          <a:xfrm>
            <a:off x="7500958" y="3786189"/>
            <a:ext cx="785818" cy="2332897"/>
          </a:xfrm>
          <a:prstGeom prst="rect">
            <a:avLst/>
          </a:prstGeom>
          <a:noFill/>
        </p:spPr>
      </p:pic>
      <p:pic>
        <p:nvPicPr>
          <p:cNvPr id="47116" name="Picture 12" descr="D:\КАРТИНКИ,АНИМЕ\261.gif"/>
          <p:cNvPicPr>
            <a:picLocks noChangeAspect="1" noChangeArrowheads="1" noCrop="1"/>
          </p:cNvPicPr>
          <p:nvPr/>
        </p:nvPicPr>
        <p:blipFill>
          <a:blip r:embed="rId10" cstate="print"/>
          <a:srcRect/>
          <a:stretch>
            <a:fillRect/>
          </a:stretch>
        </p:blipFill>
        <p:spPr bwMode="auto">
          <a:xfrm>
            <a:off x="7358082" y="2285992"/>
            <a:ext cx="1371600" cy="1371600"/>
          </a:xfrm>
          <a:prstGeom prst="rect">
            <a:avLst/>
          </a:prstGeom>
          <a:noFill/>
        </p:spPr>
      </p:pic>
      <p:pic>
        <p:nvPicPr>
          <p:cNvPr id="47117" name="Picture 13" descr="D:\КАРТИНКИ,АНИМЕ\38.gif"/>
          <p:cNvPicPr>
            <a:picLocks noChangeAspect="1" noChangeArrowheads="1" noCrop="1"/>
          </p:cNvPicPr>
          <p:nvPr/>
        </p:nvPicPr>
        <p:blipFill>
          <a:blip r:embed="rId11" cstate="print"/>
          <a:srcRect/>
          <a:stretch>
            <a:fillRect/>
          </a:stretch>
        </p:blipFill>
        <p:spPr bwMode="auto">
          <a:xfrm>
            <a:off x="5143504" y="5457830"/>
            <a:ext cx="1500198" cy="12001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929058" y="857232"/>
            <a:ext cx="4071934" cy="2698650"/>
          </a:xfrm>
          <a:prstGeom prst="rect">
            <a:avLst/>
          </a:prstGeom>
          <a:noFill/>
          <a:ln w="28575">
            <a:solidFill>
              <a:srgbClr val="33CC33"/>
            </a:solidFill>
            <a:miter lim="800000"/>
            <a:headEnd/>
            <a:tailEnd/>
          </a:ln>
          <a:effectLst>
            <a:glow rad="101600">
              <a:schemeClr val="accent6">
                <a:satMod val="175000"/>
                <a:alpha val="40000"/>
              </a:schemeClr>
            </a:glow>
          </a:effectLst>
        </p:spPr>
      </p:pic>
      <p:sp>
        <p:nvSpPr>
          <p:cNvPr id="3" name="TextBox 2"/>
          <p:cNvSpPr txBox="1"/>
          <p:nvPr/>
        </p:nvSpPr>
        <p:spPr>
          <a:xfrm>
            <a:off x="6072198" y="3643314"/>
            <a:ext cx="1579278" cy="1200329"/>
          </a:xfrm>
          <a:prstGeom prst="rect">
            <a:avLst/>
          </a:prstGeom>
          <a:solidFill>
            <a:srgbClr val="FFFF66"/>
          </a:solidFill>
          <a:ln>
            <a:solidFill>
              <a:srgbClr val="33CC33"/>
            </a:solidFill>
          </a:ln>
        </p:spPr>
        <p:txBody>
          <a:bodyPr wrap="none" rtlCol="0">
            <a:spAutoFit/>
          </a:bodyPr>
          <a:lstStyle/>
          <a:p>
            <a:r>
              <a:rPr lang="ru-RU" sz="7200" dirty="0" smtClean="0"/>
              <a:t>Да</a:t>
            </a:r>
            <a:r>
              <a:rPr lang="ru-RU" sz="7200" dirty="0"/>
              <a:t>!</a:t>
            </a:r>
            <a:endParaRPr lang="ru-RU" dirty="0"/>
          </a:p>
        </p:txBody>
      </p:sp>
      <p:pic>
        <p:nvPicPr>
          <p:cNvPr id="4" name="Picture 34" descr="AG_policeman"/>
          <p:cNvPicPr>
            <a:picLocks noChangeAspect="1" noChangeArrowheads="1" noCrop="1"/>
          </p:cNvPicPr>
          <p:nvPr/>
        </p:nvPicPr>
        <p:blipFill>
          <a:blip r:embed="rId3" cstate="print"/>
          <a:srcRect/>
          <a:stretch>
            <a:fillRect/>
          </a:stretch>
        </p:blipFill>
        <p:spPr bwMode="auto">
          <a:xfrm rot="490865">
            <a:off x="667213" y="911525"/>
            <a:ext cx="2663737" cy="1874318"/>
          </a:xfrm>
          <a:prstGeom prst="rect">
            <a:avLst/>
          </a:prstGeom>
          <a:noFill/>
        </p:spPr>
      </p:pic>
      <p:pic>
        <p:nvPicPr>
          <p:cNvPr id="5" name="Picture 5" descr="razvboy"/>
          <p:cNvPicPr>
            <a:picLocks noChangeAspect="1" noChangeArrowheads="1" noCrop="1"/>
          </p:cNvPicPr>
          <p:nvPr/>
        </p:nvPicPr>
        <p:blipFill>
          <a:blip r:embed="rId4" cstate="print"/>
          <a:srcRect/>
          <a:stretch>
            <a:fillRect/>
          </a:stretch>
        </p:blipFill>
        <p:spPr bwMode="auto">
          <a:xfrm>
            <a:off x="2214546" y="3000372"/>
            <a:ext cx="1074791" cy="1851030"/>
          </a:xfrm>
          <a:prstGeom prst="rect">
            <a:avLst/>
          </a:prstGeom>
          <a:noFill/>
        </p:spPr>
      </p:pic>
      <p:sp>
        <p:nvSpPr>
          <p:cNvPr id="6" name="TextBox 5"/>
          <p:cNvSpPr txBox="1"/>
          <p:nvPr/>
        </p:nvSpPr>
        <p:spPr>
          <a:xfrm>
            <a:off x="4143372" y="5429264"/>
            <a:ext cx="1579278" cy="1200329"/>
          </a:xfrm>
          <a:prstGeom prst="rect">
            <a:avLst/>
          </a:prstGeom>
          <a:solidFill>
            <a:srgbClr val="FFFF66"/>
          </a:solidFill>
          <a:ln>
            <a:solidFill>
              <a:srgbClr val="33CC33"/>
            </a:solidFill>
          </a:ln>
        </p:spPr>
        <p:txBody>
          <a:bodyPr wrap="none" rtlCol="0">
            <a:spAutoFit/>
          </a:bodyPr>
          <a:lstStyle/>
          <a:p>
            <a:r>
              <a:rPr lang="ru-RU" sz="7200" dirty="0" smtClean="0"/>
              <a:t>Да</a:t>
            </a:r>
            <a:r>
              <a:rPr lang="ru-RU" sz="7200" dirty="0"/>
              <a:t>!</a:t>
            </a:r>
            <a:endParaRPr lang="ru-RU" dirty="0"/>
          </a:p>
        </p:txBody>
      </p:sp>
      <p:sp>
        <p:nvSpPr>
          <p:cNvPr id="7" name="TextBox 6"/>
          <p:cNvSpPr txBox="1"/>
          <p:nvPr/>
        </p:nvSpPr>
        <p:spPr>
          <a:xfrm>
            <a:off x="1285852" y="5214950"/>
            <a:ext cx="1579278" cy="1200329"/>
          </a:xfrm>
          <a:prstGeom prst="rect">
            <a:avLst/>
          </a:prstGeom>
          <a:solidFill>
            <a:srgbClr val="FFFF66"/>
          </a:solidFill>
          <a:ln>
            <a:solidFill>
              <a:srgbClr val="33CC33"/>
            </a:solidFill>
          </a:ln>
        </p:spPr>
        <p:txBody>
          <a:bodyPr wrap="none" rtlCol="0">
            <a:spAutoFit/>
          </a:bodyPr>
          <a:lstStyle/>
          <a:p>
            <a:r>
              <a:rPr lang="ru-RU" sz="7200" dirty="0" smtClean="0"/>
              <a:t>Да</a:t>
            </a:r>
            <a:r>
              <a:rPr lang="ru-RU" sz="7200" dirty="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6082"/>
                                        </p:tgtEl>
                                      </p:cBhvr>
                                      <p:by x="150000" y="150000"/>
                                    </p:animScale>
                                  </p:childTnLst>
                                </p:cTn>
                              </p:par>
                            </p:childTnLst>
                          </p:cTn>
                        </p:par>
                        <p:par>
                          <p:cTn id="7" fill="hold">
                            <p:stCondLst>
                              <p:cond delay="2000"/>
                            </p:stCondLst>
                            <p:childTnLst>
                              <p:par>
                                <p:cTn id="8" presetID="2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ppt_x</p:attrName>
                                        </p:attrNameLst>
                                      </p:cBhvr>
                                      <p:tavLst>
                                        <p:tav tm="0">
                                          <p:val>
                                            <p:strVal val="#ppt_x-.2"/>
                                          </p:val>
                                        </p:tav>
                                        <p:tav tm="100000">
                                          <p:val>
                                            <p:strVal val="#ppt_x"/>
                                          </p:val>
                                        </p:tav>
                                      </p:tavLst>
                                    </p:anim>
                                    <p:anim calcmode="lin" valueType="num">
                                      <p:cBhvr>
                                        <p:cTn id="1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2" dur="1000"/>
                                        <p:tgtEl>
                                          <p:spTgt spid="4"/>
                                        </p:tgtEl>
                                      </p:cBhvr>
                                    </p:animEffect>
                                  </p:childTnLst>
                                </p:cTn>
                              </p:par>
                            </p:childTnLst>
                          </p:cTn>
                        </p:par>
                        <p:par>
                          <p:cTn id="13" fill="hold">
                            <p:stCondLst>
                              <p:cond delay="3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9"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11"/>
          <p:cNvPicPr>
            <a:picLocks noChangeAspect="1" noChangeArrowheads="1"/>
          </p:cNvPicPr>
          <p:nvPr/>
        </p:nvPicPr>
        <p:blipFill>
          <a:blip r:embed="rId2" cstate="print">
            <a:clrChange>
              <a:clrFrom>
                <a:srgbClr val="FFFFFF"/>
              </a:clrFrom>
              <a:clrTo>
                <a:srgbClr val="FFFFFF">
                  <a:alpha val="0"/>
                </a:srgbClr>
              </a:clrTo>
            </a:clrChange>
            <a:lum bright="10000" contrast="36000"/>
          </a:blip>
          <a:srcRect/>
          <a:stretch>
            <a:fillRect/>
          </a:stretch>
        </p:blipFill>
        <p:spPr bwMode="auto">
          <a:xfrm>
            <a:off x="1907704" y="4221088"/>
            <a:ext cx="1943100" cy="1943100"/>
          </a:xfrm>
          <a:prstGeom prst="rect">
            <a:avLst/>
          </a:prstGeom>
          <a:noFill/>
          <a:ln w="9525">
            <a:noFill/>
            <a:miter lim="800000"/>
            <a:headEnd/>
            <a:tailEnd/>
          </a:ln>
        </p:spPr>
      </p:pic>
      <p:sp>
        <p:nvSpPr>
          <p:cNvPr id="19463" name="AutoShape 7"/>
          <p:cNvSpPr>
            <a:spLocks noChangeArrowheads="1"/>
          </p:cNvSpPr>
          <p:nvPr/>
        </p:nvSpPr>
        <p:spPr bwMode="auto">
          <a:xfrm>
            <a:off x="4716463" y="332656"/>
            <a:ext cx="4176712" cy="4608512"/>
          </a:xfrm>
          <a:prstGeom prst="wedgeRoundRectCallout">
            <a:avLst>
              <a:gd name="adj1" fmla="val -66231"/>
              <a:gd name="adj2" fmla="val 50764"/>
              <a:gd name="adj3" fmla="val 16667"/>
            </a:avLst>
          </a:prstGeom>
          <a:noFill/>
          <a:ln w="9525">
            <a:solidFill>
              <a:schemeClr val="tx1"/>
            </a:solidFill>
            <a:miter lim="800000"/>
            <a:headEnd/>
            <a:tailEnd/>
          </a:ln>
          <a:effectLst/>
        </p:spPr>
        <p:txBody>
          <a:bodyPr/>
          <a:lstStyle/>
          <a:p>
            <a:pPr algn="ctr"/>
            <a:r>
              <a:rPr lang="ru-RU" sz="2200" b="1" dirty="0" smtClean="0"/>
              <a:t>Привет, </a:t>
            </a:r>
            <a:r>
              <a:rPr lang="ru-RU" sz="2200" b="1" dirty="0"/>
              <a:t>ребята! Меня зовут </a:t>
            </a:r>
            <a:r>
              <a:rPr lang="ru-RU" sz="2200" b="1" dirty="0">
                <a:solidFill>
                  <a:srgbClr val="002060"/>
                </a:solidFill>
              </a:rPr>
              <a:t>Светоотражатель</a:t>
            </a:r>
            <a:r>
              <a:rPr lang="ru-RU" sz="2200" b="1" dirty="0"/>
              <a:t>!</a:t>
            </a:r>
          </a:p>
          <a:p>
            <a:pPr algn="ctr"/>
            <a:r>
              <a:rPr lang="ru-RU" sz="2200" b="1" dirty="0"/>
              <a:t>Некоторые ребята называют меня </a:t>
            </a:r>
            <a:r>
              <a:rPr lang="ru-RU" sz="2200" b="1" dirty="0" err="1">
                <a:solidFill>
                  <a:srgbClr val="002060"/>
                </a:solidFill>
              </a:rPr>
              <a:t>Световозвращатель</a:t>
            </a:r>
            <a:r>
              <a:rPr lang="ru-RU" sz="2200" b="1" dirty="0"/>
              <a:t>, третье мое имя </a:t>
            </a:r>
            <a:r>
              <a:rPr lang="ru-RU" sz="2200" b="1" dirty="0" err="1">
                <a:solidFill>
                  <a:srgbClr val="002060"/>
                </a:solidFill>
              </a:rPr>
              <a:t>Фликер</a:t>
            </a:r>
            <a:r>
              <a:rPr lang="ru-RU" sz="2200" b="1" dirty="0"/>
              <a:t>, а иногда меня могут звать </a:t>
            </a:r>
            <a:r>
              <a:rPr lang="ru-RU" sz="2200" b="1" dirty="0" err="1">
                <a:solidFill>
                  <a:srgbClr val="002060"/>
                </a:solidFill>
              </a:rPr>
              <a:t>Катафотом</a:t>
            </a:r>
            <a:r>
              <a:rPr lang="ru-RU" sz="2200" b="1" dirty="0"/>
              <a:t>.</a:t>
            </a:r>
          </a:p>
          <a:p>
            <a:pPr algn="ctr"/>
            <a:r>
              <a:rPr lang="ru-RU" sz="2200" b="1" dirty="0"/>
              <a:t>Сегодня я расскажу Вам о том, почему нужно использовать светоотражатели и как они могут Вам помочь!</a:t>
            </a:r>
          </a:p>
        </p:txBody>
      </p:sp>
      <p:pic>
        <p:nvPicPr>
          <p:cNvPr id="19464" name="Picture 8" descr="12"/>
          <p:cNvPicPr>
            <a:picLocks noChangeAspect="1" noChangeArrowheads="1"/>
          </p:cNvPicPr>
          <p:nvPr/>
        </p:nvPicPr>
        <p:blipFill>
          <a:blip r:embed="rId3" cstate="print">
            <a:clrChange>
              <a:clrFrom>
                <a:srgbClr val="51504E"/>
              </a:clrFrom>
              <a:clrTo>
                <a:srgbClr val="51504E">
                  <a:alpha val="0"/>
                </a:srgbClr>
              </a:clrTo>
            </a:clrChange>
            <a:lum bright="18000" contrast="42000"/>
          </a:blip>
          <a:srcRect/>
          <a:stretch>
            <a:fillRect/>
          </a:stretch>
        </p:blipFill>
        <p:spPr bwMode="auto">
          <a:xfrm>
            <a:off x="2843808" y="1628800"/>
            <a:ext cx="1152525" cy="1152525"/>
          </a:xfrm>
          <a:prstGeom prst="rect">
            <a:avLst/>
          </a:prstGeom>
          <a:noFill/>
          <a:ln w="9525">
            <a:noFill/>
            <a:miter lim="800000"/>
            <a:headEnd/>
            <a:tailEnd/>
          </a:ln>
        </p:spPr>
      </p:pic>
      <p:pic>
        <p:nvPicPr>
          <p:cNvPr id="19466" name="Picture 10" descr="15"/>
          <p:cNvPicPr>
            <a:picLocks noChangeAspect="1" noChangeArrowheads="1"/>
          </p:cNvPicPr>
          <p:nvPr/>
        </p:nvPicPr>
        <p:blipFill>
          <a:blip r:embed="rId4" cstate="print">
            <a:clrChange>
              <a:clrFrom>
                <a:srgbClr val="686964"/>
              </a:clrFrom>
              <a:clrTo>
                <a:srgbClr val="686964">
                  <a:alpha val="0"/>
                </a:srgbClr>
              </a:clrTo>
            </a:clrChange>
            <a:lum bright="20000" contrast="40000"/>
          </a:blip>
          <a:srcRect/>
          <a:stretch>
            <a:fillRect/>
          </a:stretch>
        </p:blipFill>
        <p:spPr bwMode="auto">
          <a:xfrm>
            <a:off x="395288" y="1125538"/>
            <a:ext cx="792162" cy="792162"/>
          </a:xfrm>
          <a:prstGeom prst="rect">
            <a:avLst/>
          </a:prstGeom>
          <a:noFill/>
          <a:ln w="9525">
            <a:noFill/>
            <a:miter lim="800000"/>
            <a:headEnd/>
            <a:tailEnd/>
          </a:ln>
        </p:spPr>
      </p:pic>
      <p:pic>
        <p:nvPicPr>
          <p:cNvPr id="19467" name="Picture 11" descr="16"/>
          <p:cNvPicPr>
            <a:picLocks noChangeAspect="1" noChangeArrowheads="1"/>
          </p:cNvPicPr>
          <p:nvPr/>
        </p:nvPicPr>
        <p:blipFill>
          <a:blip r:embed="rId5" cstate="print">
            <a:clrChange>
              <a:clrFrom>
                <a:srgbClr val="646464"/>
              </a:clrFrom>
              <a:clrTo>
                <a:srgbClr val="646464">
                  <a:alpha val="0"/>
                </a:srgbClr>
              </a:clrTo>
            </a:clrChange>
            <a:lum contrast="36000"/>
          </a:blip>
          <a:srcRect/>
          <a:stretch>
            <a:fillRect/>
          </a:stretch>
        </p:blipFill>
        <p:spPr bwMode="auto">
          <a:xfrm>
            <a:off x="7380312" y="5373216"/>
            <a:ext cx="1095375" cy="1095375"/>
          </a:xfrm>
          <a:prstGeom prst="rect">
            <a:avLst/>
          </a:prstGeom>
          <a:noFill/>
          <a:ln w="9525">
            <a:noFill/>
            <a:miter lim="800000"/>
            <a:headEnd/>
            <a:tailEnd/>
          </a:ln>
        </p:spPr>
      </p:pic>
      <p:pic>
        <p:nvPicPr>
          <p:cNvPr id="19468" name="Picture 12" descr="17"/>
          <p:cNvPicPr>
            <a:picLocks noChangeAspect="1" noChangeArrowheads="1"/>
          </p:cNvPicPr>
          <p:nvPr/>
        </p:nvPicPr>
        <p:blipFill>
          <a:blip r:embed="rId6" cstate="print">
            <a:clrChange>
              <a:clrFrom>
                <a:srgbClr val="4C4C4C"/>
              </a:clrFrom>
              <a:clrTo>
                <a:srgbClr val="4C4C4C">
                  <a:alpha val="0"/>
                </a:srgbClr>
              </a:clrTo>
            </a:clrChange>
            <a:lum contrast="32000"/>
          </a:blip>
          <a:srcRect/>
          <a:stretch>
            <a:fillRect/>
          </a:stretch>
        </p:blipFill>
        <p:spPr bwMode="auto">
          <a:xfrm>
            <a:off x="683568" y="2708920"/>
            <a:ext cx="1116012" cy="11160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11"/>
          <p:cNvPicPr>
            <a:picLocks noChangeAspect="1" noChangeArrowheads="1"/>
          </p:cNvPicPr>
          <p:nvPr/>
        </p:nvPicPr>
        <p:blipFill>
          <a:blip r:embed="rId2" cstate="print">
            <a:clrChange>
              <a:clrFrom>
                <a:srgbClr val="FFFFFF"/>
              </a:clrFrom>
              <a:clrTo>
                <a:srgbClr val="FFFFFF">
                  <a:alpha val="0"/>
                </a:srgbClr>
              </a:clrTo>
            </a:clrChange>
            <a:lum bright="10000" contrast="36000"/>
          </a:blip>
          <a:srcRect/>
          <a:stretch>
            <a:fillRect/>
          </a:stretch>
        </p:blipFill>
        <p:spPr bwMode="auto">
          <a:xfrm>
            <a:off x="683568" y="908720"/>
            <a:ext cx="1296144" cy="1152128"/>
          </a:xfrm>
          <a:prstGeom prst="rect">
            <a:avLst/>
          </a:prstGeom>
          <a:noFill/>
          <a:ln w="9525">
            <a:noFill/>
            <a:miter lim="800000"/>
            <a:headEnd/>
            <a:tailEnd/>
          </a:ln>
        </p:spPr>
      </p:pic>
      <p:sp>
        <p:nvSpPr>
          <p:cNvPr id="20485" name="AutoShape 5"/>
          <p:cNvSpPr>
            <a:spLocks noChangeArrowheads="1"/>
          </p:cNvSpPr>
          <p:nvPr/>
        </p:nvSpPr>
        <p:spPr bwMode="auto">
          <a:xfrm>
            <a:off x="2627784" y="692696"/>
            <a:ext cx="6264275" cy="1079624"/>
          </a:xfrm>
          <a:prstGeom prst="wedgeRoundRectCallout">
            <a:avLst>
              <a:gd name="adj1" fmla="val -57653"/>
              <a:gd name="adj2" fmla="val 36764"/>
              <a:gd name="adj3" fmla="val 16667"/>
            </a:avLst>
          </a:prstGeom>
          <a:noFill/>
          <a:ln w="9525">
            <a:solidFill>
              <a:schemeClr val="tx1"/>
            </a:solidFill>
            <a:miter lim="800000"/>
            <a:headEnd/>
            <a:tailEnd/>
          </a:ln>
          <a:effectLst/>
        </p:spPr>
        <p:txBody>
          <a:bodyPr/>
          <a:lstStyle/>
          <a:p>
            <a:pPr algn="ctr"/>
            <a:r>
              <a:rPr lang="ru-RU" b="1" dirty="0"/>
              <a:t>Для начала, я расскажу Вам, что такое светоотражатель и как он работает!</a:t>
            </a:r>
          </a:p>
        </p:txBody>
      </p:sp>
      <p:sp>
        <p:nvSpPr>
          <p:cNvPr id="20487" name="Rectangle 7"/>
          <p:cNvSpPr>
            <a:spLocks noChangeArrowheads="1"/>
          </p:cNvSpPr>
          <p:nvPr/>
        </p:nvSpPr>
        <p:spPr bwMode="auto">
          <a:xfrm>
            <a:off x="179388" y="1296661"/>
            <a:ext cx="8424862" cy="4401205"/>
          </a:xfrm>
          <a:prstGeom prst="rect">
            <a:avLst/>
          </a:prstGeom>
          <a:noFill/>
          <a:ln w="9525">
            <a:noFill/>
            <a:miter lim="800000"/>
            <a:headEnd/>
            <a:tailEnd/>
          </a:ln>
          <a:effectLst/>
        </p:spPr>
        <p:txBody>
          <a:bodyPr anchor="ctr">
            <a:spAutoFit/>
          </a:bodyPr>
          <a:lstStyle/>
          <a:p>
            <a:endParaRPr lang="ru-RU" sz="2800" b="1" dirty="0" smtClean="0"/>
          </a:p>
          <a:p>
            <a:endParaRPr lang="ru-RU" sz="2800" b="1" dirty="0" smtClean="0"/>
          </a:p>
          <a:p>
            <a:pPr algn="ctr"/>
            <a:r>
              <a:rPr lang="ru-RU" sz="2800" b="1" dirty="0" err="1" smtClean="0"/>
              <a:t>Световозвращение</a:t>
            </a:r>
            <a:r>
              <a:rPr lang="ru-RU" sz="2800" dirty="0" smtClean="0"/>
              <a:t> </a:t>
            </a:r>
            <a:r>
              <a:rPr lang="ru-RU" sz="2800" dirty="0"/>
              <a:t>- это когда свет, падающий на поверхность, почти полностью отражается обратно в направлении источника света. Проще всего понять этот принцип на примере кошачьих глаз. В абсолютной темноте кошка не видна, но если посветить ей в мордочку фонариком или светом фар, то при хороших условиях кошку можно заметить на дальнем расстоянии.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18 copy"/>
          <p:cNvPicPr>
            <a:picLocks noGrp="1" noChangeAspect="1" noChangeArrowheads="1"/>
          </p:cNvPicPr>
          <p:nvPr>
            <p:ph/>
          </p:nvPr>
        </p:nvPicPr>
        <p:blipFill>
          <a:blip r:embed="rId2" cstate="print"/>
          <a:srcRect/>
          <a:stretch>
            <a:fillRect/>
          </a:stretch>
        </p:blipFill>
        <p:spPr>
          <a:xfrm>
            <a:off x="0" y="0"/>
            <a:ext cx="9144000" cy="68580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11"/>
          <p:cNvPicPr>
            <a:picLocks noChangeAspect="1" noChangeArrowheads="1"/>
          </p:cNvPicPr>
          <p:nvPr/>
        </p:nvPicPr>
        <p:blipFill>
          <a:blip r:embed="rId2" cstate="print">
            <a:clrChange>
              <a:clrFrom>
                <a:srgbClr val="FFFFFF"/>
              </a:clrFrom>
              <a:clrTo>
                <a:srgbClr val="FFFFFF">
                  <a:alpha val="0"/>
                </a:srgbClr>
              </a:clrTo>
            </a:clrChange>
            <a:lum bright="10000" contrast="36000"/>
          </a:blip>
          <a:srcRect/>
          <a:stretch>
            <a:fillRect/>
          </a:stretch>
        </p:blipFill>
        <p:spPr bwMode="auto">
          <a:xfrm>
            <a:off x="611188" y="188913"/>
            <a:ext cx="1008062" cy="1008062"/>
          </a:xfrm>
          <a:prstGeom prst="rect">
            <a:avLst/>
          </a:prstGeom>
          <a:noFill/>
          <a:ln w="9525">
            <a:noFill/>
            <a:miter lim="800000"/>
            <a:headEnd/>
            <a:tailEnd/>
          </a:ln>
        </p:spPr>
      </p:pic>
      <p:sp>
        <p:nvSpPr>
          <p:cNvPr id="24581" name="AutoShape 5"/>
          <p:cNvSpPr>
            <a:spLocks noChangeArrowheads="1"/>
          </p:cNvSpPr>
          <p:nvPr/>
        </p:nvSpPr>
        <p:spPr bwMode="auto">
          <a:xfrm>
            <a:off x="2268538" y="188913"/>
            <a:ext cx="6264275" cy="863600"/>
          </a:xfrm>
          <a:prstGeom prst="wedgeRoundRectCallout">
            <a:avLst>
              <a:gd name="adj1" fmla="val -57653"/>
              <a:gd name="adj2" fmla="val 36764"/>
              <a:gd name="adj3" fmla="val 16667"/>
            </a:avLst>
          </a:prstGeom>
          <a:noFill/>
          <a:ln w="9525">
            <a:solidFill>
              <a:schemeClr val="tx1"/>
            </a:solidFill>
            <a:miter lim="800000"/>
            <a:headEnd/>
            <a:tailEnd/>
          </a:ln>
          <a:effectLst/>
        </p:spPr>
        <p:txBody>
          <a:bodyPr/>
          <a:lstStyle/>
          <a:p>
            <a:pPr algn="ctr"/>
            <a:r>
              <a:rPr lang="ru-RU" sz="2000" b="1" dirty="0"/>
              <a:t>Так же «работает» светоотражатель!</a:t>
            </a:r>
          </a:p>
        </p:txBody>
      </p:sp>
      <p:pic>
        <p:nvPicPr>
          <p:cNvPr id="24584" name="Picture 8" descr="20"/>
          <p:cNvPicPr>
            <a:picLocks noChangeAspect="1" noChangeArrowheads="1"/>
          </p:cNvPicPr>
          <p:nvPr/>
        </p:nvPicPr>
        <p:blipFill>
          <a:blip r:embed="rId3" cstate="print"/>
          <a:srcRect/>
          <a:stretch>
            <a:fillRect/>
          </a:stretch>
        </p:blipFill>
        <p:spPr bwMode="auto">
          <a:xfrm>
            <a:off x="4396241" y="1341438"/>
            <a:ext cx="4352223" cy="5039890"/>
          </a:xfrm>
          <a:prstGeom prst="rect">
            <a:avLst/>
          </a:prstGeom>
          <a:noFill/>
        </p:spPr>
      </p:pic>
      <p:pic>
        <p:nvPicPr>
          <p:cNvPr id="24585" name="Picture 9" descr="21"/>
          <p:cNvPicPr>
            <a:picLocks noChangeAspect="1" noChangeArrowheads="1"/>
          </p:cNvPicPr>
          <p:nvPr/>
        </p:nvPicPr>
        <p:blipFill>
          <a:blip r:embed="rId4" cstate="print"/>
          <a:srcRect/>
          <a:stretch>
            <a:fillRect/>
          </a:stretch>
        </p:blipFill>
        <p:spPr bwMode="auto">
          <a:xfrm>
            <a:off x="755577" y="1341438"/>
            <a:ext cx="3960439" cy="50398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11"/>
          <p:cNvPicPr>
            <a:picLocks noChangeAspect="1" noChangeArrowheads="1"/>
          </p:cNvPicPr>
          <p:nvPr/>
        </p:nvPicPr>
        <p:blipFill>
          <a:blip r:embed="rId2" cstate="print">
            <a:clrChange>
              <a:clrFrom>
                <a:srgbClr val="FFFFFF"/>
              </a:clrFrom>
              <a:clrTo>
                <a:srgbClr val="FFFFFF">
                  <a:alpha val="0"/>
                </a:srgbClr>
              </a:clrTo>
            </a:clrChange>
            <a:lum bright="10000" contrast="36000"/>
          </a:blip>
          <a:srcRect/>
          <a:stretch>
            <a:fillRect/>
          </a:stretch>
        </p:blipFill>
        <p:spPr bwMode="auto">
          <a:xfrm>
            <a:off x="611188" y="260350"/>
            <a:ext cx="1008062" cy="1008063"/>
          </a:xfrm>
          <a:prstGeom prst="rect">
            <a:avLst/>
          </a:prstGeom>
          <a:noFill/>
          <a:ln w="9525">
            <a:noFill/>
            <a:miter lim="800000"/>
            <a:headEnd/>
            <a:tailEnd/>
          </a:ln>
        </p:spPr>
      </p:pic>
      <p:sp>
        <p:nvSpPr>
          <p:cNvPr id="25605" name="AutoShape 5"/>
          <p:cNvSpPr>
            <a:spLocks noChangeArrowheads="1"/>
          </p:cNvSpPr>
          <p:nvPr/>
        </p:nvSpPr>
        <p:spPr bwMode="auto">
          <a:xfrm>
            <a:off x="2411413" y="188913"/>
            <a:ext cx="6264275" cy="863600"/>
          </a:xfrm>
          <a:prstGeom prst="wedgeRoundRectCallout">
            <a:avLst>
              <a:gd name="adj1" fmla="val -60769"/>
              <a:gd name="adj2" fmla="val 47426"/>
              <a:gd name="adj3" fmla="val 16667"/>
            </a:avLst>
          </a:prstGeom>
          <a:noFill/>
          <a:ln w="9525">
            <a:solidFill>
              <a:schemeClr val="tx1"/>
            </a:solidFill>
            <a:miter lim="800000"/>
            <a:headEnd/>
            <a:tailEnd/>
          </a:ln>
          <a:effectLst/>
        </p:spPr>
        <p:txBody>
          <a:bodyPr/>
          <a:lstStyle/>
          <a:p>
            <a:pPr algn="ctr"/>
            <a:r>
              <a:rPr lang="ru-RU" sz="2800" b="1" smtClean="0"/>
              <a:t>Поэтому запомните, </a:t>
            </a:r>
            <a:r>
              <a:rPr lang="ru-RU" sz="2800" b="1" dirty="0"/>
              <a:t>ребята!</a:t>
            </a:r>
          </a:p>
        </p:txBody>
      </p:sp>
      <p:sp>
        <p:nvSpPr>
          <p:cNvPr id="25606" name="Rectangle 6"/>
          <p:cNvSpPr>
            <a:spLocks noChangeArrowheads="1"/>
          </p:cNvSpPr>
          <p:nvPr/>
        </p:nvSpPr>
        <p:spPr bwMode="auto">
          <a:xfrm>
            <a:off x="0" y="1989138"/>
            <a:ext cx="9144000" cy="2215991"/>
          </a:xfrm>
          <a:prstGeom prst="rect">
            <a:avLst/>
          </a:prstGeom>
          <a:noFill/>
          <a:ln w="9525">
            <a:noFill/>
            <a:miter lim="800000"/>
            <a:headEnd/>
            <a:tailEnd/>
          </a:ln>
          <a:effectLst/>
        </p:spPr>
        <p:txBody>
          <a:bodyPr>
            <a:spAutoFit/>
          </a:bodyPr>
          <a:lstStyle/>
          <a:p>
            <a:r>
              <a:rPr lang="ru-RU" u="sng" dirty="0"/>
              <a:t>Светоотражатель</a:t>
            </a:r>
            <a:r>
              <a:rPr lang="ru-RU" dirty="0"/>
              <a:t> (</a:t>
            </a:r>
            <a:r>
              <a:rPr lang="ru-RU" dirty="0" err="1"/>
              <a:t>световозвращатель</a:t>
            </a:r>
            <a:r>
              <a:rPr lang="ru-RU" dirty="0"/>
              <a:t>, </a:t>
            </a:r>
            <a:r>
              <a:rPr lang="ru-RU" dirty="0" err="1"/>
              <a:t>катафот</a:t>
            </a:r>
            <a:r>
              <a:rPr lang="ru-RU" dirty="0"/>
              <a:t>) — </a:t>
            </a:r>
            <a:r>
              <a:rPr lang="ru-RU" sz="2800" b="1" dirty="0"/>
              <a:t>это устройство обеспечения безопасности.</a:t>
            </a:r>
            <a:r>
              <a:rPr lang="ru-RU" dirty="0"/>
              <a:t> Местом изобретения </a:t>
            </a:r>
            <a:r>
              <a:rPr lang="ru-RU" dirty="0" err="1"/>
              <a:t>катафота</a:t>
            </a:r>
            <a:r>
              <a:rPr lang="ru-RU" dirty="0"/>
              <a:t> принято считать Великобританию.</a:t>
            </a:r>
          </a:p>
          <a:p>
            <a:endParaRPr lang="ru-RU" dirty="0"/>
          </a:p>
          <a:p>
            <a:r>
              <a:rPr lang="ru-RU" dirty="0"/>
              <a:t>Наилучшим </a:t>
            </a:r>
            <a:r>
              <a:rPr lang="ru-RU" dirty="0" err="1"/>
              <a:t>световозвращающим</a:t>
            </a:r>
            <a:r>
              <a:rPr lang="ru-RU" dirty="0"/>
              <a:t> эффектом обладают </a:t>
            </a:r>
            <a:r>
              <a:rPr lang="ru-RU" dirty="0" err="1"/>
              <a:t>световозвращатели</a:t>
            </a:r>
            <a:r>
              <a:rPr lang="ru-RU" dirty="0"/>
              <a:t> </a:t>
            </a:r>
            <a:r>
              <a:rPr lang="ru-RU" dirty="0" smtClean="0"/>
              <a:t>     </a:t>
            </a:r>
            <a:r>
              <a:rPr lang="ru-RU" sz="2800" b="1" dirty="0" smtClean="0"/>
              <a:t>серо-белого </a:t>
            </a:r>
            <a:r>
              <a:rPr lang="ru-RU" sz="2800" b="1" dirty="0"/>
              <a:t>и </a:t>
            </a:r>
            <a:r>
              <a:rPr lang="ru-RU" sz="2800" b="1" dirty="0" smtClean="0"/>
              <a:t>лимонного </a:t>
            </a:r>
            <a:r>
              <a:rPr lang="ru-RU" sz="2800" b="1" dirty="0"/>
              <a:t>цвета. </a:t>
            </a:r>
          </a:p>
        </p:txBody>
      </p:sp>
      <p:sp>
        <p:nvSpPr>
          <p:cNvPr id="25607" name="AutoShape 7"/>
          <p:cNvSpPr>
            <a:spLocks noChangeArrowheads="1"/>
          </p:cNvSpPr>
          <p:nvPr/>
        </p:nvSpPr>
        <p:spPr bwMode="auto">
          <a:xfrm>
            <a:off x="3059832" y="4293096"/>
            <a:ext cx="287337" cy="433387"/>
          </a:xfrm>
          <a:prstGeom prst="downArrow">
            <a:avLst>
              <a:gd name="adj1" fmla="val 50000"/>
              <a:gd name="adj2" fmla="val 37707"/>
            </a:avLst>
          </a:prstGeom>
          <a:solidFill>
            <a:schemeClr val="tx1"/>
          </a:solidFill>
          <a:ln w="9525">
            <a:solidFill>
              <a:schemeClr val="tx1"/>
            </a:solidFill>
            <a:miter lim="800000"/>
            <a:headEnd/>
            <a:tailEnd/>
          </a:ln>
          <a:effectLst/>
        </p:spPr>
        <p:txBody>
          <a:bodyPr wrap="none" anchor="ctr"/>
          <a:lstStyle/>
          <a:p>
            <a:endParaRPr lang="ru-RU"/>
          </a:p>
        </p:txBody>
      </p:sp>
      <p:sp>
        <p:nvSpPr>
          <p:cNvPr id="25609" name="AutoShape 9"/>
          <p:cNvSpPr>
            <a:spLocks noChangeArrowheads="1"/>
          </p:cNvSpPr>
          <p:nvPr/>
        </p:nvSpPr>
        <p:spPr bwMode="auto">
          <a:xfrm>
            <a:off x="7164288" y="4365104"/>
            <a:ext cx="287337" cy="433387"/>
          </a:xfrm>
          <a:prstGeom prst="downArrow">
            <a:avLst>
              <a:gd name="adj1" fmla="val 50000"/>
              <a:gd name="adj2" fmla="val 37707"/>
            </a:avLst>
          </a:prstGeom>
          <a:solidFill>
            <a:schemeClr val="tx1"/>
          </a:solidFill>
          <a:ln w="9525">
            <a:solidFill>
              <a:schemeClr val="tx1"/>
            </a:solidFill>
            <a:miter lim="800000"/>
            <a:headEnd/>
            <a:tailEnd/>
          </a:ln>
          <a:effectLst/>
        </p:spPr>
        <p:txBody>
          <a:bodyPr wrap="none" anchor="ctr"/>
          <a:lstStyle/>
          <a:p>
            <a:pPr algn="ctr"/>
            <a:endParaRPr lang="ru-RU"/>
          </a:p>
        </p:txBody>
      </p:sp>
      <p:pic>
        <p:nvPicPr>
          <p:cNvPr id="25610" name="Picture 10" descr="lemon"/>
          <p:cNvPicPr>
            <a:picLocks noChangeAspect="1" noChangeArrowheads="1"/>
          </p:cNvPicPr>
          <p:nvPr/>
        </p:nvPicPr>
        <p:blipFill>
          <a:blip r:embed="rId3" cstate="print">
            <a:clrChange>
              <a:clrFrom>
                <a:srgbClr val="FBFFFF"/>
              </a:clrFrom>
              <a:clrTo>
                <a:srgbClr val="FBFFFF">
                  <a:alpha val="0"/>
                </a:srgbClr>
              </a:clrTo>
            </a:clrChange>
            <a:lum contrast="6000"/>
          </a:blip>
          <a:srcRect/>
          <a:stretch>
            <a:fillRect/>
          </a:stretch>
        </p:blipFill>
        <p:spPr bwMode="auto">
          <a:xfrm>
            <a:off x="6516216" y="5085184"/>
            <a:ext cx="1584176" cy="1224136"/>
          </a:xfrm>
          <a:prstGeom prst="rect">
            <a:avLst/>
          </a:prstGeom>
          <a:noFill/>
          <a:ln w="9525">
            <a:noFill/>
            <a:miter lim="800000"/>
            <a:headEnd/>
            <a:tailEnd/>
          </a:ln>
        </p:spPr>
      </p:pic>
      <p:pic>
        <p:nvPicPr>
          <p:cNvPr id="25611" name="Picture 11" descr="22"/>
          <p:cNvPicPr>
            <a:picLocks noChangeAspect="1" noChangeArrowheads="1"/>
          </p:cNvPicPr>
          <p:nvPr/>
        </p:nvPicPr>
        <p:blipFill>
          <a:blip r:embed="rId4" cstate="print">
            <a:clrChange>
              <a:clrFrom>
                <a:srgbClr val="454746"/>
              </a:clrFrom>
              <a:clrTo>
                <a:srgbClr val="454746">
                  <a:alpha val="0"/>
                </a:srgbClr>
              </a:clrTo>
            </a:clrChange>
          </a:blip>
          <a:srcRect/>
          <a:stretch>
            <a:fillRect/>
          </a:stretch>
        </p:blipFill>
        <p:spPr bwMode="auto">
          <a:xfrm>
            <a:off x="1908174" y="4869160"/>
            <a:ext cx="2519809" cy="1604665"/>
          </a:xfrm>
          <a:prstGeom prst="rect">
            <a:avLst/>
          </a:prstGeom>
          <a:noFill/>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лои">
  <a:themeElements>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461</TotalTime>
  <Words>623</Words>
  <Application>Microsoft Office PowerPoint</Application>
  <PresentationFormat>Экран (4:3)</PresentationFormat>
  <Paragraphs>56</Paragraphs>
  <Slides>29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Оформление по умолчанию</vt:lpstr>
      <vt:lpstr>Слои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Получается, что в интересах пешехода, во время пересечения проезжей часть даже по пешеходному переходу, обозначить свое присутствие на дороге, дав возможность водителю вовремя затормозить.  </vt:lpstr>
      <vt:lpstr>Именно световозвращающие приспособления позволяют водителю увидеть пешехода на значительном расстоянии. Световозвращающие элементы способны отражать свет, падающий под любым углом, что особенно важно на дороге, когда свет фар идет снизу.</vt:lpstr>
      <vt:lpstr>Мама, тоже стань заметной!</vt:lpstr>
      <vt:lpstr>Виды светоотражающих элементов</vt:lpstr>
      <vt:lpstr>Где должен быть светоотражатель?</vt:lpstr>
      <vt:lpstr>Слайд 16</vt:lpstr>
      <vt:lpstr>Слайд 17</vt:lpstr>
      <vt:lpstr>Слайд 18</vt:lpstr>
      <vt:lpstr>Слайд 19</vt:lpstr>
      <vt:lpstr>Слайд 20</vt:lpstr>
      <vt:lpstr>Помни, что даже в простых погодных условиях, ты можешь быть незаметен!</vt:lpstr>
      <vt:lpstr>Слайд 22</vt:lpstr>
      <vt:lpstr>Слайд 23</vt:lpstr>
      <vt:lpstr>Слайд 24</vt:lpstr>
      <vt:lpstr>Слайд 25</vt:lpstr>
      <vt:lpstr>Пользуйся светоотражателем!</vt:lpstr>
      <vt:lpstr>Вопросы для закрепления материала:</vt:lpstr>
      <vt:lpstr>  Спасибо за внимание!</vt:lpstr>
      <vt:lpstr>Источники:</vt:lpstr>
    </vt:vector>
  </TitlesOfParts>
  <Company>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Издательство</dc:creator>
  <cp:lastModifiedBy>пк</cp:lastModifiedBy>
  <cp:revision>47</cp:revision>
  <dcterms:created xsi:type="dcterms:W3CDTF">2006-03-15T16:39:44Z</dcterms:created>
  <dcterms:modified xsi:type="dcterms:W3CDTF">2020-12-06T23:42:28Z</dcterms:modified>
</cp:coreProperties>
</file>