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sldIdLst>
    <p:sldId id="256" r:id="rId2"/>
    <p:sldId id="257" r:id="rId3"/>
    <p:sldId id="259" r:id="rId4"/>
    <p:sldId id="260" r:id="rId5"/>
    <p:sldId id="262" r:id="rId6"/>
    <p:sldId id="261" r:id="rId7"/>
    <p:sldId id="263" r:id="rId8"/>
    <p:sldId id="265" r:id="rId9"/>
    <p:sldId id="274" r:id="rId10"/>
    <p:sldId id="275" r:id="rId11"/>
    <p:sldId id="277" r:id="rId12"/>
    <p:sldId id="267" r:id="rId13"/>
    <p:sldId id="270" r:id="rId14"/>
    <p:sldId id="268" r:id="rId15"/>
    <p:sldId id="27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3" d="100"/>
          <a:sy n="73" d="100"/>
        </p:scale>
        <p:origin x="6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0E97AFC-A448-4B81-B5B8-25FE8EE52B20}" type="datetimeFigureOut">
              <a:rPr lang="ru-RU" smtClean="0"/>
              <a:t>06.02.2023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1550957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0E97AFC-A448-4B81-B5B8-25FE8EE52B20}" type="datetimeFigureOut">
              <a:rPr lang="ru-RU" smtClean="0"/>
              <a:t>06.02.2023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1907752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0E97AFC-A448-4B81-B5B8-25FE8EE52B20}" type="datetimeFigureOut">
              <a:rPr lang="ru-RU" smtClean="0"/>
              <a:t>06.02.2023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533945-E204-49D0-98B9-21D0FDFD8337}"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35983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0E97AFC-A448-4B81-B5B8-25FE8EE52B20}" type="datetimeFigureOut">
              <a:rPr lang="ru-RU" smtClean="0"/>
              <a:t>06.02.2023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1364337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0E97AFC-A448-4B81-B5B8-25FE8EE52B20}" type="datetimeFigureOut">
              <a:rPr lang="ru-RU" smtClean="0"/>
              <a:t>06.02.2023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533945-E204-49D0-98B9-21D0FDFD8337}"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22001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0E97AFC-A448-4B81-B5B8-25FE8EE52B20}" type="datetimeFigureOut">
              <a:rPr lang="ru-RU" smtClean="0"/>
              <a:t>06.02.2023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269236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0E97AFC-A448-4B81-B5B8-25FE8EE52B20}" type="datetimeFigureOut">
              <a:rPr lang="ru-RU" smtClean="0"/>
              <a:t>06.02.2023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3681172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0E97AFC-A448-4B81-B5B8-25FE8EE52B20}" type="datetimeFigureOut">
              <a:rPr lang="ru-RU" smtClean="0"/>
              <a:t>06.02.2023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106343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0E97AFC-A448-4B81-B5B8-25FE8EE52B20}" type="datetimeFigureOut">
              <a:rPr lang="ru-RU" smtClean="0"/>
              <a:t>06.02.2023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2926669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0E97AFC-A448-4B81-B5B8-25FE8EE52B20}" type="datetimeFigureOut">
              <a:rPr lang="ru-RU" smtClean="0"/>
              <a:t>06.02.2023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1959691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0E97AFC-A448-4B81-B5B8-25FE8EE52B20}" type="datetimeFigureOut">
              <a:rPr lang="ru-RU" smtClean="0"/>
              <a:t>06.02.2023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337751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0E97AFC-A448-4B81-B5B8-25FE8EE52B20}" type="datetimeFigureOut">
              <a:rPr lang="ru-RU" smtClean="0"/>
              <a:t>06.02.2023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164643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0E97AFC-A448-4B81-B5B8-25FE8EE52B20}" type="datetimeFigureOut">
              <a:rPr lang="ru-RU" smtClean="0"/>
              <a:t>06.02.2023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3843968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97AFC-A448-4B81-B5B8-25FE8EE52B20}" type="datetimeFigureOut">
              <a:rPr lang="ru-RU" smtClean="0"/>
              <a:t>06.02.2023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385122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0E97AFC-A448-4B81-B5B8-25FE8EE52B20}" type="datetimeFigureOut">
              <a:rPr lang="ru-RU" smtClean="0"/>
              <a:t>06.02.2023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74660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0E97AFC-A448-4B81-B5B8-25FE8EE52B20}" type="datetimeFigureOut">
              <a:rPr lang="ru-RU" smtClean="0"/>
              <a:t>06.02.2023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1533945-E204-49D0-98B9-21D0FDFD8337}" type="slidenum">
              <a:rPr lang="ru-RU" smtClean="0"/>
              <a:t>‹#›</a:t>
            </a:fld>
            <a:endParaRPr lang="ru-RU"/>
          </a:p>
        </p:txBody>
      </p:sp>
    </p:spTree>
    <p:extLst>
      <p:ext uri="{BB962C8B-B14F-4D97-AF65-F5344CB8AC3E}">
        <p14:creationId xmlns:p14="http://schemas.microsoft.com/office/powerpoint/2010/main" val="1536007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E97AFC-A448-4B81-B5B8-25FE8EE52B20}" type="datetimeFigureOut">
              <a:rPr lang="ru-RU" smtClean="0"/>
              <a:t>06.02.2023</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31533945-E204-49D0-98B9-21D0FDFD8337}" type="slidenum">
              <a:rPr lang="ru-RU" smtClean="0"/>
              <a:t>‹#›</a:t>
            </a:fld>
            <a:endParaRPr lang="ru-RU"/>
          </a:p>
        </p:txBody>
      </p:sp>
    </p:spTree>
    <p:extLst>
      <p:ext uri="{BB962C8B-B14F-4D97-AF65-F5344CB8AC3E}">
        <p14:creationId xmlns:p14="http://schemas.microsoft.com/office/powerpoint/2010/main" val="222441470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61391" y="1122363"/>
            <a:ext cx="9806609" cy="784814"/>
          </a:xfrm>
        </p:spPr>
        <p:txBody>
          <a:bodyPr>
            <a:noAutofit/>
          </a:bodyPr>
          <a:lstStyle/>
          <a:p>
            <a:r>
              <a:rPr lang="ru-RU" sz="2000" dirty="0">
                <a:latin typeface="Times New Roman" panose="02020603050405020304" pitchFamily="18" charset="0"/>
                <a:cs typeface="Times New Roman" panose="02020603050405020304" pitchFamily="18" charset="0"/>
              </a:rPr>
              <a:t>Государственное бюджетное  дошкольное образовательное учреждение</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детский сад №16 комбинированного вида Красносельского района Санкт-Петербурга</a:t>
            </a:r>
          </a:p>
        </p:txBody>
      </p:sp>
      <p:sp>
        <p:nvSpPr>
          <p:cNvPr id="3" name="Подзаголовок 2"/>
          <p:cNvSpPr>
            <a:spLocks noGrp="1"/>
          </p:cNvSpPr>
          <p:nvPr>
            <p:ph type="subTitle" idx="1"/>
          </p:nvPr>
        </p:nvSpPr>
        <p:spPr>
          <a:xfrm>
            <a:off x="1524000" y="2495006"/>
            <a:ext cx="9144000" cy="2233748"/>
          </a:xfrm>
        </p:spPr>
        <p:txBody>
          <a:bodyPr>
            <a:normAutofit/>
          </a:bodyPr>
          <a:lstStyle/>
          <a:p>
            <a:r>
              <a:rPr lang="ru-RU" dirty="0">
                <a:solidFill>
                  <a:schemeClr val="tx1"/>
                </a:solidFill>
                <a:latin typeface="Times New Roman" panose="02020603050405020304" pitchFamily="18" charset="0"/>
                <a:cs typeface="Times New Roman" panose="02020603050405020304" pitchFamily="18" charset="0"/>
              </a:rPr>
              <a:t>Презентация к семинару «Поддержка и стимулирование детской  инициативы на занятиях по физической культуре"</a:t>
            </a:r>
          </a:p>
          <a:p>
            <a:r>
              <a:rPr lang="ru-RU" dirty="0">
                <a:solidFill>
                  <a:schemeClr val="tx1"/>
                </a:solidFill>
                <a:latin typeface="Times New Roman" panose="02020603050405020304" pitchFamily="18" charset="0"/>
                <a:cs typeface="Times New Roman" panose="02020603050405020304" pitchFamily="18" charset="0"/>
              </a:rPr>
              <a:t>                               </a:t>
            </a:r>
          </a:p>
          <a:p>
            <a:r>
              <a:rPr lang="ru-RU" dirty="0">
                <a:solidFill>
                  <a:schemeClr val="tx1"/>
                </a:solidFill>
                <a:latin typeface="Times New Roman" panose="02020603050405020304" pitchFamily="18" charset="0"/>
                <a:cs typeface="Times New Roman" panose="02020603050405020304" pitchFamily="18" charset="0"/>
              </a:rPr>
              <a:t>Подготовила: инструктор по физической культуре      </a:t>
            </a:r>
          </a:p>
          <a:p>
            <a:r>
              <a:rPr lang="ru-RU" dirty="0" err="1">
                <a:solidFill>
                  <a:schemeClr val="tx1"/>
                </a:solidFill>
                <a:latin typeface="Times New Roman" panose="02020603050405020304" pitchFamily="18" charset="0"/>
                <a:cs typeface="Times New Roman" panose="02020603050405020304" pitchFamily="18" charset="0"/>
              </a:rPr>
              <a:t>Ивчик</a:t>
            </a:r>
            <a:r>
              <a:rPr lang="ru-RU" dirty="0">
                <a:solidFill>
                  <a:schemeClr val="tx1"/>
                </a:solidFill>
                <a:latin typeface="Times New Roman" panose="02020603050405020304" pitchFamily="18" charset="0"/>
                <a:cs typeface="Times New Roman" panose="02020603050405020304" pitchFamily="18" charset="0"/>
              </a:rPr>
              <a:t> Т.А</a:t>
            </a:r>
            <a:endParaRPr lang="ru-RU" dirty="0">
              <a:solidFill>
                <a:schemeClr val="tx1"/>
              </a:solidFill>
            </a:endParaRPr>
          </a:p>
        </p:txBody>
      </p:sp>
    </p:spTree>
    <p:extLst>
      <p:ext uri="{BB962C8B-B14F-4D97-AF65-F5344CB8AC3E}">
        <p14:creationId xmlns:p14="http://schemas.microsoft.com/office/powerpoint/2010/main" val="2449894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B3BD35-2996-4798-B0AD-E821C92CFFC9}"/>
              </a:ext>
            </a:extLst>
          </p:cNvPr>
          <p:cNvSpPr>
            <a:spLocks noGrp="1"/>
          </p:cNvSpPr>
          <p:nvPr>
            <p:ph type="title"/>
          </p:nvPr>
        </p:nvSpPr>
        <p:spPr>
          <a:xfrm>
            <a:off x="198783" y="212035"/>
            <a:ext cx="9978887" cy="6645965"/>
          </a:xfrm>
        </p:spPr>
        <p:txBody>
          <a:bodyPr/>
          <a:lstStyle/>
          <a:p>
            <a:pPr marL="0" marR="0" lvl="0" indent="0" defTabSz="457200" rtl="0" eaLnBrk="1" fontAlgn="auto" latinLnBrk="0" hangingPunct="1">
              <a:lnSpc>
                <a:spcPct val="100000"/>
              </a:lnSpc>
              <a:spcBef>
                <a:spcPts val="0"/>
              </a:spcBef>
              <a:spcAft>
                <a:spcPts val="0"/>
              </a:spcAft>
              <a:tabLst/>
              <a:defRPr/>
            </a:pPr>
            <a:r>
              <a:rPr kumimoji="0" lang="ru-RU" sz="20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3.</a:t>
            </a:r>
            <a:r>
              <a:rPr kumimoji="0" lang="ru-RU"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На каждом физкультурном занятии находится место для творческих заданий, для самовыражения каждого ребенка, для проявления инициативы, выдумки, импровизации. </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Дети становятся старше, возрастает их общий и двигательный опыт. Это дает большую свободу педагогического общения, позволяет побуждать детей к инициативным действиям уже на уровне формирования игрового замысла. На этом этапе ребята любят экспериментировать с движениями, видоизменять их в зависимости от ситуации.</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Можно дать такие задания:</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представьте, что вы идете по горячему песку босиком, покажите, как можно идти, чтобы песок не сильно обжигал ноги;</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подумайте и постройте с помощью своего тела высокий и низкий мостики;</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посмотрите вокруг и выберите предметы, из которых можно построить тоннель, сквозь него мы будем проползать на четвереньках</a:t>
            </a: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241" y="4336868"/>
            <a:ext cx="3949336" cy="252113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582" y="4336868"/>
            <a:ext cx="4153989" cy="2521132"/>
          </a:xfrm>
          <a:prstGeom prst="rect">
            <a:avLst/>
          </a:prstGeom>
        </p:spPr>
      </p:pic>
    </p:spTree>
    <p:extLst>
      <p:ext uri="{BB962C8B-B14F-4D97-AF65-F5344CB8AC3E}">
        <p14:creationId xmlns:p14="http://schemas.microsoft.com/office/powerpoint/2010/main" val="4177866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1440" y="-817034"/>
            <a:ext cx="10998926" cy="7486665"/>
          </a:xfrm>
          <a:prstGeom prst="rect">
            <a:avLst/>
          </a:prstGeom>
        </p:spPr>
        <p:txBody>
          <a:bodyPr wrap="square">
            <a:spAutoFit/>
          </a:bodyPr>
          <a:lstStyle/>
          <a:p>
            <a:pPr algn="just">
              <a:spcBef>
                <a:spcPts val="140"/>
              </a:spcBef>
              <a:spcAft>
                <a:spcPts val="140"/>
              </a:spcAft>
            </a:pPr>
            <a:endParaRPr lang="ru-RU" b="1" kern="50" dirty="0" smtClean="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40"/>
              </a:spcBef>
              <a:spcAft>
                <a:spcPts val="140"/>
              </a:spcAft>
            </a:pPr>
            <a:endParaRPr lang="ru-RU" b="1" kern="50" dirty="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40"/>
              </a:spcBef>
              <a:spcAft>
                <a:spcPts val="140"/>
              </a:spcAft>
            </a:pPr>
            <a:endParaRPr lang="ru-RU" b="1" kern="50" dirty="0" smtClean="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40"/>
              </a:spcBef>
              <a:spcAft>
                <a:spcPts val="140"/>
              </a:spcAft>
            </a:pPr>
            <a:r>
              <a:rPr lang="ru-RU" b="1"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Клубный час. </a:t>
            </a:r>
            <a:r>
              <a:rPr lang="ru-RU" kern="100" dirty="0">
                <a:latin typeface="Times New Roman" panose="02020603050405020304" pitchFamily="18" charset="0"/>
                <a:ea typeface="Times New Roman" panose="02020603050405020304" pitchFamily="18" charset="0"/>
                <a:cs typeface="Times New Roman" panose="02020603050405020304" pitchFamily="18" charset="0"/>
              </a:rPr>
              <a:t>Одной из эффективных и педагогических  технологий  позитивной социализации и индивидуализации дошкольников является  технология «Клубный час» (автор технологии Гришаева Наталья Петровна, старший научный сотрудник ИС РАН). </a:t>
            </a:r>
            <a:r>
              <a:rPr lang="ru-RU" b="1"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kern="100" dirty="0">
              <a:latin typeface="Times New Roman" panose="02020603050405020304" pitchFamily="18" charset="0"/>
              <a:ea typeface="Andale Sans UI"/>
              <a:cs typeface="Times New Roman" panose="02020603050405020304" pitchFamily="18" charset="0"/>
            </a:endParaRPr>
          </a:p>
          <a:p>
            <a:pPr algn="just">
              <a:spcBef>
                <a:spcPts val="140"/>
              </a:spcBef>
              <a:spcAft>
                <a:spcPts val="140"/>
              </a:spcAft>
            </a:pPr>
            <a:r>
              <a:rPr lang="ru-RU" b="1" kern="50" dirty="0" smtClean="0">
                <a:latin typeface="Times New Roman" panose="02020603050405020304" pitchFamily="18" charset="0"/>
                <a:ea typeface="Times New Roman" panose="02020603050405020304" pitchFamily="18" charset="0"/>
                <a:cs typeface="Arial" panose="020B0604020202020204" pitchFamily="34" charset="0"/>
              </a:rPr>
              <a:t>Технология </a:t>
            </a:r>
            <a:r>
              <a:rPr lang="ru-RU" b="1" kern="50" dirty="0">
                <a:latin typeface="Times New Roman" panose="02020603050405020304" pitchFamily="18" charset="0"/>
                <a:ea typeface="Times New Roman" panose="02020603050405020304" pitchFamily="18" charset="0"/>
                <a:cs typeface="Arial" panose="020B0604020202020204" pitchFamily="34" charset="0"/>
              </a:rPr>
              <a:t>проведения «Клубного часа.</a:t>
            </a:r>
            <a:endParaRPr lang="ru-RU" sz="1600" kern="50" dirty="0">
              <a:latin typeface="Times New Roman" panose="02020603050405020304" pitchFamily="18" charset="0"/>
              <a:ea typeface="Times New Roman" panose="02020603050405020304" pitchFamily="18" charset="0"/>
            </a:endParaRPr>
          </a:p>
          <a:p>
            <a:pPr algn="just">
              <a:spcAft>
                <a:spcPts val="0"/>
              </a:spcAft>
            </a:pPr>
            <a:r>
              <a:rPr lang="ru-RU" kern="50" dirty="0">
                <a:latin typeface="Times New Roman" panose="02020603050405020304" pitchFamily="18" charset="0"/>
                <a:ea typeface="Times New Roman" panose="02020603050405020304" pitchFamily="18" charset="0"/>
              </a:rPr>
              <a:t>	Для проведения «клубного часа» воспитатели и специалисты предварительно обсуждают и определяют тематику «Клубных часов» ( перспективный тематический план на полугодие). Это необходимо, так как «Клубный час» может проводиться в различных формах: как образовательная деятельность в утренние часы, как деятельность в группах по интересам в вечернее время, как одна из форм организации прогулки или проведения досуга. </a:t>
            </a:r>
            <a:r>
              <a:rPr lang="ru-RU" kern="50" dirty="0">
                <a:latin typeface="Times New Roman" panose="02020603050405020304" pitchFamily="18" charset="0"/>
                <a:ea typeface="Times New Roman" panose="02020603050405020304" pitchFamily="18" charset="0"/>
                <a:cs typeface="Arial" panose="020B0604020202020204" pitchFamily="34" charset="0"/>
              </a:rPr>
              <a:t>Ознакомление родителей с технологией «Клубный час» и совместное планирование тем , основанное на интересах детей и родителей.  </a:t>
            </a:r>
            <a:endParaRPr lang="ru-RU" sz="1600" kern="50" dirty="0">
              <a:latin typeface="Times New Roman" panose="02020603050405020304" pitchFamily="18" charset="0"/>
              <a:ea typeface="Andale Sans UI"/>
            </a:endParaRPr>
          </a:p>
          <a:p>
            <a:pPr algn="just">
              <a:spcAft>
                <a:spcPts val="0"/>
              </a:spcAft>
            </a:pPr>
            <a:r>
              <a:rPr lang="ru-RU" kern="50" dirty="0" smtClean="0">
                <a:latin typeface="Times New Roman" panose="02020603050405020304" pitchFamily="18" charset="0"/>
                <a:ea typeface="Times New Roman" panose="02020603050405020304" pitchFamily="18" charset="0"/>
              </a:rPr>
              <a:t> Коллектив </a:t>
            </a:r>
            <a:r>
              <a:rPr lang="ru-RU" kern="50" dirty="0">
                <a:latin typeface="Times New Roman" panose="02020603050405020304" pitchFamily="18" charset="0"/>
                <a:ea typeface="Times New Roman" panose="02020603050405020304" pitchFamily="18" charset="0"/>
              </a:rPr>
              <a:t>определяет, сколько групп и какие будут участвовать в  мероприятии, как подготовить детей к  «Клубному часу».</a:t>
            </a:r>
            <a:endParaRPr lang="ru-RU" sz="1600" kern="50" dirty="0">
              <a:latin typeface="Times New Roman" panose="02020603050405020304" pitchFamily="18" charset="0"/>
              <a:ea typeface="Andale Sans UI"/>
            </a:endParaRPr>
          </a:p>
          <a:p>
            <a:pPr algn="just">
              <a:spcBef>
                <a:spcPts val="140"/>
              </a:spcBef>
              <a:spcAft>
                <a:spcPts val="140"/>
              </a:spcAft>
            </a:pPr>
            <a:r>
              <a:rPr lang="ru-RU" kern="50" dirty="0">
                <a:latin typeface="Times New Roman" panose="02020603050405020304" pitchFamily="18" charset="0"/>
                <a:ea typeface="Times New Roman" panose="02020603050405020304" pitchFamily="18" charset="0"/>
              </a:rPr>
              <a:t>С детьми старшей и подготовительной группы также проводится предварительная работа:</a:t>
            </a:r>
            <a:endParaRPr lang="ru-RU" sz="1600" kern="50" dirty="0">
              <a:latin typeface="Times New Roman" panose="02020603050405020304" pitchFamily="18" charset="0"/>
              <a:ea typeface="Andale Sans UI"/>
            </a:endParaRPr>
          </a:p>
          <a:p>
            <a:pPr algn="just">
              <a:spcBef>
                <a:spcPts val="140"/>
              </a:spcBef>
              <a:spcAft>
                <a:spcPts val="140"/>
              </a:spcAft>
            </a:pPr>
            <a:r>
              <a:rPr lang="ru-RU" kern="50" dirty="0" smtClean="0">
                <a:latin typeface="Times New Roman" panose="02020603050405020304" pitchFamily="18" charset="0"/>
                <a:ea typeface="Times New Roman" panose="02020603050405020304" pitchFamily="18" charset="0"/>
              </a:rPr>
              <a:t>- организуется </a:t>
            </a:r>
            <a:r>
              <a:rPr lang="ru-RU" kern="50" dirty="0">
                <a:latin typeface="Times New Roman" panose="02020603050405020304" pitchFamily="18" charset="0"/>
                <a:ea typeface="Times New Roman" panose="02020603050405020304" pitchFamily="18" charset="0"/>
              </a:rPr>
              <a:t>дискуссия, во время которой старшие дошкольники узнают, что такое и зачем нужен «Клубный час»; </a:t>
            </a:r>
            <a:endParaRPr lang="ru-RU" sz="1600" kern="50" dirty="0">
              <a:latin typeface="Times New Roman" panose="02020603050405020304" pitchFamily="18" charset="0"/>
              <a:ea typeface="Andale Sans UI"/>
            </a:endParaRPr>
          </a:p>
          <a:p>
            <a:pPr algn="just">
              <a:spcBef>
                <a:spcPts val="140"/>
              </a:spcBef>
              <a:spcAft>
                <a:spcPts val="140"/>
              </a:spcAft>
            </a:pPr>
            <a:r>
              <a:rPr lang="ru-RU" kern="50" dirty="0" smtClean="0">
                <a:latin typeface="Times New Roman" panose="02020603050405020304" pitchFamily="18" charset="0"/>
                <a:ea typeface="Times New Roman" panose="02020603050405020304" pitchFamily="18" charset="0"/>
              </a:rPr>
              <a:t>-обсуждается</a:t>
            </a:r>
            <a:r>
              <a:rPr lang="ru-RU" kern="50" dirty="0">
                <a:latin typeface="Times New Roman" panose="02020603050405020304" pitchFamily="18" charset="0"/>
                <a:ea typeface="Times New Roman" panose="02020603050405020304" pitchFamily="18" charset="0"/>
              </a:rPr>
              <a:t>, какие группы есть в детском саду, возраст детей в этих группах и на каком этаже они находятся.</a:t>
            </a:r>
            <a:endParaRPr lang="ru-RU" sz="1600" kern="50" dirty="0">
              <a:latin typeface="Times New Roman" panose="02020603050405020304" pitchFamily="18" charset="0"/>
              <a:ea typeface="Andale Sans UI"/>
            </a:endParaRPr>
          </a:p>
          <a:p>
            <a:r>
              <a:rPr lang="ru-RU" kern="50" dirty="0">
                <a:latin typeface="Times New Roman" panose="02020603050405020304" pitchFamily="18" charset="0"/>
                <a:ea typeface="Times New Roman" panose="02020603050405020304" pitchFamily="18" charset="0"/>
              </a:rPr>
              <a:t> </a:t>
            </a:r>
            <a:r>
              <a:rPr lang="ru-RU" kern="50" dirty="0">
                <a:latin typeface="Times New Roman" panose="02020603050405020304" pitchFamily="18" charset="0"/>
                <a:ea typeface="Times New Roman" panose="02020603050405020304" pitchFamily="18" charset="0"/>
                <a:cs typeface="Arial" panose="020B0604020202020204" pitchFamily="34" charset="0"/>
              </a:rPr>
              <a:t>В день проведения «Клубного часа» с детьми  </a:t>
            </a:r>
            <a:r>
              <a:rPr lang="ru-RU" kern="50" dirty="0">
                <a:latin typeface="Times New Roman" panose="02020603050405020304" pitchFamily="18" charset="0"/>
                <a:ea typeface="Times New Roman" panose="02020603050405020304" pitchFamily="18" charset="0"/>
              </a:rPr>
              <a:t> </a:t>
            </a:r>
            <a:r>
              <a:rPr lang="ru-RU" kern="50" dirty="0">
                <a:latin typeface="Times New Roman" panose="02020603050405020304" pitchFamily="18" charset="0"/>
                <a:ea typeface="Times New Roman" panose="02020603050405020304" pitchFamily="18" charset="0"/>
                <a:cs typeface="Arial" panose="020B0604020202020204" pitchFamily="34" charset="0"/>
              </a:rPr>
              <a:t>проводиться беседа, педагог объявляет тему. В</a:t>
            </a:r>
            <a:r>
              <a:rPr lang="ru-RU" kern="50" dirty="0">
                <a:latin typeface="Times New Roman" panose="02020603050405020304" pitchFamily="18" charset="0"/>
                <a:ea typeface="Times New Roman" panose="02020603050405020304" pitchFamily="18" charset="0"/>
              </a:rPr>
              <a:t>ыдается </a:t>
            </a:r>
            <a:r>
              <a:rPr lang="ru-RU" kern="50" dirty="0" smtClean="0">
                <a:latin typeface="Times New Roman" panose="02020603050405020304" pitchFamily="18" charset="0"/>
                <a:ea typeface="Times New Roman" panose="02020603050405020304" pitchFamily="18" charset="0"/>
              </a:rPr>
              <a:t>карта-план, </a:t>
            </a:r>
            <a:r>
              <a:rPr lang="ru-RU" kern="50" dirty="0">
                <a:latin typeface="Times New Roman" panose="02020603050405020304" pitchFamily="18" charset="0"/>
                <a:ea typeface="Times New Roman" panose="02020603050405020304" pitchFamily="18" charset="0"/>
              </a:rPr>
              <a:t>что и где происходит, в зависимости от того, какой вид «Клубного часа» планируется, — тематический, </a:t>
            </a:r>
            <a:r>
              <a:rPr lang="ru-RU" kern="50" dirty="0" err="1">
                <a:latin typeface="Times New Roman" panose="02020603050405020304" pitchFamily="18" charset="0"/>
                <a:ea typeface="Times New Roman" panose="02020603050405020304" pitchFamily="18" charset="0"/>
              </a:rPr>
              <a:t>деятельностный</a:t>
            </a:r>
            <a:r>
              <a:rPr lang="ru-RU" kern="50" dirty="0">
                <a:latin typeface="Times New Roman" panose="02020603050405020304" pitchFamily="18" charset="0"/>
                <a:ea typeface="Times New Roman" panose="02020603050405020304" pitchFamily="18" charset="0"/>
              </a:rPr>
              <a:t> или творческий</a:t>
            </a:r>
            <a:r>
              <a:rPr lang="ru-RU" kern="50" dirty="0">
                <a:latin typeface="Times New Roman" panose="02020603050405020304" pitchFamily="18" charset="0"/>
                <a:ea typeface="Times New Roman" panose="02020603050405020304" pitchFamily="18" charset="0"/>
                <a:cs typeface="Arial" panose="020B0604020202020204" pitchFamily="34" charset="0"/>
              </a:rPr>
              <a:t> (какой вид деятельности и где будет проходить, чтобы у детей была возможность выбора той деятельности, которая его больше заинтересовала). </a:t>
            </a:r>
            <a:endParaRPr lang="ru-RU" kern="50" dirty="0" smtClean="0">
              <a:latin typeface="Times New Roman" panose="02020603050405020304" pitchFamily="18" charset="0"/>
              <a:ea typeface="Times New Roman" panose="02020603050405020304" pitchFamily="18" charset="0"/>
              <a:cs typeface="Arial" panose="020B0604020202020204" pitchFamily="34" charset="0"/>
            </a:endParaRPr>
          </a:p>
          <a:p>
            <a:r>
              <a:rPr lang="ru-RU" kern="50" dirty="0" smtClean="0">
                <a:latin typeface="Times New Roman" panose="02020603050405020304" pitchFamily="18" charset="0"/>
                <a:cs typeface="Arial" panose="020B0604020202020204" pitchFamily="34" charset="0"/>
              </a:rPr>
              <a:t>В определенное время дети  выходят из групп и отправляются в выбранные мастерские. В качестве мастерских могут быть задействованы все группы детского сада. Темы  мастерских обычно выбираются воспитателями самостоятельно.</a:t>
            </a:r>
            <a:endParaRPr lang="ru-RU" dirty="0"/>
          </a:p>
        </p:txBody>
      </p:sp>
    </p:spTree>
    <p:extLst>
      <p:ext uri="{BB962C8B-B14F-4D97-AF65-F5344CB8AC3E}">
        <p14:creationId xmlns:p14="http://schemas.microsoft.com/office/powerpoint/2010/main" val="171134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18012" y="2133600"/>
            <a:ext cx="5134649" cy="47244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3107" y="2133600"/>
            <a:ext cx="5498515" cy="4724400"/>
          </a:xfrm>
          <a:prstGeom prst="rect">
            <a:avLst/>
          </a:prstGeom>
        </p:spPr>
      </p:pic>
      <p:sp>
        <p:nvSpPr>
          <p:cNvPr id="8" name="Заголовок 7"/>
          <p:cNvSpPr>
            <a:spLocks noGrp="1"/>
          </p:cNvSpPr>
          <p:nvPr>
            <p:ph type="title"/>
          </p:nvPr>
        </p:nvSpPr>
        <p:spPr>
          <a:xfrm>
            <a:off x="677334" y="156754"/>
            <a:ext cx="8596668" cy="1567543"/>
          </a:xfrm>
        </p:spPr>
        <p:txBody>
          <a:bodyPr>
            <a:noAutofit/>
          </a:bodyPr>
          <a:lstStyle/>
          <a:p>
            <a:r>
              <a:rPr lang="ru-RU" sz="2000" dirty="0" smtClean="0">
                <a:solidFill>
                  <a:srgbClr val="FF0000"/>
                </a:solidFill>
                <a:latin typeface="Times New Roman" panose="02020603050405020304" pitchFamily="18" charset="0"/>
                <a:cs typeface="Times New Roman" panose="02020603050405020304" pitchFamily="18" charset="0"/>
              </a:rPr>
              <a:t>Практическая </a:t>
            </a:r>
            <a:r>
              <a:rPr lang="ru-RU" sz="2000" dirty="0">
                <a:solidFill>
                  <a:srgbClr val="FF0000"/>
                </a:solidFill>
                <a:latin typeface="Times New Roman" panose="02020603050405020304" pitchFamily="18" charset="0"/>
                <a:cs typeface="Times New Roman" panose="02020603050405020304" pitchFamily="18" charset="0"/>
              </a:rPr>
              <a:t>значимость </a:t>
            </a:r>
            <a:r>
              <a:rPr lang="ru-RU" sz="2000" dirty="0">
                <a:solidFill>
                  <a:schemeClr val="tx1"/>
                </a:solidFill>
                <a:latin typeface="Times New Roman" panose="02020603050405020304" pitchFamily="18" charset="0"/>
                <a:cs typeface="Times New Roman" panose="02020603050405020304" pitchFamily="18" charset="0"/>
              </a:rPr>
              <a:t>заключается в том, что при проведении «Клубных часов» организуются различные виды деятельности, способствующие развитию мышления, воображения, фантазии и детского творчества. Создание условий для свободного выбора детьми деятельности, принятия решений, выражения своих чувств и мыслей. </a:t>
            </a:r>
          </a:p>
        </p:txBody>
      </p:sp>
    </p:spTree>
    <p:extLst>
      <p:ext uri="{BB962C8B-B14F-4D97-AF65-F5344CB8AC3E}">
        <p14:creationId xmlns:p14="http://schemas.microsoft.com/office/powerpoint/2010/main" val="2334557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1257" y="6253"/>
            <a:ext cx="8843554" cy="2478627"/>
          </a:xfrm>
          <a:prstGeom prst="rect">
            <a:avLst/>
          </a:prstGeom>
        </p:spPr>
        <p:txBody>
          <a:bodyPr wrap="square">
            <a:spAutoFit/>
          </a:bodyPr>
          <a:lstStyle/>
          <a:p>
            <a:pPr algn="just">
              <a:lnSpc>
                <a:spcPct val="107000"/>
              </a:lnSpc>
              <a:spcAft>
                <a:spcPts val="800"/>
              </a:spcAft>
            </a:pPr>
            <a:r>
              <a:rPr lang="ru-RU" sz="20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Способы организации детей:</a:t>
            </a:r>
            <a:endParaRPr lang="ru-RU" sz="20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a:latin typeface="Times New Roman" panose="02020603050405020304" pitchFamily="18" charset="0"/>
                <a:ea typeface="Calibri" panose="020F0502020204030204" pitchFamily="34" charset="0"/>
                <a:cs typeface="Times New Roman" panose="02020603050405020304" pitchFamily="18" charset="0"/>
              </a:rPr>
              <a:t>обсуждение в кругу</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 деление детей на подгруппы (в колонны для передвижения по помещениям сада)</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 коллективная работа в подгруппах</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 индивидуальная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работа</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5603966" y="2769326"/>
            <a:ext cx="4232365" cy="4088674"/>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06" y="2769326"/>
            <a:ext cx="4180114" cy="4088674"/>
          </a:xfrm>
          <a:prstGeom prst="rect">
            <a:avLst/>
          </a:prstGeom>
        </p:spPr>
      </p:pic>
    </p:spTree>
    <p:extLst>
      <p:ext uri="{BB962C8B-B14F-4D97-AF65-F5344CB8AC3E}">
        <p14:creationId xmlns:p14="http://schemas.microsoft.com/office/powerpoint/2010/main" val="215089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2880" y="91440"/>
            <a:ext cx="10228217" cy="3362587"/>
          </a:xfrm>
          <a:prstGeom prst="rect">
            <a:avLst/>
          </a:prstGeom>
        </p:spPr>
        <p:txBody>
          <a:bodyPr wrap="square">
            <a:spAutoFit/>
          </a:bodyPr>
          <a:lstStyle/>
          <a:p>
            <a:pPr algn="just">
              <a:lnSpc>
                <a:spcPct val="107000"/>
              </a:lnSpc>
              <a:spcAft>
                <a:spcPts val="800"/>
              </a:spcAft>
            </a:pPr>
            <a:endParaRPr lang="ru-RU"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ru-RU"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Игровая деятельность </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развивает фантазию и воображение, формирует духовное богатство человека. Игра – это радость, это возможность быть самим собой. Являясь основной деятельностью детей дошкольного возраста, игра способствует проявлению самостоятельности, «исследовательских» способностей ребёнка.</a:t>
            </a:r>
          </a:p>
          <a:p>
            <a:pPr algn="just"/>
            <a:r>
              <a:rPr lang="ru-RU" sz="2000" dirty="0">
                <a:solidFill>
                  <a:srgbClr val="FF0000"/>
                </a:solidFill>
                <a:latin typeface="Times New Roman" panose="02020603050405020304" pitchFamily="18" charset="0"/>
                <a:cs typeface="Times New Roman" panose="02020603050405020304" pitchFamily="18" charset="0"/>
              </a:rPr>
              <a:t>Итак, </a:t>
            </a:r>
            <a:r>
              <a:rPr lang="ru-RU" sz="2000" b="1" dirty="0">
                <a:solidFill>
                  <a:srgbClr val="FF0000"/>
                </a:solidFill>
                <a:latin typeface="Times New Roman" panose="02020603050405020304" pitchFamily="18" charset="0"/>
                <a:cs typeface="Times New Roman" panose="02020603050405020304" pitchFamily="18" charset="0"/>
              </a:rPr>
              <a:t>самостоятельность </a:t>
            </a:r>
            <a:r>
              <a:rPr lang="ru-RU" sz="2000" dirty="0">
                <a:solidFill>
                  <a:srgbClr val="333333"/>
                </a:solidFill>
                <a:latin typeface="Times New Roman" panose="02020603050405020304" pitchFamily="18" charset="0"/>
                <a:cs typeface="Times New Roman" panose="02020603050405020304" pitchFamily="18" charset="0"/>
              </a:rPr>
              <a:t>– постоянно развивающееся личностное качество, первоосновы которого закладываются в дошкольном возрасте.</a:t>
            </a:r>
          </a:p>
          <a:p>
            <a:pPr algn="just"/>
            <a:r>
              <a:rPr lang="ru-RU" sz="2000" dirty="0">
                <a:solidFill>
                  <a:srgbClr val="333333"/>
                </a:solidFill>
                <a:latin typeface="Times New Roman" panose="02020603050405020304" pitchFamily="18" charset="0"/>
                <a:cs typeface="Times New Roman" panose="02020603050405020304" pitchFamily="18" charset="0"/>
              </a:rPr>
              <a:t>Самостоятельность является важной предпосылкой успешного обучения ребенка в школе </a:t>
            </a:r>
            <a:br>
              <a:rPr lang="ru-RU" sz="2000" dirty="0">
                <a:solidFill>
                  <a:srgbClr val="333333"/>
                </a:solidFill>
                <a:latin typeface="Times New Roman" panose="02020603050405020304" pitchFamily="18" charset="0"/>
                <a:cs typeface="Times New Roman" panose="02020603050405020304" pitchFamily="18" charset="0"/>
              </a:rPr>
            </a:br>
            <a:r>
              <a:rPr lang="ru-RU" sz="2000" dirty="0">
                <a:solidFill>
                  <a:srgbClr val="333333"/>
                </a:solidFill>
                <a:latin typeface="Times New Roman" panose="02020603050405020304" pitchFamily="18" charset="0"/>
                <a:cs typeface="Times New Roman" panose="02020603050405020304" pitchFamily="18" charset="0"/>
              </a:rPr>
              <a:t>и формирования личности в целом.</a:t>
            </a:r>
          </a:p>
          <a:p>
            <a:pPr algn="just">
              <a:lnSpc>
                <a:spcPct val="107000"/>
              </a:lnSpc>
              <a:spcAft>
                <a:spcPts val="800"/>
              </a:spcAft>
            </a:pPr>
            <a:endParaRPr lang="ru-RU"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2754" y="3265714"/>
            <a:ext cx="6191795" cy="3592285"/>
          </a:xfrm>
          <a:prstGeom prst="rect">
            <a:avLst/>
          </a:prstGeom>
        </p:spPr>
      </p:pic>
    </p:spTree>
    <p:extLst>
      <p:ext uri="{BB962C8B-B14F-4D97-AF65-F5344CB8AC3E}">
        <p14:creationId xmlns:p14="http://schemas.microsoft.com/office/powerpoint/2010/main" val="488039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4876800"/>
          </a:xfrm>
        </p:spPr>
        <p:txBody>
          <a:bodyPr>
            <a:normAutofit fontScale="90000"/>
          </a:bodyPr>
          <a:lstStyle/>
          <a:p>
            <a:r>
              <a:rPr lang="ru-RU" sz="5400" dirty="0"/>
              <a:t>    </a:t>
            </a:r>
            <a:br>
              <a:rPr lang="ru-RU" sz="5400" dirty="0"/>
            </a:br>
            <a:r>
              <a:rPr lang="ru-RU" sz="5400" dirty="0"/>
              <a:t/>
            </a:r>
            <a:br>
              <a:rPr lang="ru-RU" sz="5400" dirty="0"/>
            </a:br>
            <a:r>
              <a:rPr lang="ru-RU" sz="5400" dirty="0"/>
              <a:t/>
            </a:r>
            <a:br>
              <a:rPr lang="ru-RU" sz="5400" dirty="0"/>
            </a:br>
            <a:r>
              <a:rPr lang="ru-RU" sz="5400" dirty="0"/>
              <a:t/>
            </a:r>
            <a:br>
              <a:rPr lang="ru-RU" sz="5400" dirty="0"/>
            </a:br>
            <a:r>
              <a:rPr lang="ru-RU" sz="5400" dirty="0"/>
              <a:t/>
            </a:r>
            <a:br>
              <a:rPr lang="ru-RU" sz="5400" dirty="0"/>
            </a:br>
            <a:r>
              <a:rPr lang="ru-RU" sz="5400" dirty="0"/>
              <a:t/>
            </a:r>
            <a:br>
              <a:rPr lang="ru-RU" sz="5400" dirty="0"/>
            </a:br>
            <a:r>
              <a:rPr lang="ru-RU" sz="5400" dirty="0"/>
              <a:t/>
            </a:r>
            <a:br>
              <a:rPr lang="ru-RU" sz="5400" dirty="0"/>
            </a:br>
            <a:r>
              <a:rPr lang="ru-RU" sz="5400" dirty="0"/>
              <a:t>     Спасибо за внимание!   </a:t>
            </a:r>
          </a:p>
        </p:txBody>
      </p:sp>
      <p:pic>
        <p:nvPicPr>
          <p:cNvPr id="3" name="Рисунок 2"/>
          <p:cNvPicPr>
            <a:picLocks noChangeAspect="1"/>
          </p:cNvPicPr>
          <p:nvPr/>
        </p:nvPicPr>
        <p:blipFill>
          <a:blip r:embed="rId2"/>
          <a:stretch>
            <a:fillRect/>
          </a:stretch>
        </p:blipFill>
        <p:spPr>
          <a:xfrm>
            <a:off x="363644" y="298465"/>
            <a:ext cx="9224047" cy="5499069"/>
          </a:xfrm>
          <a:prstGeom prst="rect">
            <a:avLst/>
          </a:prstGeom>
        </p:spPr>
      </p:pic>
    </p:spTree>
    <p:extLst>
      <p:ext uri="{BB962C8B-B14F-4D97-AF65-F5344CB8AC3E}">
        <p14:creationId xmlns:p14="http://schemas.microsoft.com/office/powerpoint/2010/main" val="1305702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2386" y="0"/>
            <a:ext cx="8596668" cy="3061252"/>
          </a:xfrm>
        </p:spPr>
        <p:txBody>
          <a:bodyPr>
            <a:noAutofit/>
          </a:bodyPr>
          <a:lstStyle/>
          <a:p>
            <a:r>
              <a:rPr lang="ru-RU" sz="2000" dirty="0">
                <a:solidFill>
                  <a:schemeClr val="tx1"/>
                </a:solidFill>
                <a:latin typeface="Times New Roman" panose="02020603050405020304" pitchFamily="18" charset="0"/>
                <a:cs typeface="Times New Roman" panose="02020603050405020304" pitchFamily="18" charset="0"/>
              </a:rPr>
              <a:t>Одним из основных принципов дошкольного образования является поддержка инициативы детей в различных видах деятельности. </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Задача педагога заключается в том, чтобы научить детей самостоятельно </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и с удовольствием играть и выполнять двигательные действия.</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rgbClr val="FF0000"/>
                </a:solidFill>
                <a:latin typeface="Times New Roman" panose="02020603050405020304" pitchFamily="18" charset="0"/>
                <a:cs typeface="Times New Roman" panose="02020603050405020304" pitchFamily="18" charset="0"/>
              </a:rPr>
              <a:t>Двигательная активность </a:t>
            </a:r>
            <a:r>
              <a:rPr lang="ru-RU" sz="2000" dirty="0">
                <a:solidFill>
                  <a:schemeClr val="tx1"/>
                </a:solidFill>
                <a:latin typeface="Times New Roman" panose="02020603050405020304" pitchFamily="18" charset="0"/>
                <a:cs typeface="Times New Roman" panose="02020603050405020304" pitchFamily="18" charset="0"/>
              </a:rPr>
              <a:t>— это естественная потребность детей </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в движении, удовлетворение которой является важнейшим условием гармоничного развития ребёнка, состояние его здоровья.</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rgbClr val="FF0000"/>
                </a:solidFill>
                <a:latin typeface="Times New Roman" panose="02020603050405020304" pitchFamily="18" charset="0"/>
                <a:cs typeface="Times New Roman" panose="02020603050405020304" pitchFamily="18" charset="0"/>
              </a:rPr>
              <a:t>Инициатива </a:t>
            </a:r>
            <a:r>
              <a:rPr lang="ru-RU" sz="2000" dirty="0">
                <a:solidFill>
                  <a:schemeClr val="tx1"/>
                </a:solidFill>
                <a:latin typeface="Times New Roman" panose="02020603050405020304" pitchFamily="18" charset="0"/>
                <a:cs typeface="Times New Roman" panose="02020603050405020304" pitchFamily="18" charset="0"/>
              </a:rPr>
              <a:t>– первый шаг в каком-либо деле, внутреннее побуждение </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к новым формам деятельности.</a:t>
            </a:r>
            <a:br>
              <a:rPr lang="ru-RU" sz="2000" dirty="0">
                <a:solidFill>
                  <a:schemeClr val="tx1"/>
                </a:solidFill>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611074" y="3061252"/>
            <a:ext cx="4456369" cy="3636587"/>
          </a:xfrm>
          <a:prstGeom prst="rect">
            <a:avLst/>
          </a:prstGeom>
        </p:spPr>
      </p:pic>
      <p:pic>
        <p:nvPicPr>
          <p:cNvPr id="3" name="Рисунок 2"/>
          <p:cNvPicPr>
            <a:picLocks noChangeAspect="1"/>
          </p:cNvPicPr>
          <p:nvPr/>
        </p:nvPicPr>
        <p:blipFill>
          <a:blip r:embed="rId3"/>
          <a:stretch>
            <a:fillRect/>
          </a:stretch>
        </p:blipFill>
        <p:spPr>
          <a:xfrm>
            <a:off x="5406132" y="3061253"/>
            <a:ext cx="4456370" cy="3636586"/>
          </a:xfrm>
          <a:prstGeom prst="rect">
            <a:avLst/>
          </a:prstGeom>
        </p:spPr>
      </p:pic>
    </p:spTree>
    <p:extLst>
      <p:ext uri="{BB962C8B-B14F-4D97-AF65-F5344CB8AC3E}">
        <p14:creationId xmlns:p14="http://schemas.microsoft.com/office/powerpoint/2010/main" val="369818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13954" y="1"/>
            <a:ext cx="8927612" cy="6675119"/>
          </a:xfrm>
          <a:prstGeom prst="rect">
            <a:avLst/>
          </a:prstGeom>
        </p:spPr>
      </p:pic>
      <p:pic>
        <p:nvPicPr>
          <p:cNvPr id="3" name="Рисунок 2"/>
          <p:cNvPicPr>
            <a:picLocks noChangeAspect="1"/>
          </p:cNvPicPr>
          <p:nvPr/>
        </p:nvPicPr>
        <p:blipFill>
          <a:blip r:embed="rId3"/>
          <a:stretch>
            <a:fillRect/>
          </a:stretch>
        </p:blipFill>
        <p:spPr>
          <a:xfrm>
            <a:off x="1763485" y="1554480"/>
            <a:ext cx="7889965" cy="4245429"/>
          </a:xfrm>
          <a:prstGeom prst="rect">
            <a:avLst/>
          </a:prstGeom>
        </p:spPr>
      </p:pic>
    </p:spTree>
    <p:extLst>
      <p:ext uri="{BB962C8B-B14F-4D97-AF65-F5344CB8AC3E}">
        <p14:creationId xmlns:p14="http://schemas.microsoft.com/office/powerpoint/2010/main" val="1527670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8823" y="482382"/>
            <a:ext cx="9535885" cy="2862322"/>
          </a:xfrm>
          <a:prstGeom prst="rect">
            <a:avLst/>
          </a:prstGeom>
        </p:spPr>
        <p:txBody>
          <a:bodyPr wrap="square">
            <a:spAutoFit/>
          </a:bodyPr>
          <a:lstStyle/>
          <a:p>
            <a:pPr algn="just"/>
            <a:r>
              <a:rPr lang="ru-RU" sz="2000" b="1" dirty="0">
                <a:solidFill>
                  <a:srgbClr val="C00000"/>
                </a:solidFill>
                <a:latin typeface="Times New Roman" panose="02020603050405020304" pitchFamily="18" charset="0"/>
                <a:cs typeface="Times New Roman" panose="02020603050405020304" pitchFamily="18" charset="0"/>
              </a:rPr>
              <a:t>Какими способами можно поддержать детскую инициативу?</a:t>
            </a:r>
            <a:endParaRPr lang="ru-RU" sz="2000" dirty="0">
              <a:solidFill>
                <a:srgbClr val="C00000"/>
              </a:solidFill>
              <a:latin typeface="Times New Roman" panose="02020603050405020304" pitchFamily="18" charset="0"/>
              <a:cs typeface="Times New Roman" panose="02020603050405020304" pitchFamily="18" charset="0"/>
            </a:endParaRPr>
          </a:p>
          <a:p>
            <a:pPr algn="just">
              <a:buFont typeface="+mj-lt"/>
              <a:buAutoNum type="arabicPeriod"/>
            </a:pPr>
            <a:r>
              <a:rPr lang="ru-RU" sz="2000" dirty="0">
                <a:solidFill>
                  <a:srgbClr val="333333"/>
                </a:solidFill>
                <a:latin typeface="Times New Roman" panose="02020603050405020304" pitchFamily="18" charset="0"/>
                <a:cs typeface="Times New Roman" panose="02020603050405020304" pitchFamily="18" charset="0"/>
              </a:rPr>
              <a:t>Создание предметно-пространственной среды для проявления самостоятельности при выборе ребенком деятельности по интересам;</a:t>
            </a:r>
          </a:p>
          <a:p>
            <a:pPr algn="just">
              <a:buFont typeface="+mj-lt"/>
              <a:buAutoNum type="arabicPeriod"/>
            </a:pPr>
            <a:r>
              <a:rPr lang="ru-RU" sz="2000" dirty="0">
                <a:solidFill>
                  <a:srgbClr val="333333"/>
                </a:solidFill>
                <a:latin typeface="Times New Roman" panose="02020603050405020304" pitchFamily="18" charset="0"/>
                <a:cs typeface="Times New Roman" panose="02020603050405020304" pitchFamily="18" charset="0"/>
              </a:rPr>
              <a:t> Предоставление ребенку права выбора сотоварищей;</a:t>
            </a:r>
          </a:p>
          <a:p>
            <a:pPr algn="just">
              <a:buFont typeface="+mj-lt"/>
              <a:buAutoNum type="arabicPeriod"/>
            </a:pPr>
            <a:r>
              <a:rPr lang="ru-RU" sz="2000" dirty="0">
                <a:solidFill>
                  <a:srgbClr val="333333"/>
                </a:solidFill>
                <a:latin typeface="Times New Roman" panose="02020603050405020304" pitchFamily="18" charset="0"/>
                <a:cs typeface="Times New Roman" panose="02020603050405020304" pitchFamily="18" charset="0"/>
              </a:rPr>
              <a:t>Стимулирование любознательности детей, побуждение их задавать вопросы взрослым, и поощрение стремления детей находить ответы самостоятельно.</a:t>
            </a:r>
          </a:p>
          <a:p>
            <a:pPr algn="just">
              <a:buFont typeface="+mj-lt"/>
              <a:buAutoNum type="arabicPeriod"/>
            </a:pPr>
            <a:r>
              <a:rPr lang="ru-RU" sz="2000" dirty="0">
                <a:solidFill>
                  <a:srgbClr val="333333"/>
                </a:solidFill>
                <a:latin typeface="Times New Roman" panose="02020603050405020304" pitchFamily="18" charset="0"/>
                <a:cs typeface="Times New Roman" panose="02020603050405020304" pitchFamily="18" charset="0"/>
              </a:rPr>
              <a:t> Взрослым необходимо научиться сотрудничать с детьми, не стараться всё сразу показывать и объяснять, необходимо создать условия, чтобы ребенок мог сам подумать, догадаться и получил от этого удовольствие.</a:t>
            </a:r>
            <a:endParaRPr lang="ru-RU" sz="2000" b="0" i="0" dirty="0">
              <a:solidFill>
                <a:srgbClr val="333333"/>
              </a:solidFill>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5367130" y="3429000"/>
            <a:ext cx="4444968" cy="3144078"/>
          </a:xfrm>
          <a:prstGeom prst="rect">
            <a:avLst/>
          </a:prstGeom>
        </p:spPr>
      </p:pic>
      <p:pic>
        <p:nvPicPr>
          <p:cNvPr id="4" name="Рисунок 3"/>
          <p:cNvPicPr>
            <a:picLocks noChangeAspect="1"/>
          </p:cNvPicPr>
          <p:nvPr/>
        </p:nvPicPr>
        <p:blipFill>
          <a:blip r:embed="rId3"/>
          <a:stretch>
            <a:fillRect/>
          </a:stretch>
        </p:blipFill>
        <p:spPr>
          <a:xfrm>
            <a:off x="516835" y="3429000"/>
            <a:ext cx="4306956" cy="3144078"/>
          </a:xfrm>
          <a:prstGeom prst="rect">
            <a:avLst/>
          </a:prstGeom>
        </p:spPr>
      </p:pic>
    </p:spTree>
    <p:extLst>
      <p:ext uri="{BB962C8B-B14F-4D97-AF65-F5344CB8AC3E}">
        <p14:creationId xmlns:p14="http://schemas.microsoft.com/office/powerpoint/2010/main" val="1402449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  </a:t>
            </a:r>
          </a:p>
        </p:txBody>
      </p:sp>
      <p:sp>
        <p:nvSpPr>
          <p:cNvPr id="3" name="Объект 2"/>
          <p:cNvSpPr>
            <a:spLocks noGrp="1"/>
          </p:cNvSpPr>
          <p:nvPr>
            <p:ph idx="1"/>
          </p:nvPr>
        </p:nvSpPr>
        <p:spPr>
          <a:xfrm>
            <a:off x="119271" y="391886"/>
            <a:ext cx="9607826" cy="6141435"/>
          </a:xfrm>
        </p:spPr>
        <p:txBody>
          <a:bodyPr>
            <a:normAutofit/>
          </a:bodyPr>
          <a:lstStyle/>
          <a:p>
            <a:pPr marL="0" indent="0">
              <a:buNone/>
            </a:pPr>
            <a:r>
              <a:rPr lang="ru-RU" sz="2000" b="1" dirty="0">
                <a:solidFill>
                  <a:srgbClr val="92D050"/>
                </a:solidFill>
                <a:latin typeface="Times New Roman" panose="02020603050405020304" pitchFamily="18" charset="0"/>
                <a:cs typeface="Times New Roman" panose="02020603050405020304" pitchFamily="18" charset="0"/>
              </a:rPr>
              <a:t>Например:</a:t>
            </a:r>
            <a:endParaRPr lang="ru-RU" sz="2000" dirty="0">
              <a:solidFill>
                <a:srgbClr val="92D050"/>
              </a:solidFill>
              <a:latin typeface="Times New Roman" panose="02020603050405020304" pitchFamily="18" charset="0"/>
              <a:cs typeface="Times New Roman" panose="02020603050405020304" pitchFamily="18" charset="0"/>
            </a:endParaRPr>
          </a:p>
          <a:p>
            <a:pPr algn="just"/>
            <a:r>
              <a:rPr lang="ru-RU" sz="2000" dirty="0">
                <a:solidFill>
                  <a:schemeClr val="tx1"/>
                </a:solidFill>
                <a:latin typeface="Times New Roman" panose="02020603050405020304" pitchFamily="18" charset="0"/>
                <a:cs typeface="Times New Roman" panose="02020603050405020304" pitchFamily="18" charset="0"/>
              </a:rPr>
              <a:t>Поддержка инициативы в составлении комплекса и проведении утренней гимнастики и комплекса ОРУ на </a:t>
            </a:r>
            <a:r>
              <a:rPr lang="ru-RU" sz="2000" dirty="0" smtClean="0">
                <a:solidFill>
                  <a:schemeClr val="tx1"/>
                </a:solidFill>
                <a:latin typeface="Times New Roman" panose="02020603050405020304" pitchFamily="18" charset="0"/>
                <a:cs typeface="Times New Roman" panose="02020603050405020304" pitchFamily="18" charset="0"/>
              </a:rPr>
              <a:t>физкультурном </a:t>
            </a:r>
            <a:r>
              <a:rPr lang="ru-RU" sz="2000" dirty="0">
                <a:solidFill>
                  <a:schemeClr val="tx1"/>
                </a:solidFill>
                <a:latin typeface="Times New Roman" panose="02020603050405020304" pitchFamily="18" charset="0"/>
                <a:cs typeface="Times New Roman" panose="02020603050405020304" pitchFamily="18" charset="0"/>
              </a:rPr>
              <a:t>занятии (выбор и показ по одному понравившемуся упражнению из ранее освоенных комплексов; самостоятельное выполнение упражнений; придумывание названия комплексу; выбор музыки </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из предложенной; выбор предмета для выполнения комплекса утренней гимнастики; и др.)</a:t>
            </a:r>
          </a:p>
          <a:p>
            <a:pPr algn="just"/>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Поддержка инициативы в организации и проведении игры (сбор детей на игру при помощи </a:t>
            </a:r>
            <a:r>
              <a:rPr kumimoji="0" lang="ru-RU"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зазывалок</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стихов, звуков бубна, заданий-сюрпризов); введение дополнения в правила игры (усложнения), введение новых ролей; можно предложить автору упражнения определить победителя и произвести награждение </a:t>
            </a:r>
            <a:r>
              <a:rPr lang="ru-RU" sz="2000" b="1" dirty="0">
                <a:solidFill>
                  <a:schemeClr val="tx1"/>
                </a:solidFill>
                <a:latin typeface="Times New Roman" panose="02020603050405020304" pitchFamily="18" charset="0"/>
                <a:cs typeface="Times New Roman" panose="02020603050405020304" pitchFamily="18" charset="0"/>
              </a:rPr>
              <a:t>Игра</a:t>
            </a:r>
            <a:r>
              <a:rPr lang="ru-RU" sz="2000" dirty="0">
                <a:solidFill>
                  <a:schemeClr val="tx1"/>
                </a:solidFill>
                <a:latin typeface="Times New Roman" panose="02020603050405020304" pitchFamily="18" charset="0"/>
                <a:cs typeface="Times New Roman" panose="02020603050405020304" pitchFamily="18" charset="0"/>
              </a:rPr>
              <a:t> – отвечает законам, заложенным самой природой в развивающемся организме ребенка – неуемной потребности его в жизнерадостных движениях </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и проявлении инициативы..</a:t>
            </a:r>
          </a:p>
          <a:p>
            <a:pPr marL="0" indent="0" algn="just">
              <a:buNone/>
            </a:pPr>
            <a:r>
              <a:rPr lang="ru-RU" sz="2000" dirty="0">
                <a:solidFill>
                  <a:schemeClr val="tx1"/>
                </a:solidFill>
              </a:rPr>
              <a:t>Существенными факторами, стимулирующими творчество старших дошкольников  в двигательной деятельности, являются:</a:t>
            </a:r>
            <a:br>
              <a:rPr lang="ru-RU" sz="2000" dirty="0">
                <a:solidFill>
                  <a:schemeClr val="tx1"/>
                </a:solidFill>
              </a:rPr>
            </a:br>
            <a:r>
              <a:rPr lang="ru-RU" sz="2000" dirty="0">
                <a:solidFill>
                  <a:schemeClr val="tx1"/>
                </a:solidFill>
              </a:rPr>
              <a:t>регулярное планирование педагогом творческих заданий для детей (изменения, комбинирование, придумывание новых движений, игры).</a:t>
            </a:r>
          </a:p>
          <a:p>
            <a:pPr algn="just"/>
            <a:endParaRPr lang="ru-RU" dirty="0">
              <a:solidFill>
                <a:schemeClr val="tx1"/>
              </a:solidFill>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3307566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8457" y="163516"/>
            <a:ext cx="9980022" cy="3170099"/>
          </a:xfrm>
          <a:prstGeom prst="rect">
            <a:avLst/>
          </a:prstGeom>
        </p:spPr>
        <p:txBody>
          <a:bodyPr wrap="square">
            <a:spAutoFit/>
          </a:bodyPr>
          <a:lstStyle/>
          <a:p>
            <a:pPr algn="just"/>
            <a:r>
              <a:rPr lang="ru-RU" sz="2000" b="1" dirty="0">
                <a:solidFill>
                  <a:srgbClr val="92D050"/>
                </a:solidFill>
                <a:latin typeface="Times New Roman" panose="02020603050405020304" pitchFamily="18" charset="0"/>
                <a:cs typeface="Times New Roman" panose="02020603050405020304" pitchFamily="18" charset="0"/>
              </a:rPr>
              <a:t>Таким образом,  для поддержки детской инициативы необходимо:</a:t>
            </a:r>
          </a:p>
          <a:p>
            <a:pPr algn="just">
              <a:buFont typeface="+mj-lt"/>
              <a:buAutoNum type="arabicPeriod"/>
            </a:pPr>
            <a:r>
              <a:rPr lang="ru-RU" sz="2000" dirty="0">
                <a:latin typeface="Times New Roman" panose="02020603050405020304" pitchFamily="18" charset="0"/>
                <a:cs typeface="Times New Roman" panose="02020603050405020304" pitchFamily="18" charset="0"/>
              </a:rPr>
              <a:t>Предоставлять детям самостоятельность во всем, что не представляет опасности для их жизни и здоровья, помогая им реализовывать собственные замыслы;</a:t>
            </a:r>
          </a:p>
          <a:p>
            <a:pPr algn="just">
              <a:buFont typeface="+mj-lt"/>
              <a:buAutoNum type="arabicPeriod"/>
            </a:pPr>
            <a:r>
              <a:rPr lang="ru-RU" sz="2000" dirty="0">
                <a:latin typeface="Times New Roman" panose="02020603050405020304" pitchFamily="18" charset="0"/>
                <a:cs typeface="Times New Roman" panose="02020603050405020304" pitchFamily="18" charset="0"/>
              </a:rPr>
              <a:t>Отмечать и приветствовать даже минимальные успехи детей;</a:t>
            </a:r>
          </a:p>
          <a:p>
            <a:pPr algn="just">
              <a:buFont typeface="+mj-lt"/>
              <a:buAutoNum type="arabicPeriod"/>
            </a:pPr>
            <a:r>
              <a:rPr lang="ru-RU" sz="2000" dirty="0">
                <a:latin typeface="Times New Roman" panose="02020603050405020304" pitchFamily="18" charset="0"/>
                <a:cs typeface="Times New Roman" panose="02020603050405020304" pitchFamily="18" charset="0"/>
              </a:rPr>
              <a:t>Не критиковать результаты деятельности ребенка и его самого как личность;</a:t>
            </a:r>
          </a:p>
          <a:p>
            <a:pPr algn="just">
              <a:buFont typeface="+mj-lt"/>
              <a:buAutoNum type="arabicPeriod"/>
            </a:pPr>
            <a:r>
              <a:rPr lang="ru-RU" sz="2000" dirty="0">
                <a:latin typeface="Times New Roman" panose="02020603050405020304" pitchFamily="18" charset="0"/>
                <a:cs typeface="Times New Roman" panose="02020603050405020304" pitchFamily="18" charset="0"/>
              </a:rPr>
              <a:t>Формировать у детей привычку самостоятельно находить для себя интересные занятия; приучать свободно пользоваться игрушками  и пособиями;</a:t>
            </a:r>
          </a:p>
          <a:p>
            <a:pPr algn="just">
              <a:buFont typeface="+mj-lt"/>
              <a:buAutoNum type="arabicPeriod"/>
            </a:pPr>
            <a:r>
              <a:rPr lang="ru-RU" sz="2000" dirty="0">
                <a:latin typeface="Times New Roman" panose="02020603050405020304" pitchFamily="18" charset="0"/>
                <a:cs typeface="Times New Roman" panose="02020603050405020304" pitchFamily="18" charset="0"/>
              </a:rPr>
              <a:t>Содержать в открытом доступе различные атрибуты к развлечениям;</a:t>
            </a:r>
          </a:p>
          <a:p>
            <a:pPr algn="just"/>
            <a:r>
              <a:rPr lang="ru-RU" sz="2000" b="1" dirty="0">
                <a:solidFill>
                  <a:srgbClr val="FF0000"/>
                </a:solidFill>
                <a:latin typeface="Times New Roman" panose="02020603050405020304" pitchFamily="18" charset="0"/>
                <a:cs typeface="Times New Roman" panose="02020603050405020304" pitchFamily="18" charset="0"/>
              </a:rPr>
              <a:t>Самостоятельность ребенка </a:t>
            </a:r>
            <a:r>
              <a:rPr lang="ru-RU" sz="2000" dirty="0">
                <a:latin typeface="Times New Roman" panose="02020603050405020304" pitchFamily="18" charset="0"/>
                <a:cs typeface="Times New Roman" panose="02020603050405020304" pitchFamily="18" charset="0"/>
              </a:rPr>
              <a:t>– это умение действовать по собственной инициативе, выполнять привычные дела без образца, помощи и контроля взрослых</a:t>
            </a:r>
            <a:r>
              <a:rPr lang="ru-RU" sz="2000" dirty="0">
                <a:solidFill>
                  <a:srgbClr val="333333"/>
                </a:solidFill>
                <a:latin typeface="Times New Roman" panose="02020603050405020304" pitchFamily="18" charset="0"/>
                <a:cs typeface="Times New Roman" panose="02020603050405020304" pitchFamily="18" charset="0"/>
              </a:rPr>
              <a:t>.</a:t>
            </a:r>
            <a:endParaRPr lang="ru-RU" sz="2000" b="0" i="0" dirty="0">
              <a:solidFill>
                <a:srgbClr val="333333"/>
              </a:solidFill>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476103" y="3524385"/>
            <a:ext cx="3709851" cy="3241281"/>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086" y="3524386"/>
            <a:ext cx="3735977" cy="3241281"/>
          </a:xfrm>
          <a:prstGeom prst="rect">
            <a:avLst/>
          </a:prstGeom>
        </p:spPr>
      </p:pic>
    </p:spTree>
    <p:extLst>
      <p:ext uri="{BB962C8B-B14F-4D97-AF65-F5344CB8AC3E}">
        <p14:creationId xmlns:p14="http://schemas.microsoft.com/office/powerpoint/2010/main" val="883779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201" y="113211"/>
            <a:ext cx="9059607" cy="2842024"/>
          </a:xfrm>
        </p:spPr>
        <p:txBody>
          <a:bodyPr>
            <a:noAutofit/>
          </a:bodyPr>
          <a:lstStyle/>
          <a:p>
            <a:r>
              <a:rPr lang="ru-RU" sz="2000" b="1" dirty="0">
                <a:latin typeface="Times New Roman" panose="02020603050405020304" pitchFamily="18" charset="0"/>
                <a:cs typeface="Times New Roman" panose="02020603050405020304" pitchFamily="18" charset="0"/>
              </a:rPr>
              <a:t>Развитие   детской     самостоятельности     осуществляется     через:</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b="1" dirty="0">
                <a:solidFill>
                  <a:schemeClr val="tx1"/>
                </a:solidFill>
                <a:latin typeface="Times New Roman" panose="02020603050405020304" pitchFamily="18" charset="0"/>
                <a:cs typeface="Times New Roman" panose="02020603050405020304" pitchFamily="18" charset="0"/>
              </a:rPr>
              <a:t>1. Поручения детям</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u="sng" dirty="0">
                <a:solidFill>
                  <a:schemeClr val="tx1"/>
                </a:solidFill>
                <a:latin typeface="Times New Roman" panose="02020603050405020304" pitchFamily="18" charset="0"/>
                <a:cs typeface="Times New Roman" panose="02020603050405020304" pitchFamily="18" charset="0"/>
              </a:rPr>
              <a:t>В младшей  и средней группе </a:t>
            </a:r>
            <a:r>
              <a:rPr lang="ru-RU" sz="2000" dirty="0">
                <a:solidFill>
                  <a:schemeClr val="tx1"/>
                </a:solidFill>
                <a:latin typeface="Times New Roman" panose="02020603050405020304" pitchFamily="18" charset="0"/>
                <a:cs typeface="Times New Roman" panose="02020603050405020304" pitchFamily="18" charset="0"/>
              </a:rPr>
              <a:t>мы привлекаем воспитанников к подбору </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и размещению оборудования.</a:t>
            </a:r>
            <a:br>
              <a:rPr lang="ru-RU" sz="2000" dirty="0">
                <a:solidFill>
                  <a:schemeClr val="tx1"/>
                </a:solidFill>
                <a:latin typeface="Times New Roman" panose="02020603050405020304" pitchFamily="18" charset="0"/>
                <a:cs typeface="Times New Roman" panose="02020603050405020304" pitchFamily="18" charset="0"/>
              </a:rPr>
            </a:br>
            <a:r>
              <a:rPr lang="ru-RU" sz="2000" u="sng" dirty="0">
                <a:solidFill>
                  <a:schemeClr val="tx1"/>
                </a:solidFill>
                <a:latin typeface="Times New Roman" panose="02020603050405020304" pitchFamily="18" charset="0"/>
                <a:cs typeface="Times New Roman" panose="02020603050405020304" pitchFamily="18" charset="0"/>
              </a:rPr>
              <a:t>Старшие дошкольники</a:t>
            </a:r>
            <a:r>
              <a:rPr lang="ru-RU" sz="2000" dirty="0">
                <a:solidFill>
                  <a:schemeClr val="tx1"/>
                </a:solidFill>
                <a:latin typeface="Times New Roman" panose="02020603050405020304" pitchFamily="18" charset="0"/>
                <a:cs typeface="Times New Roman" panose="02020603050405020304" pitchFamily="18" charset="0"/>
              </a:rPr>
              <a:t> расставляют инвентарь на определенном расстоянии, например, для перешагивания, а также могут сами отсчитать нужное количество предметов.</a:t>
            </a:r>
            <a:br>
              <a:rPr lang="ru-RU" sz="2000" dirty="0">
                <a:solidFill>
                  <a:schemeClr val="tx1"/>
                </a:solidFill>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В результате последовательно проводимой работы по обучению размещения инвентаря, дети быстро учатся самостоятельно расставлять оборудование.</a:t>
            </a:r>
            <a:br>
              <a:rPr lang="ru-RU" sz="20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endParaRPr lang="ru-RU" sz="16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939244" y="2955235"/>
            <a:ext cx="7602583" cy="3995531"/>
          </a:xfrm>
          <a:prstGeom prst="rect">
            <a:avLst/>
          </a:prstGeom>
        </p:spPr>
      </p:pic>
    </p:spTree>
    <p:extLst>
      <p:ext uri="{BB962C8B-B14F-4D97-AF65-F5344CB8AC3E}">
        <p14:creationId xmlns:p14="http://schemas.microsoft.com/office/powerpoint/2010/main" val="236293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00446" y="0"/>
            <a:ext cx="9108597" cy="2554545"/>
          </a:xfrm>
          <a:prstGeom prst="rect">
            <a:avLst/>
          </a:prstGeom>
        </p:spPr>
        <p:txBody>
          <a:bodyPr wrap="square">
            <a:spAutoFit/>
          </a:bodyPr>
          <a:lstStyle/>
          <a:p>
            <a:pPr algn="just"/>
            <a:r>
              <a:rPr lang="ru-RU" b="1" dirty="0">
                <a:solidFill>
                  <a:srgbClr val="333333"/>
                </a:solidFill>
                <a:latin typeface="Arial" panose="020B0604020202020204" pitchFamily="34" charset="0"/>
              </a:rPr>
              <a:t>2</a:t>
            </a:r>
            <a:r>
              <a:rPr lang="ru-RU" sz="2000" b="1" dirty="0">
                <a:solidFill>
                  <a:srgbClr val="333333"/>
                </a:solidFill>
                <a:latin typeface="Arial" panose="020B0604020202020204" pitchFamily="34" charset="0"/>
              </a:rPr>
              <a:t>.  </a:t>
            </a:r>
            <a:r>
              <a:rPr lang="ru-RU" sz="2000" b="1" dirty="0">
                <a:solidFill>
                  <a:srgbClr val="333333"/>
                </a:solidFill>
                <a:latin typeface="Times New Roman" panose="02020603050405020304" pitchFamily="18" charset="0"/>
                <a:cs typeface="Times New Roman" panose="02020603050405020304" pitchFamily="18" charset="0"/>
              </a:rPr>
              <a:t>Во время выполнения комплекса ОРУ </a:t>
            </a:r>
            <a:r>
              <a:rPr lang="ru-RU" sz="2000" dirty="0">
                <a:solidFill>
                  <a:srgbClr val="333333"/>
                </a:solidFill>
                <a:latin typeface="Times New Roman" panose="02020603050405020304" pitchFamily="18" charset="0"/>
                <a:cs typeface="Times New Roman" panose="02020603050405020304" pitchFamily="18" charset="0"/>
              </a:rPr>
              <a:t>можно прибегнуть к такому приему: только назвать знакомое упражнение, давая детям возможность вспомнить. Ещё детям нравится, когда им предлагают самим придумывать упражнения (можно подсказать, для какой части тела они должны быть). Но для того, чтобы старшие дети успешно справлялись с подобными заданиями, уже </a:t>
            </a:r>
            <a:br>
              <a:rPr lang="ru-RU" sz="2000" dirty="0">
                <a:solidFill>
                  <a:srgbClr val="333333"/>
                </a:solidFill>
                <a:latin typeface="Times New Roman" panose="02020603050405020304" pitchFamily="18" charset="0"/>
                <a:cs typeface="Times New Roman" panose="02020603050405020304" pitchFamily="18" charset="0"/>
              </a:rPr>
            </a:br>
            <a:r>
              <a:rPr lang="ru-RU" sz="2000" dirty="0">
                <a:solidFill>
                  <a:srgbClr val="333333"/>
                </a:solidFill>
                <a:latin typeface="Times New Roman" panose="02020603050405020304" pitchFamily="18" charset="0"/>
                <a:cs typeface="Times New Roman" panose="02020603050405020304" pitchFamily="18" charset="0"/>
              </a:rPr>
              <a:t>в младшем дошкольном возрасте во втором полугодии можно предложить </a:t>
            </a:r>
            <a:br>
              <a:rPr lang="ru-RU" sz="2000" dirty="0">
                <a:solidFill>
                  <a:srgbClr val="333333"/>
                </a:solidFill>
                <a:latin typeface="Times New Roman" panose="02020603050405020304" pitchFamily="18" charset="0"/>
                <a:cs typeface="Times New Roman" panose="02020603050405020304" pitchFamily="18" charset="0"/>
              </a:rPr>
            </a:br>
            <a:r>
              <a:rPr lang="ru-RU" sz="2000" dirty="0">
                <a:solidFill>
                  <a:srgbClr val="333333"/>
                </a:solidFill>
                <a:latin typeface="Times New Roman" panose="02020603050405020304" pitchFamily="18" charset="0"/>
                <a:cs typeface="Times New Roman" panose="02020603050405020304" pitchFamily="18" charset="0"/>
              </a:rPr>
              <a:t>во время выполнения знакомых детям упражнений последний повтор сделать самостоятельно, а в среднем -  несколько повторений.</a:t>
            </a:r>
          </a:p>
        </p:txBody>
      </p:sp>
      <p:pic>
        <p:nvPicPr>
          <p:cNvPr id="4" name="Рисунок 3"/>
          <p:cNvPicPr>
            <a:picLocks noChangeAspect="1"/>
          </p:cNvPicPr>
          <p:nvPr/>
        </p:nvPicPr>
        <p:blipFill>
          <a:blip r:embed="rId2"/>
          <a:stretch>
            <a:fillRect/>
          </a:stretch>
        </p:blipFill>
        <p:spPr>
          <a:xfrm>
            <a:off x="1580607" y="2554544"/>
            <a:ext cx="7302136" cy="4303455"/>
          </a:xfrm>
          <a:prstGeom prst="rect">
            <a:avLst/>
          </a:prstGeom>
        </p:spPr>
      </p:pic>
    </p:spTree>
    <p:extLst>
      <p:ext uri="{BB962C8B-B14F-4D97-AF65-F5344CB8AC3E}">
        <p14:creationId xmlns:p14="http://schemas.microsoft.com/office/powerpoint/2010/main" val="2449338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8FF912-936B-4D76-96EB-435EE4C01AD5}"/>
              </a:ext>
            </a:extLst>
          </p:cNvPr>
          <p:cNvSpPr>
            <a:spLocks noGrp="1"/>
          </p:cNvSpPr>
          <p:nvPr>
            <p:ph type="title"/>
          </p:nvPr>
        </p:nvSpPr>
        <p:spPr>
          <a:xfrm>
            <a:off x="145773" y="225287"/>
            <a:ext cx="10031897" cy="6632713"/>
          </a:xfrm>
        </p:spPr>
        <p:txBody>
          <a:bodyPr>
            <a:normAutofit/>
          </a:bodyPr>
          <a:lstStyle/>
          <a:p>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 основной части занятия можно заинтересовать детей интригующими задачами, зрелищностью, возможностью по-разному манипулировать предметами, оборудованием.</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Например:</a:t>
            </a:r>
            <a:r>
              <a:rPr kumimoji="0" lang="ru-RU" sz="2000" b="0"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rPr>
              <a:t/>
            </a:r>
            <a:br>
              <a:rPr kumimoji="0" lang="ru-RU" sz="2000" b="0"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кто дальше бросит мешочек через голову назад;</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кто устоит на одой ноге после кружения с закрытыми глазами;</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попадите в катящийся обруч  мячом;</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доберитесь до лесенки любым возможным способом, но не шагом и не прыжками;</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выберите любой предмет, который можно забросить в корзину, но сделать это безопасным способом и так далее</a:t>
            </a: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ru-RU" sz="20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095896"/>
            <a:ext cx="6705600" cy="3762103"/>
          </a:xfrm>
          <a:prstGeom prst="rect">
            <a:avLst/>
          </a:prstGeom>
        </p:spPr>
      </p:pic>
    </p:spTree>
    <p:extLst>
      <p:ext uri="{BB962C8B-B14F-4D97-AF65-F5344CB8AC3E}">
        <p14:creationId xmlns:p14="http://schemas.microsoft.com/office/powerpoint/2010/main" val="928469203"/>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425</TotalTime>
  <Words>349</Words>
  <Application>Microsoft Office PowerPoint</Application>
  <PresentationFormat>Широкоэкранный</PresentationFormat>
  <Paragraphs>51</Paragraphs>
  <Slides>15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vt:i4>
      </vt:variant>
    </vt:vector>
  </HeadingPairs>
  <TitlesOfParts>
    <vt:vector size="22" baseType="lpstr">
      <vt:lpstr>Andale Sans UI</vt:lpstr>
      <vt:lpstr>Arial</vt:lpstr>
      <vt:lpstr>Calibri</vt:lpstr>
      <vt:lpstr>Times New Roman</vt:lpstr>
      <vt:lpstr>Trebuchet MS</vt:lpstr>
      <vt:lpstr>Wingdings 3</vt:lpstr>
      <vt:lpstr>Аспект</vt:lpstr>
      <vt:lpstr>Государственное бюджетное  дошкольное образовательное учреждение      детский сад №16 комбинированного вида Красносельского района Санкт-Петербурга</vt:lpstr>
      <vt:lpstr>Одним из основных принципов дошкольного образования является поддержка инициативы детей в различных видах деятельности.  Задача педагога заключается в том, чтобы научить детей самостоятельно  и с удовольствием играть и выполнять двигательные действия. Двигательная активность — это естественная потребность детей  в движении, удовлетворение которой является важнейшим условием гармоничного развития ребёнка, состояние его здоровья. Инициатива – первый шаг в каком-либо деле, внутреннее побуждение  к новым формам деятельности.  </vt:lpstr>
      <vt:lpstr>Презентация PowerPoint</vt:lpstr>
      <vt:lpstr>Презентация PowerPoint</vt:lpstr>
      <vt:lpstr>  </vt:lpstr>
      <vt:lpstr>Презентация PowerPoint</vt:lpstr>
      <vt:lpstr>Развитие   детской     самостоятельности     осуществляется     через: 1. Поручения детям В младшей  и средней группе мы привлекаем воспитанников к подбору  и размещению оборудования. Старшие дошкольники расставляют инвентарь на определенном расстоянии, например, для перешагивания, а также могут сами отсчитать нужное количество предметов. В результате последовательно проводимой работы по обучению размещения инвентаря, дети быстро учатся самостоятельно расставлять оборудование.  </vt:lpstr>
      <vt:lpstr>Презентация PowerPoint</vt:lpstr>
      <vt:lpstr>В основной части занятия можно заинтересовать детей интригующими задачами, зрелищностью, возможностью по-разному манипулировать предметами, оборудованием. Например: - кто дальше бросит мешочек через голову назад; - кто устоит на одой ноге после кружения с закрытыми глазами; - попадите в катящийся обруч  мячом; - доберитесь до лесенки любым возможным способом, но не шагом и не прыжками; - выберите любой предмет, который можно забросить в корзину, но сделать это безопасным способом и так далее.   </vt:lpstr>
      <vt:lpstr>3. На каждом физкультурном занятии находится место для творческих заданий, для самовыражения каждого ребенка, для проявления инициативы, выдумки, импровизации. Дети становятся старше, возрастает их общий и двигательный опыт. Это дает большую свободу педагогического общения, позволяет побуждать детей к инициативным действиям уже на уровне формирования игрового замысла. На этом этапе ребята любят экспериментировать с движениями, видоизменять их в зависимости от ситуации. Можно дать такие задания: - представьте, что вы идете по горячему песку босиком, покажите, как можно идти, чтобы песок не сильно обжигал ноги; - подумайте и постройте с помощью своего тела высокий и низкий мостики; - посмотрите вокруг и выберите предметы, из которых можно построить тоннель, сквозь него мы будем проползать на четвереньках.  </vt:lpstr>
      <vt:lpstr>Презентация PowerPoint</vt:lpstr>
      <vt:lpstr>Практическая значимость заключается в том, что при проведении «Клубных часов» организуются различные виды деятельности, способствующие развитию мышления, воображения, фантазии и детского творчества. Создание условий для свободного выбора детьми деятельности, принятия решений, выражения своих чувств и мыслей. </vt:lpstr>
      <vt:lpstr>Презентация PowerPoint</vt:lpstr>
      <vt:lpstr>Презентация PowerPoint</vt:lpstr>
      <vt:lpstr>                Спасибо за внимание!   </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Дыо</dc:creator>
  <cp:lastModifiedBy>Дыо</cp:lastModifiedBy>
  <cp:revision>95</cp:revision>
  <dcterms:created xsi:type="dcterms:W3CDTF">2022-12-15T10:38:57Z</dcterms:created>
  <dcterms:modified xsi:type="dcterms:W3CDTF">2023-02-06T20:37:09Z</dcterms:modified>
</cp:coreProperties>
</file>