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0"/>
  </p:notesMasterIdLst>
  <p:sldIdLst>
    <p:sldId id="274" r:id="rId5"/>
    <p:sldId id="257" r:id="rId6"/>
    <p:sldId id="259" r:id="rId7"/>
    <p:sldId id="260" r:id="rId8"/>
    <p:sldId id="261" r:id="rId9"/>
    <p:sldId id="264" r:id="rId10"/>
    <p:sldId id="265" r:id="rId11"/>
    <p:sldId id="266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altLang="ru-RU"/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12423775"/>
            <a:ext cx="0" cy="2623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89488" y="-12423775"/>
            <a:ext cx="34978976" cy="26235025"/>
          </a:xfrm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76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03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8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97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6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378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6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27AF4-32B0-49C4-80DC-BF221F5775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336E9-267E-418F-8182-D786E4EEB6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66700"/>
            <a:ext cx="2055812" cy="57499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6700"/>
            <a:ext cx="6018213" cy="57499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0F3DB-C125-435A-A1C8-023105991C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1FF24-FABC-41FC-9D7D-7CB6A21C46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CE476-1DFA-4815-94DE-17C7620F52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0B2D3-7C30-4E00-902B-0C37C9C355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705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705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88FE3-9A9B-43A3-A857-623EEBE239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2735A-5F7F-4F12-964F-536748F5BF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936CE-0A3A-4C8B-8871-B082992A12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FBE7F-7309-4707-83EF-FA9BFDC21C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EABA8-4D8C-4AF1-8F81-758DD935BE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7242B-37FB-4FCB-8737-03D1A46B8D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2566A-D9C5-45BF-9B98-099596C903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E3A88-C604-4097-8ABE-3B0426CE81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74625"/>
            <a:ext cx="2055812" cy="61309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8213" cy="61309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942FB-2050-41B3-941B-C6D0931E6D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36BA5-4A99-4D58-BD34-CECDED2DD8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D2416-97E9-47D5-A7C4-BD4A68CF95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FFE9F-4509-4A99-809F-C1C0EC7EA3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7013" cy="4111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905000"/>
            <a:ext cx="4037012" cy="4111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39F3E-C3D8-4B56-9301-87BB92B12B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ACAB7-B660-4447-81E2-FEA4385793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18311-9765-4D37-B6B9-739AF9D60A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26EA-926B-4BAC-BB84-D77D47877E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98078-A6B0-433B-8AB6-64C186144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3BCEB-ABF7-4615-816F-3AA4B24727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A1403-9C10-4E53-83DB-6D6186208F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A3EAA-B7CC-463F-B4A9-3F9518D300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66700"/>
            <a:ext cx="2055812" cy="57499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6700"/>
            <a:ext cx="6018213" cy="57499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67D2F-DA05-41B3-A9A4-C11C60789A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2ADDB-0C6A-4048-8767-6A7F9E2FB1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EC8C6-48EE-47B4-83D6-60E7515A2B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70256-CE86-44DD-95F8-21B81905FE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705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705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62817-10F1-4925-BCA3-4DC99CF5C6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454D-E0F5-4856-8E51-A60A812D8A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EDBC7-45F3-404D-B6D6-D0B91ECFFF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7013" cy="4111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905000"/>
            <a:ext cx="4037012" cy="4111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74708-3C25-413F-A182-D67EA73F85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9A3D4-7A68-4D11-B88C-71D22DFB82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4AFB0-E1A4-4F48-8FC7-370CDD775C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D4388-2AA4-4447-850F-46BEA75AF9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568F4-D6A0-4320-9466-E8BEC1B85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74625"/>
            <a:ext cx="2055812" cy="61309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8213" cy="61309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01071-F07D-404E-9889-847D1EAD40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2AB9C-BC59-492D-932C-4072BB99C0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1DBE0-7E76-43C5-81AB-2897B65FFE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1BBBF-84C9-44B6-9529-5BA0AB2C05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AFBA2-D1CF-4DBD-A5CC-C3EB6CEA65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DFA3-9975-4FA7-95E8-711E713A68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6700"/>
            <a:ext cx="8226425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64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alt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59379B9-E22C-44A5-83B2-8CEA896CD0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ahoma" panose="020B060403050404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ahoma" panose="020B060403050404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ahoma" panose="020B060403050404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ahoma" panose="020B060403050404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Tahoma" panose="020B060403050404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Tahoma" panose="020B060403050404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Tahoma" panose="020B060403050404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Tahoma" panose="020B060403050404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64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705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4166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altLang="ru-RU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416675"/>
            <a:ext cx="7588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</a:tabLst>
              <a:defRPr sz="1200">
                <a:solidFill>
                  <a:srgbClr val="A5B0B3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5E398CA9-692B-4525-A6F7-BC0F15F0E5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kern="1200">
          <a:solidFill>
            <a:srgbClr val="E1EFF4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E1EFF4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E1EFF4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E1EFF4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E1EFF4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E1EFF4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E1EFF4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E1EFF4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E1EFF4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E1EFF4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E1EFF4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kern="1200">
          <a:solidFill>
            <a:srgbClr val="E1EFF4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E1EFF4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E1EFF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 noChangeArrowheads="1"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88"/>
              <a:gd name="T25" fmla="*/ 0 h 1912"/>
              <a:gd name="T26" fmla="*/ 1588 w 1588"/>
              <a:gd name="T27" fmla="*/ 1912 h 19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6700"/>
            <a:ext cx="8226425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64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BC8267EF-AAF3-4832-A830-9620A8E832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ahoma" panose="020B060403050404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ahoma" panose="020B060403050404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ahoma" panose="020B060403050404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Tahoma" panose="020B060403050404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Tahoma" panose="020B060403050404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Tahoma" panose="020B060403050404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Tahoma" panose="020B060403050404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Tahoma" panose="020B060403050404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64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705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57200" y="6416675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altLang="ru-RU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416675"/>
            <a:ext cx="7588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</a:tabLst>
              <a:defRPr sz="1200">
                <a:solidFill>
                  <a:srgbClr val="A5B0B3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D94E9808-8826-4E16-91B2-40BC044236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 kern="1200">
          <a:solidFill>
            <a:srgbClr val="E1EFF4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E1EFF4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E1EFF4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E1EFF4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E1EFF4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E1EFF4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E1EFF4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E1EFF4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E1EFF4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E1EFF4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E1EFF4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kern="1200">
          <a:solidFill>
            <a:srgbClr val="E1EFF4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E1EFF4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E1EFF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16013" y="5157788"/>
            <a:ext cx="75596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50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Воспитатели 1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младшей группы: </a:t>
            </a:r>
            <a:r>
              <a:rPr lang="ru-RU" alt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Сизикова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 Н.Н., </a:t>
            </a:r>
            <a:r>
              <a:rPr lang="ru-RU" alt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Черевако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 О.А.  </a:t>
            </a:r>
            <a:endParaRPr lang="ru-RU" altLang="ru-RU" sz="20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124" name="Прямоугольник 8"/>
          <p:cNvSpPr>
            <a:spLocks noChangeArrowheads="1"/>
          </p:cNvSpPr>
          <p:nvPr/>
        </p:nvSpPr>
        <p:spPr bwMode="auto">
          <a:xfrm>
            <a:off x="1835150" y="333375"/>
            <a:ext cx="60499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ts val="350"/>
              </a:spcBef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C000"/>
              </a:solidFill>
              <a:latin typeface="Times New Roman" pitchFamily="1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388" y="1412875"/>
            <a:ext cx="8856662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ts val="35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«Малыш в мире природы»                   </a:t>
            </a:r>
            <a:br>
              <a:rPr lang="ru-RU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Проект </a:t>
            </a:r>
            <a:br>
              <a:rPr lang="ru-RU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формированию экологических представлений у детей дошкольного возраста</a:t>
            </a:r>
            <a:endParaRPr lang="ru-RU" altLang="ru-RU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31913" y="260350"/>
            <a:ext cx="5112295" cy="68008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r>
              <a:rPr lang="ru-RU" altLang="ru-RU" sz="7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	</a:t>
            </a: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r>
              <a:rPr lang="ru-RU" altLang="ru-RU" sz="700" i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endParaRPr lang="ru-RU" altLang="ru-RU" sz="700" i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r>
              <a:rPr lang="ru-RU" altLang="ru-RU" sz="700" i="1" dirty="0">
                <a:latin typeface="Tahoma" panose="020B0604030504040204" pitchFamily="34" charset="0"/>
              </a:rPr>
              <a:t>    </a:t>
            </a: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r>
              <a:rPr lang="ru-RU" altLang="ru-RU" sz="700" i="1" dirty="0">
                <a:solidFill>
                  <a:srgbClr val="7030A0"/>
                </a:solidFill>
                <a:latin typeface="Tahoma" panose="020B0604030504040204" pitchFamily="34" charset="0"/>
              </a:rPr>
              <a:t>     </a:t>
            </a: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endParaRPr lang="ru-RU" altLang="ru-RU" sz="700" i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r>
              <a:rPr lang="ru-RU" altLang="ru-RU" sz="700" i="1" dirty="0">
                <a:solidFill>
                  <a:srgbClr val="7030A0"/>
                </a:solidFill>
                <a:latin typeface="Tahoma" panose="020B0604030504040204" pitchFamily="34" charset="0"/>
              </a:rPr>
              <a:t> </a:t>
            </a:r>
            <a:r>
              <a:rPr lang="ru-RU" altLang="ru-RU" sz="7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endParaRPr lang="ru-RU" altLang="ru-RU" sz="70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marL="180000" indent="-180000" eaLnBrk="1" hangingPunct="1">
              <a:spcBef>
                <a:spcPts val="175"/>
              </a:spcBef>
              <a:buSzPct val="100000"/>
              <a:defRPr/>
            </a:pP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0000" indent="-180000"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Январь</a:t>
            </a:r>
          </a:p>
          <a:p>
            <a:pPr marL="180000" indent="-180000"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Наблюдения на воздухе: «Снег на крыше на крылечке», «Потемнело во дворе», «Каждый поднял воротник»</a:t>
            </a:r>
          </a:p>
          <a:p>
            <a:pPr marL="180000" indent="-180000"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Мини-экскурсия: «Птичья столовая»</a:t>
            </a:r>
          </a:p>
          <a:p>
            <a:pPr marL="180000" indent="-180000"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Чтение художественной литературы: «Уж ты зимушка…», «Весело сияет…», «</a:t>
            </a:r>
            <a:r>
              <a:rPr lang="ru-RU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избушка»</a:t>
            </a:r>
          </a:p>
          <a:p>
            <a:pPr marL="180000" indent="-180000"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Развлечение для детей «Раз снежок, два снежок»</a:t>
            </a: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175" indent="0" eaLnBrk="1" hangingPunct="1">
              <a:lnSpc>
                <a:spcPct val="70000"/>
              </a:lnSpc>
              <a:spcBef>
                <a:spcPts val="500"/>
              </a:spcBef>
              <a:buSzPct val="100000"/>
              <a:defRPr/>
            </a:pPr>
            <a:r>
              <a:rPr lang="ru-RU" altLang="ru-RU" sz="1300" dirty="0">
                <a:solidFill>
                  <a:srgbClr val="7030A0"/>
                </a:solidFill>
                <a:latin typeface="Tahoma" panose="020B0604030504040204" pitchFamily="34" charset="0"/>
              </a:rPr>
              <a:t/>
            </a:r>
            <a:br>
              <a:rPr lang="ru-RU" altLang="ru-RU" sz="1300" dirty="0">
                <a:solidFill>
                  <a:srgbClr val="7030A0"/>
                </a:solidFill>
                <a:latin typeface="Tahoma" panose="020B0604030504040204" pitchFamily="34" charset="0"/>
              </a:rPr>
            </a:br>
            <a:r>
              <a:rPr lang="ru-RU" altLang="ru-RU" sz="1300" dirty="0">
                <a:solidFill>
                  <a:srgbClr val="7030A0"/>
                </a:solidFill>
                <a:latin typeface="Tahoma" panose="020B0604030504040204" pitchFamily="34" charset="0"/>
              </a:rPr>
              <a:t>  </a:t>
            </a:r>
          </a:p>
          <a:p>
            <a:pPr eaLnBrk="1" hangingPunct="1">
              <a:lnSpc>
                <a:spcPct val="70000"/>
              </a:lnSpc>
              <a:spcBef>
                <a:spcPts val="325"/>
              </a:spcBef>
              <a:buSzPct val="100000"/>
              <a:defRPr/>
            </a:pPr>
            <a:r>
              <a:rPr lang="ru-RU" altLang="ru-RU" sz="1300" dirty="0">
                <a:solidFill>
                  <a:srgbClr val="7030A0"/>
                </a:solidFill>
                <a:latin typeface="Tahoma" panose="020B0604030504040204" pitchFamily="34" charset="0"/>
              </a:rPr>
              <a:t/>
            </a:r>
            <a:br>
              <a:rPr lang="ru-RU" altLang="ru-RU" sz="1300" dirty="0">
                <a:solidFill>
                  <a:srgbClr val="7030A0"/>
                </a:solidFill>
                <a:latin typeface="Tahoma" panose="020B0604030504040204" pitchFamily="34" charset="0"/>
              </a:rPr>
            </a:br>
            <a:r>
              <a:rPr lang="ru-RU" altLang="ru-RU" sz="1300" dirty="0">
                <a:solidFill>
                  <a:srgbClr val="7030A0"/>
                </a:solidFill>
                <a:latin typeface="Tahoma" panose="020B0604030504040204" pitchFamily="34" charset="0"/>
              </a:rPr>
              <a:t>   </a:t>
            </a:r>
          </a:p>
          <a:p>
            <a:pPr eaLnBrk="1" hangingPunct="1">
              <a:lnSpc>
                <a:spcPct val="70000"/>
              </a:lnSpc>
              <a:spcBef>
                <a:spcPts val="325"/>
              </a:spcBef>
              <a:buSzPct val="100000"/>
              <a:defRPr/>
            </a:pPr>
            <a:endParaRPr lang="ru-RU" altLang="ru-RU" sz="1300" dirty="0">
              <a:solidFill>
                <a:srgbClr val="7030A0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69D3BD-4D66-47EF-9448-EB6E3DDD65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1632" y="112576"/>
            <a:ext cx="2924944" cy="26997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E6089C-B963-40F0-B769-7A64071C48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996952"/>
            <a:ext cx="2699792" cy="370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00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187624" y="-171400"/>
            <a:ext cx="5112568" cy="54006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r>
              <a:rPr lang="ru-RU" altLang="ru-RU" sz="7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	</a:t>
            </a: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r>
              <a:rPr lang="ru-RU" altLang="ru-RU" sz="700" i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endParaRPr lang="ru-RU" altLang="ru-RU" sz="700" i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r>
              <a:rPr lang="ru-RU" altLang="ru-RU" sz="700" i="1" dirty="0">
                <a:latin typeface="Tahoma" panose="020B0604030504040204" pitchFamily="34" charset="0"/>
              </a:rPr>
              <a:t>    </a:t>
            </a: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r>
              <a:rPr lang="ru-RU" altLang="ru-RU" sz="700" i="1" dirty="0">
                <a:solidFill>
                  <a:srgbClr val="7030A0"/>
                </a:solidFill>
                <a:latin typeface="Tahoma" panose="020B0604030504040204" pitchFamily="34" charset="0"/>
              </a:rPr>
              <a:t>     </a:t>
            </a: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endParaRPr lang="ru-RU" altLang="ru-RU" sz="700" i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r>
              <a:rPr lang="ru-RU" altLang="ru-RU" sz="700" i="1" dirty="0">
                <a:solidFill>
                  <a:srgbClr val="7030A0"/>
                </a:solidFill>
                <a:latin typeface="Tahoma" panose="020B0604030504040204" pitchFamily="34" charset="0"/>
              </a:rPr>
              <a:t> </a:t>
            </a:r>
            <a:r>
              <a:rPr lang="ru-RU" altLang="ru-RU" sz="7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endParaRPr lang="ru-RU" altLang="ru-RU" sz="70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marL="180000" indent="180000" eaLnBrk="1" hangingPunct="1">
              <a:spcBef>
                <a:spcPts val="50"/>
              </a:spcBef>
              <a:spcAft>
                <a:spcPts val="50"/>
              </a:spcAft>
              <a:buSzPct val="100000"/>
              <a:defRPr/>
            </a:pPr>
            <a:endParaRPr lang="ru-RU" altLang="ru-RU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0000" indent="180000">
              <a:lnSpc>
                <a:spcPct val="107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Февраль</a:t>
            </a:r>
          </a:p>
          <a:p>
            <a:pPr marL="180000" indent="180000">
              <a:lnSpc>
                <a:spcPct val="107000"/>
              </a:lnSpc>
              <a:spcBef>
                <a:spcPts val="50"/>
              </a:spcBef>
              <a:spcAft>
                <a:spcPts val="50"/>
              </a:spcAft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180000">
              <a:lnSpc>
                <a:spcPct val="107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Наблюдения на воздухе: «Морозов в шубке не боюсь», «Падают снежинки»</a:t>
            </a:r>
          </a:p>
          <a:p>
            <a:pPr marL="180000" indent="180000">
              <a:lnSpc>
                <a:spcPct val="107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Консультация для родителей «Игры с детьми зимой»</a:t>
            </a:r>
          </a:p>
          <a:p>
            <a:pPr marL="180000" indent="180000">
              <a:lnSpc>
                <a:spcPct val="107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Чтение художественной литературы: «</a:t>
            </a:r>
            <a:r>
              <a:rPr lang="ru-RU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Снигирек</a:t>
            </a: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», «Белый снег пушистый…»</a:t>
            </a:r>
          </a:p>
          <a:p>
            <a:pPr marL="180000" indent="180000">
              <a:lnSpc>
                <a:spcPct val="107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Домашнее задание: составление семейного фото альбома «Зимние забавы»</a:t>
            </a: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175" indent="0" eaLnBrk="1" hangingPunct="1">
              <a:lnSpc>
                <a:spcPct val="70000"/>
              </a:lnSpc>
              <a:spcBef>
                <a:spcPts val="500"/>
              </a:spcBef>
              <a:buSzPct val="100000"/>
              <a:defRPr/>
            </a:pPr>
            <a:r>
              <a:rPr lang="ru-RU" altLang="ru-RU" sz="1300" dirty="0">
                <a:solidFill>
                  <a:srgbClr val="7030A0"/>
                </a:solidFill>
                <a:latin typeface="Tahoma" panose="020B0604030504040204" pitchFamily="34" charset="0"/>
              </a:rPr>
              <a:t/>
            </a:r>
            <a:br>
              <a:rPr lang="ru-RU" altLang="ru-RU" sz="1300" dirty="0">
                <a:solidFill>
                  <a:srgbClr val="7030A0"/>
                </a:solidFill>
                <a:latin typeface="Tahoma" panose="020B0604030504040204" pitchFamily="34" charset="0"/>
              </a:rPr>
            </a:br>
            <a:r>
              <a:rPr lang="ru-RU" altLang="ru-RU" sz="1300" dirty="0">
                <a:solidFill>
                  <a:srgbClr val="7030A0"/>
                </a:solidFill>
                <a:latin typeface="Tahoma" panose="020B0604030504040204" pitchFamily="34" charset="0"/>
              </a:rPr>
              <a:t>  </a:t>
            </a:r>
          </a:p>
          <a:p>
            <a:pPr eaLnBrk="1" hangingPunct="1">
              <a:lnSpc>
                <a:spcPct val="70000"/>
              </a:lnSpc>
              <a:spcBef>
                <a:spcPts val="325"/>
              </a:spcBef>
              <a:buSzPct val="100000"/>
              <a:defRPr/>
            </a:pPr>
            <a:r>
              <a:rPr lang="ru-RU" altLang="ru-RU" sz="1300" dirty="0">
                <a:solidFill>
                  <a:srgbClr val="7030A0"/>
                </a:solidFill>
                <a:latin typeface="Tahoma" panose="020B0604030504040204" pitchFamily="34" charset="0"/>
              </a:rPr>
              <a:t/>
            </a:r>
            <a:br>
              <a:rPr lang="ru-RU" altLang="ru-RU" sz="1300" dirty="0">
                <a:solidFill>
                  <a:srgbClr val="7030A0"/>
                </a:solidFill>
                <a:latin typeface="Tahoma" panose="020B0604030504040204" pitchFamily="34" charset="0"/>
              </a:rPr>
            </a:br>
            <a:r>
              <a:rPr lang="ru-RU" altLang="ru-RU" sz="1300" dirty="0">
                <a:solidFill>
                  <a:srgbClr val="7030A0"/>
                </a:solidFill>
                <a:latin typeface="Tahoma" panose="020B0604030504040204" pitchFamily="34" charset="0"/>
              </a:rPr>
              <a:t>   </a:t>
            </a:r>
          </a:p>
          <a:p>
            <a:pPr eaLnBrk="1" hangingPunct="1">
              <a:lnSpc>
                <a:spcPct val="70000"/>
              </a:lnSpc>
              <a:spcBef>
                <a:spcPts val="325"/>
              </a:spcBef>
              <a:buSzPct val="100000"/>
              <a:defRPr/>
            </a:pPr>
            <a:endParaRPr lang="ru-RU" altLang="ru-RU" sz="1300" dirty="0">
              <a:solidFill>
                <a:srgbClr val="7030A0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608881-D52D-4D0C-A362-202835A5D9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2089" y="1240757"/>
            <a:ext cx="4480500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07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AA5FD7-F0AC-4A6B-9D74-82BA289C21DD}"/>
              </a:ext>
            </a:extLst>
          </p:cNvPr>
          <p:cNvSpPr txBox="1"/>
          <p:nvPr/>
        </p:nvSpPr>
        <p:spPr>
          <a:xfrm>
            <a:off x="1403648" y="384935"/>
            <a:ext cx="4392488" cy="5501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Март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522900" indent="-3429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  <a:buAutoNum type="arabicPeriod"/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Наблюдения на воздухе: «Снег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теперь уже не тот», «Птичий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щебет»,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«На дорожках ручейки»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Мини-экскурсия: «Растет она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вниз головой»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Чтение художественной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литературы: «</a:t>
            </a:r>
            <a:r>
              <a:rPr lang="ru-RU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избушка»,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«Солнышко», «Весна»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Развлечение для детей: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«Масленица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пришла – прощай зима, 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здравствуй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весна!». Проведение утренника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«Поздравляем маму с 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Праздником весны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850EB5-47E1-4C81-B053-B8A5AD525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8648" y="652192"/>
            <a:ext cx="3600402" cy="25292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785949-4F2E-46B3-9EE0-34BBCA351D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74" y="3793145"/>
            <a:ext cx="1665579" cy="29577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BEE587-9F13-4EFB-AE20-56FCB8635A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93145"/>
            <a:ext cx="2086647" cy="294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12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5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AA5FD7-F0AC-4A6B-9D74-82BA289C21DD}"/>
              </a:ext>
            </a:extLst>
          </p:cNvPr>
          <p:cNvSpPr txBox="1"/>
          <p:nvPr/>
        </p:nvSpPr>
        <p:spPr>
          <a:xfrm>
            <a:off x="1403648" y="384934"/>
            <a:ext cx="4536504" cy="377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Апрель</a:t>
            </a: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  <a:buAutoNum type="arabicPeriod"/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Наблюдения на воздухе «Красный</a:t>
            </a: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сарафанчик. Черные горошки»,</a:t>
            </a: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«Солнышко»</a:t>
            </a: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Чтение художественной</a:t>
            </a: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литературы: «Солнышко</a:t>
            </a: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катилось…», «Солнце светит всем</a:t>
            </a: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зверушкам…»</a:t>
            </a: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Рисуем пальчиками:</a:t>
            </a: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Коллективная работа «Берегите</a:t>
            </a: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природу»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902F23-9FE2-42C1-8EF8-2E1CB7605F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9151" y="1145649"/>
            <a:ext cx="4738346" cy="28083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CF3532-6841-4F47-86B5-AD805C9B3E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2" y="3933056"/>
            <a:ext cx="4828127" cy="271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02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AA5FD7-F0AC-4A6B-9D74-82BA289C21DD}"/>
              </a:ext>
            </a:extLst>
          </p:cNvPr>
          <p:cNvSpPr txBox="1"/>
          <p:nvPr/>
        </p:nvSpPr>
        <p:spPr>
          <a:xfrm>
            <a:off x="1259632" y="908720"/>
            <a:ext cx="3744416" cy="361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Май</a:t>
            </a: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522900" indent="-3429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  <a:buAutoNum type="arabicPeriod"/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Наблюдения на воздухе: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«Веселый луговой…»,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«Дождик-дождик, пуще…»,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«Озорной ветерок»</a:t>
            </a: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Экспериментирование</a:t>
            </a: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«Водичка-водичка…»</a:t>
            </a: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Чтение художественной</a:t>
            </a: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литературы: «Дождик…»,</a:t>
            </a: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«Первый гром», «Ласточка»</a:t>
            </a:r>
          </a:p>
          <a:p>
            <a:pPr marL="180000" indent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0B9C95-4ECF-4C97-B89B-1D2D5156FA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669862"/>
            <a:ext cx="2304256" cy="409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01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908175" y="1052513"/>
            <a:ext cx="6767513" cy="317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детей от 2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лет</a:t>
            </a:r>
            <a:endParaRPr lang="ru-RU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	По </a:t>
            </a:r>
            <a:r>
              <a:rPr lang="ru-RU" sz="18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итогу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8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ети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могут:</a:t>
            </a:r>
            <a:endParaRPr lang="ru-RU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 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 Иметь представление о живой и не живой природе</a:t>
            </a:r>
            <a:endParaRPr lang="ru-RU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Отражать полученные впечатления в речи и продуктивных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видах деятельности.</a:t>
            </a:r>
            <a:endParaRPr lang="ru-RU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Появится желание общаться с природой и отражать свои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впечатления через различные виды деятельности.</a:t>
            </a:r>
            <a:endParaRPr lang="ru-RU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Появится желание наблюдать и экспериментировать,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анализировать, делать выводы (с водой, песком, снегом).</a:t>
            </a:r>
            <a:endParaRPr lang="ru-RU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75" eaLnBrk="1" hangingPunct="1">
              <a:lnSpc>
                <a:spcPct val="60000"/>
              </a:lnSpc>
              <a:spcBef>
                <a:spcPts val="55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altLang="ru-RU" sz="2400" dirty="0">
              <a:solidFill>
                <a:srgbClr val="7030A0"/>
              </a:solidFill>
              <a:latin typeface="Tahoma" pitchFamily="32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1547813" y="2205038"/>
            <a:ext cx="6911975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>
              <a:solidFill>
                <a:srgbClr val="7030A0"/>
              </a:solidFill>
              <a:latin typeface="Tahoma" pitchFamily="32" charset="0"/>
            </a:endParaRP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1763713" y="3678238"/>
            <a:ext cx="65532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39725" eaLnBrk="1" hangingPunct="1">
              <a:lnSpc>
                <a:spcPct val="60000"/>
              </a:lnSpc>
              <a:spcBef>
                <a:spcPts val="55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altLang="ru-RU" sz="2000">
              <a:solidFill>
                <a:srgbClr val="7030A0"/>
              </a:solidFill>
              <a:latin typeface="Tahoma" pitchFamily="32" charset="0"/>
            </a:endParaRP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1619250" y="4292600"/>
            <a:ext cx="6913563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39725" eaLnBrk="1" hangingPunct="1">
              <a:lnSpc>
                <a:spcPct val="60000"/>
              </a:lnSpc>
              <a:spcBef>
                <a:spcPts val="55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altLang="ru-RU" sz="2000">
              <a:solidFill>
                <a:srgbClr val="7030A0"/>
              </a:solidFill>
              <a:latin typeface="Tahoma" pitchFamily="32" charset="0"/>
            </a:endParaRP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1258888" y="4581525"/>
            <a:ext cx="720090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39725" eaLnBrk="1" hangingPunct="1">
              <a:lnSpc>
                <a:spcPct val="60000"/>
              </a:lnSpc>
              <a:spcBef>
                <a:spcPts val="55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altLang="ru-RU" sz="2000">
              <a:solidFill>
                <a:srgbClr val="7030A0"/>
              </a:solidFill>
              <a:latin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798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91680" y="0"/>
            <a:ext cx="7668220" cy="55895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80000" indent="-180000">
              <a:lnSpc>
                <a:spcPct val="50000"/>
              </a:lnSpc>
              <a:spcAft>
                <a:spcPts val="400"/>
              </a:spcAft>
            </a:pPr>
            <a:endParaRPr lang="ru-RU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50000"/>
              </a:lnSpc>
              <a:spcAft>
                <a:spcPts val="400"/>
              </a:spcAft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-180000" algn="ctr">
              <a:lnSpc>
                <a:spcPct val="50000"/>
              </a:lnSpc>
              <a:spcAft>
                <a:spcPts val="400"/>
              </a:spcAft>
            </a:pPr>
            <a:endParaRPr lang="ru-RU" sz="2000" b="1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50000"/>
              </a:lnSpc>
              <a:spcAft>
                <a:spcPts val="4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 indent="-180000">
              <a:lnSpc>
                <a:spcPct val="50000"/>
              </a:lnSpc>
              <a:spcAft>
                <a:spcPts val="4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 дорожке, по тропинке</a:t>
            </a:r>
          </a:p>
          <a:p>
            <a:pPr marL="180000" indent="-180000">
              <a:lnSpc>
                <a:spcPct val="50000"/>
              </a:lnSpc>
              <a:spcAft>
                <a:spcPts val="40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50000"/>
              </a:lnSpc>
              <a:spcAft>
                <a:spcPts val="4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 в зеленый лес бегу</a:t>
            </a:r>
          </a:p>
          <a:p>
            <a:pPr marL="180000" indent="-180000">
              <a:lnSpc>
                <a:spcPct val="50000"/>
              </a:lnSpc>
              <a:spcAft>
                <a:spcPts val="4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 indent="-180000">
              <a:lnSpc>
                <a:spcPct val="50000"/>
              </a:lnSpc>
              <a:spcAft>
                <a:spcPts val="4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 не трону паутинку</a:t>
            </a:r>
          </a:p>
          <a:p>
            <a:pPr marL="180000" indent="-180000">
              <a:lnSpc>
                <a:spcPct val="50000"/>
              </a:lnSpc>
              <a:spcAft>
                <a:spcPts val="4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 indent="-180000">
              <a:lnSpc>
                <a:spcPct val="50000"/>
              </a:lnSpc>
              <a:spcAft>
                <a:spcPts val="4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ромашку не сорву…</a:t>
            </a:r>
          </a:p>
          <a:p>
            <a:pPr marL="180000" indent="-180000">
              <a:lnSpc>
                <a:spcPct val="50000"/>
              </a:lnSpc>
              <a:spcAft>
                <a:spcPts val="40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50000"/>
              </a:lnSpc>
              <a:spcAft>
                <a:spcPts val="40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50000"/>
              </a:lnSpc>
              <a:spcAft>
                <a:spcPts val="40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50000"/>
              </a:lnSpc>
              <a:spcAft>
                <a:spcPts val="4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Экологическое воспитание – это формирование у детей</a:t>
            </a:r>
          </a:p>
          <a:p>
            <a:pPr marL="180000" indent="-180000">
              <a:lnSpc>
                <a:spcPct val="50000"/>
              </a:lnSpc>
              <a:spcAft>
                <a:spcPts val="400"/>
              </a:spcAft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0000" indent="-180000">
              <a:lnSpc>
                <a:spcPct val="50000"/>
              </a:lnSpc>
              <a:spcAft>
                <a:spcPts val="4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экологического сознания как совокупности знаний, мышления,</a:t>
            </a:r>
          </a:p>
          <a:p>
            <a:pPr marL="180000" indent="-180000">
              <a:lnSpc>
                <a:spcPct val="50000"/>
              </a:lnSpc>
              <a:spcAft>
                <a:spcPts val="400"/>
              </a:spcAft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0000" indent="-180000">
              <a:lnSpc>
                <a:spcPct val="50000"/>
              </a:lnSpc>
              <a:spcAft>
                <a:spcPts val="4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чувств, воли и готовности к активной природоохранной</a:t>
            </a:r>
          </a:p>
          <a:p>
            <a:pPr marL="180000" indent="-180000">
              <a:lnSpc>
                <a:spcPct val="50000"/>
              </a:lnSpc>
              <a:spcAft>
                <a:spcPts val="40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0000" indent="-180000">
              <a:lnSpc>
                <a:spcPct val="50000"/>
              </a:lnSpc>
              <a:spcAft>
                <a:spcPts val="40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деятельности</a:t>
            </a: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50000"/>
              </a:lnSpc>
              <a:spcAft>
                <a:spcPts val="40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50000"/>
              </a:lnSpc>
              <a:spcAft>
                <a:spcPts val="400"/>
              </a:spcAft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700"/>
              </a:spcBef>
              <a:buSzPct val="100000"/>
              <a:defRPr/>
            </a:pPr>
            <a:endParaRPr lang="ru-RU" altLang="ru-RU" sz="28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088" y="3716338"/>
            <a:ext cx="7705725" cy="3196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ts val="800"/>
              </a:spcBef>
              <a:buSzPct val="100000"/>
              <a:defRPr/>
            </a:pP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043608" y="1052513"/>
            <a:ext cx="7776864" cy="561684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80000" indent="-180000" algn="just" eaLnBrk="1" hangingPunct="1">
              <a:spcBef>
                <a:spcPts val="700"/>
              </a:spcBef>
              <a:buSzPct val="100000"/>
              <a:defRPr/>
            </a:pP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Заложить любовь к Родине, к родному краю, к родной природе, к</a:t>
            </a:r>
          </a:p>
          <a:p>
            <a:pPr marL="180000" indent="-180000" algn="just" eaLnBrk="1" hangingPunct="1">
              <a:spcBef>
                <a:spcPts val="700"/>
              </a:spcBef>
              <a:buSzPct val="100000"/>
              <a:defRPr/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людям можно только в раннем возрасте. Потом поменять</a:t>
            </a:r>
          </a:p>
          <a:p>
            <a:pPr marL="180000" indent="-180000" algn="just" eaLnBrk="1" hangingPunct="1">
              <a:spcBef>
                <a:spcPts val="700"/>
              </a:spcBef>
              <a:buSzPct val="100000"/>
              <a:defRPr/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мировоззрение, изменить представления и взгляды человека на</a:t>
            </a:r>
          </a:p>
          <a:p>
            <a:pPr marL="180000" indent="-180000" algn="just" eaLnBrk="1" hangingPunct="1">
              <a:spcBef>
                <a:spcPts val="700"/>
              </a:spcBef>
              <a:buSzPct val="100000"/>
              <a:defRPr/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окружающее необычайно сложно. Именно потому важно</a:t>
            </a:r>
          </a:p>
          <a:p>
            <a:pPr marL="180000" indent="-180000" algn="just" eaLnBrk="1" hangingPunct="1">
              <a:spcBef>
                <a:spcPts val="700"/>
              </a:spcBef>
              <a:buSzPct val="100000"/>
              <a:defRPr/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своевременно развивать экологическое сознание маленькой</a:t>
            </a:r>
          </a:p>
          <a:p>
            <a:pPr marL="180000" indent="-180000" algn="just" eaLnBrk="1" hangingPunct="1">
              <a:spcBef>
                <a:spcPts val="700"/>
              </a:spcBef>
              <a:buSzPct val="100000"/>
              <a:defRPr/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личности. Наша цель – научить искать и находить новое в уже</a:t>
            </a:r>
          </a:p>
          <a:p>
            <a:pPr marL="180000" indent="-180000" algn="just" eaLnBrk="1" hangingPunct="1">
              <a:spcBef>
                <a:spcPts val="700"/>
              </a:spcBef>
              <a:buSzPct val="100000"/>
              <a:defRPr/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известном. Одна из главных нравственных задач – воспитывать</a:t>
            </a:r>
          </a:p>
          <a:p>
            <a:pPr marL="180000" indent="-180000" algn="just" eaLnBrk="1" hangingPunct="1">
              <a:spcBef>
                <a:spcPts val="700"/>
              </a:spcBef>
              <a:buSzPct val="100000"/>
              <a:defRPr/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любовь к Родине, а значит, и бережное отношение к ее природе. Мы</a:t>
            </a:r>
          </a:p>
          <a:p>
            <a:pPr marL="180000" indent="-180000" algn="just" eaLnBrk="1" hangingPunct="1">
              <a:spcBef>
                <a:spcPts val="700"/>
              </a:spcBef>
              <a:buSzPct val="100000"/>
              <a:defRPr/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достигнем того, если научим детей наслаждаться пейзажами</a:t>
            </a:r>
          </a:p>
          <a:p>
            <a:pPr marL="180000" indent="-180000" algn="just" eaLnBrk="1" hangingPunct="1">
              <a:spcBef>
                <a:spcPts val="700"/>
              </a:spcBef>
              <a:buSzPct val="100000"/>
              <a:defRPr/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родных мест.</a:t>
            </a:r>
          </a:p>
          <a:p>
            <a:pPr marL="180000" indent="-180000" algn="just" eaLnBrk="1" hangingPunct="1">
              <a:lnSpc>
                <a:spcPct val="50000"/>
              </a:lnSpc>
              <a:spcBef>
                <a:spcPts val="700"/>
              </a:spcBef>
              <a:buSzPct val="100000"/>
              <a:defRPr/>
            </a:pPr>
            <a:r>
              <a:rPr lang="ru-RU" altLang="ru-RU" sz="3200" dirty="0">
                <a:solidFill>
                  <a:srgbClr val="7030A0"/>
                </a:solidFill>
                <a:latin typeface="Tahoma" panose="020B0604030504040204" pitchFamily="34" charset="0"/>
              </a:rPr>
              <a:t>   		 </a:t>
            </a:r>
          </a:p>
          <a:p>
            <a:pPr algn="ctr" eaLnBrk="1" hangingPunct="1">
              <a:lnSpc>
                <a:spcPct val="80000"/>
              </a:lnSpc>
              <a:spcBef>
                <a:spcPts val="700"/>
              </a:spcBef>
              <a:buSzPct val="100000"/>
              <a:defRPr/>
            </a:pPr>
            <a:r>
              <a:rPr lang="ru-RU" altLang="ru-RU" sz="2800" dirty="0">
                <a:solidFill>
                  <a:srgbClr val="9689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331913" y="476672"/>
            <a:ext cx="7272337" cy="489654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Приобщение к миру природы детей раннего возраста – это</a:t>
            </a: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первая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начальная ступень в системе непрерывного</a:t>
            </a: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экологического образования.</a:t>
            </a: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Реализация данного проекта проходила в три этапа.</a:t>
            </a: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Подготовительный этап включает в себя:</a:t>
            </a: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44000" indent="-28575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  <a:buFontTx/>
              <a:buChar char="-"/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изучение литературы по экологическому воспитанию детей</a:t>
            </a:r>
          </a:p>
          <a:p>
            <a:pPr marL="144000" indent="-28575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  <a:buFontTx/>
              <a:buChar char="-"/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раннего возраста</a:t>
            </a:r>
          </a:p>
          <a:p>
            <a:pPr marL="0" indent="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249750" indent="-28575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  <a:buFontTx/>
              <a:buChar char="-"/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подготовка материала для проведения мини-экскурсий и </a:t>
            </a:r>
          </a:p>
          <a:p>
            <a:pPr marL="249750" indent="-28575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  <a:buFontTx/>
              <a:buChar char="-"/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49750" indent="-28575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  <a:buFontTx/>
              <a:buChar char="-"/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аблюдений</a:t>
            </a:r>
          </a:p>
          <a:p>
            <a:pPr marL="0" indent="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249750" indent="-28575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  <a:buFontTx/>
              <a:buChar char="-"/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подбор методических материалов в соответствии с задачами</a:t>
            </a:r>
          </a:p>
          <a:p>
            <a:pPr marL="249750" indent="-28575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  <a:buFontTx/>
              <a:buChar char="-"/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проекта.</a:t>
            </a:r>
          </a:p>
          <a:p>
            <a:pPr marL="0" indent="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 время основного этапа были проведены запланированные</a:t>
            </a: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мероприятия:</a:t>
            </a: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49750" indent="-28575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  <a:buFontTx/>
              <a:buChar char="-"/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консультации для родителей</a:t>
            </a:r>
          </a:p>
          <a:p>
            <a:pPr marL="249750" indent="-28575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  <a:buFontTx/>
              <a:buChar char="-"/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249750" indent="-28575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  <a:buFontTx/>
              <a:buChar char="-"/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выставки и конкурсы</a:t>
            </a:r>
          </a:p>
          <a:p>
            <a:pPr marL="249750" indent="-28575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  <a:buFontTx/>
              <a:buChar char="-"/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249750" indent="-28575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  <a:buFontTx/>
              <a:buChar char="-"/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мини-экскурсии и наблюдения</a:t>
            </a:r>
          </a:p>
          <a:p>
            <a:pPr marL="0" indent="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44000" indent="-18000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40000"/>
              </a:lnSpc>
              <a:spcBef>
                <a:spcPts val="40"/>
              </a:spcBef>
              <a:spcAft>
                <a:spcPts val="40"/>
              </a:spcAft>
            </a:pPr>
            <a:endParaRPr lang="ru-RU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650" y="260350"/>
            <a:ext cx="7777163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700"/>
              </a:spcBef>
              <a:buSzPct val="100000"/>
              <a:defRPr/>
            </a:pPr>
            <a:endParaRPr lang="ru-RU" altLang="ru-RU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CC3F28-1592-470A-B3D2-2328E83AC459}"/>
              </a:ext>
            </a:extLst>
          </p:cNvPr>
          <p:cNvSpPr txBox="1"/>
          <p:nvPr/>
        </p:nvSpPr>
        <p:spPr>
          <a:xfrm>
            <a:off x="1979712" y="332656"/>
            <a:ext cx="7056784" cy="6486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Участники Дети раннего возраста (2-3л.) и их родители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Тип Познавательно-исследовательский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Продолжительность Долгосрочный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Формирование экологической культуры у детей 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раннего возраста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• Развивать и поддерживать познавательную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активность, желание и умение наблюдать за живой и не 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живой природой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Воспитывать у детей гуманное отношение к живому, 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вместе с чувством удивления и восхищения, развивать у 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детей первые эстетические представления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Развивать у детей воображение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Обогащать словарный запас детей, развивать связную 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речь, интерес к художественному слову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Краткое содержание проекта 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консультации для родителей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мини-экскурсии, наблюдения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 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выставки, конкурсы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Место проведения МАДОУ д /с №56 «Строитель»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Сроки проведения 2022 – 2023у. г.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852613" y="260350"/>
            <a:ext cx="7291387" cy="65293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550"/>
              </a:spcBef>
              <a:buSzPct val="100000"/>
              <a:defRPr/>
            </a:pPr>
            <a:r>
              <a:rPr lang="ru-RU" alt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	</a:t>
            </a:r>
          </a:p>
          <a:p>
            <a:pPr eaLnBrk="1" hangingPunct="1">
              <a:lnSpc>
                <a:spcPct val="70000"/>
              </a:lnSpc>
              <a:spcBef>
                <a:spcPts val="550"/>
              </a:spcBef>
              <a:buSzPct val="100000"/>
              <a:defRPr/>
            </a:pPr>
            <a:r>
              <a:rPr lang="ru-RU" altLang="ru-RU" sz="2200" i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70000"/>
              </a:lnSpc>
              <a:spcBef>
                <a:spcPts val="550"/>
              </a:spcBef>
              <a:buSzPct val="100000"/>
              <a:defRPr/>
            </a:pPr>
            <a:endParaRPr lang="ru-RU" altLang="ru-RU" sz="2200" i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550"/>
              </a:spcBef>
              <a:buSzPct val="100000"/>
              <a:defRPr/>
            </a:pPr>
            <a:r>
              <a:rPr lang="ru-RU" altLang="ru-RU" sz="2200" i="1" dirty="0">
                <a:latin typeface="Tahoma" panose="020B0604030504040204" pitchFamily="34" charset="0"/>
              </a:rPr>
              <a:t>    </a:t>
            </a:r>
            <a:endParaRPr lang="ru-RU" altLang="ru-RU" sz="220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550"/>
              </a:spcBef>
              <a:buSzPct val="100000"/>
              <a:defRPr/>
            </a:pPr>
            <a:endParaRPr lang="ru-RU" altLang="ru-RU" sz="2200" i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550"/>
              </a:spcBef>
              <a:buSzPct val="100000"/>
              <a:defRPr/>
            </a:pPr>
            <a:r>
              <a:rPr lang="ru-RU" altLang="ru-RU" sz="2200" dirty="0">
                <a:solidFill>
                  <a:srgbClr val="7030A0"/>
                </a:solidFill>
                <a:latin typeface="Tahoma" panose="020B0604030504040204" pitchFamily="34" charset="0"/>
              </a:rPr>
              <a:t/>
            </a:r>
            <a:br>
              <a:rPr lang="ru-RU" altLang="ru-RU" sz="2200" dirty="0">
                <a:solidFill>
                  <a:srgbClr val="7030A0"/>
                </a:solidFill>
                <a:latin typeface="Tahoma" panose="020B0604030504040204" pitchFamily="34" charset="0"/>
              </a:rPr>
            </a:br>
            <a:r>
              <a:rPr lang="ru-RU" altLang="ru-RU" sz="2200" dirty="0">
                <a:solidFill>
                  <a:srgbClr val="7030A0"/>
                </a:solidFill>
                <a:latin typeface="Tahoma" panose="020B0604030504040204" pitchFamily="34" charset="0"/>
              </a:rPr>
              <a:t>  </a:t>
            </a:r>
          </a:p>
          <a:p>
            <a:pPr eaLnBrk="1" hangingPunct="1">
              <a:lnSpc>
                <a:spcPct val="70000"/>
              </a:lnSpc>
              <a:spcBef>
                <a:spcPts val="550"/>
              </a:spcBef>
              <a:buSzPct val="100000"/>
              <a:defRPr/>
            </a:pPr>
            <a:endParaRPr lang="ru-RU" altLang="ru-RU" sz="2200" i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550"/>
              </a:spcBef>
              <a:buSzPct val="100000"/>
              <a:defRPr/>
            </a:pPr>
            <a:endParaRPr lang="ru-RU" altLang="ru-RU" sz="2200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550"/>
              </a:spcBef>
              <a:buSzPct val="100000"/>
              <a:defRPr/>
            </a:pPr>
            <a:endParaRPr lang="ru-RU" altLang="ru-RU" sz="2200" dirty="0">
              <a:solidFill>
                <a:srgbClr val="7030A0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3F63B-7854-422B-95DB-FA462CF56AD1}"/>
              </a:ext>
            </a:extLst>
          </p:cNvPr>
          <p:cNvSpPr txBox="1"/>
          <p:nvPr/>
        </p:nvSpPr>
        <p:spPr>
          <a:xfrm>
            <a:off x="1815803" y="521703"/>
            <a:ext cx="4484389" cy="4352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algn="ctr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План работы по проекту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Сентябрь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522900" indent="-3429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  <a:buAutoNum type="arabicPeriod"/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Наблюдения на воздухе: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«Листопад», «Облака бегут по 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небу», «Это что за птица»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Мини-экскурсия: «Мы на 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клумбу с лопаткой пришли»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Игры с песком: «Мы лепили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калачи»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Чтение художественной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литературы: «Петушок, петушок…»,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«Водичка, водичка…», «Курочка</a:t>
            </a: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ряба»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4581FA-CBF9-418C-8874-11C3B60A3F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006" y="0"/>
            <a:ext cx="3240583" cy="32406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FB454A-6300-4B82-BD89-E53D493163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2329"/>
            <a:ext cx="2123728" cy="310740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331913" y="260350"/>
            <a:ext cx="4752255" cy="57769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450"/>
              </a:spcBef>
              <a:buSzPct val="100000"/>
              <a:defRPr/>
            </a:pP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	</a:t>
            </a:r>
          </a:p>
          <a:p>
            <a:pPr marL="180000" indent="180000" eaLnBrk="1" hangingPunct="1">
              <a:spcBef>
                <a:spcPts val="50"/>
              </a:spcBef>
              <a:spcAft>
                <a:spcPts val="50"/>
              </a:spcAft>
              <a:buSzPct val="100000"/>
              <a:defRPr/>
            </a:pPr>
            <a:endParaRPr lang="ru-RU" alt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0000" indent="180000" eaLnBrk="1" hangingPunct="1">
              <a:spcBef>
                <a:spcPts val="50"/>
              </a:spcBef>
              <a:spcAft>
                <a:spcPts val="50"/>
              </a:spcAft>
              <a:buSzPct val="100000"/>
              <a:defRPr/>
            </a:pPr>
            <a:endParaRPr lang="ru-RU" altLang="ru-RU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0000" indent="180000"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Октябрь</a:t>
            </a:r>
          </a:p>
          <a:p>
            <a:pPr marL="180000" indent="180000"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 indent="180000"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Наблюдения на воздухе:</a:t>
            </a:r>
          </a:p>
          <a:p>
            <a:pPr marL="180000" indent="180000"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«Золотой ковер», «Дождик, дождик, кап да кап», «Стало холоднее»</a:t>
            </a:r>
          </a:p>
          <a:p>
            <a:pPr marL="180000" indent="180000"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 indent="180000"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Развлечение для детей «Дары осени»</a:t>
            </a:r>
          </a:p>
          <a:p>
            <a:pPr marL="180000" indent="180000"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 indent="180000"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Чтение художественной литературы: Заболел наш петушок», «Водичка, водичка», «Птичка»</a:t>
            </a:r>
          </a:p>
          <a:p>
            <a:pPr marL="180000" indent="180000"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 indent="180000"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Домашнее задание: Подготовить поделки из природного материала для участия в выставке «Осень золотая»</a:t>
            </a:r>
          </a:p>
          <a:p>
            <a:pPr marL="3175" indent="0" eaLnBrk="1" hangingPunct="1">
              <a:lnSpc>
                <a:spcPct val="80000"/>
              </a:lnSpc>
              <a:spcBef>
                <a:spcPts val="450"/>
              </a:spcBef>
              <a:buClr>
                <a:srgbClr val="FF3300"/>
              </a:buClr>
              <a:buSzPct val="100000"/>
              <a:defRPr/>
            </a:pPr>
            <a:endParaRPr lang="ru-RU" altLang="ru-RU" sz="2400" i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450"/>
              </a:spcBef>
              <a:buSzPct val="100000"/>
              <a:defRPr/>
            </a:pPr>
            <a:r>
              <a:rPr lang="ru-RU" altLang="ru-RU" sz="2400" i="1" dirty="0">
                <a:solidFill>
                  <a:srgbClr val="7030A0"/>
                </a:solidFill>
                <a:latin typeface="Tahoma" panose="020B0604030504040204" pitchFamily="34" charset="0"/>
              </a:rPr>
              <a:t>    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1B0C0D-11D8-4A52-9567-E93A862230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2428"/>
            <a:ext cx="2880320" cy="30063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A902F5-2CEF-44EB-A3B5-E93514A5F9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19264"/>
            <a:ext cx="2880320" cy="31783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31640" y="260350"/>
            <a:ext cx="5760367" cy="68008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r>
              <a:rPr lang="ru-RU" altLang="ru-RU" sz="7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	</a:t>
            </a: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r>
              <a:rPr lang="ru-RU" altLang="ru-RU" sz="700" i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endParaRPr lang="ru-RU" altLang="ru-RU" sz="700" i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r>
              <a:rPr lang="ru-RU" altLang="ru-RU" sz="700" i="1" dirty="0">
                <a:latin typeface="Tahoma" panose="020B0604030504040204" pitchFamily="34" charset="0"/>
              </a:rPr>
              <a:t>    </a:t>
            </a: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r>
              <a:rPr lang="ru-RU" altLang="ru-RU" sz="700" i="1" dirty="0">
                <a:solidFill>
                  <a:srgbClr val="7030A0"/>
                </a:solidFill>
                <a:latin typeface="Tahoma" panose="020B0604030504040204" pitchFamily="34" charset="0"/>
              </a:rPr>
              <a:t>     </a:t>
            </a: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endParaRPr lang="ru-RU" altLang="ru-RU" sz="700" i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r>
              <a:rPr lang="ru-RU" altLang="ru-RU" sz="700" i="1" dirty="0">
                <a:solidFill>
                  <a:srgbClr val="7030A0"/>
                </a:solidFill>
                <a:latin typeface="Tahoma" panose="020B0604030504040204" pitchFamily="34" charset="0"/>
              </a:rPr>
              <a:t> </a:t>
            </a:r>
            <a:r>
              <a:rPr lang="ru-RU" altLang="ru-RU" sz="7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endParaRPr lang="ru-RU" altLang="ru-RU" sz="70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endParaRPr lang="ru-RU" altLang="ru-RU" sz="70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325"/>
              </a:spcBef>
              <a:buSzPct val="100000"/>
              <a:defRPr/>
            </a:pPr>
            <a:endParaRPr lang="ru-RU" altLang="ru-RU" sz="13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Ноябрь</a:t>
            </a: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indent="-3429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  <a:buAutoNum type="arabicPeriod"/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Наблюдения на воздухе</a:t>
            </a:r>
          </a:p>
          <a:p>
            <a:pPr marL="0" indent="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Мини-экскурсия: «Храбрая елочка»</a:t>
            </a: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Чтение художественной литературы:</a:t>
            </a: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«Солнышко катилось», «Козленок», «Осень», </a:t>
            </a: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«Репка», «Кто как кричит?»</a:t>
            </a: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175" indent="0" eaLnBrk="1" hangingPunct="1">
              <a:lnSpc>
                <a:spcPct val="70000"/>
              </a:lnSpc>
              <a:spcBef>
                <a:spcPts val="500"/>
              </a:spcBef>
              <a:buSzPct val="100000"/>
              <a:defRPr/>
            </a:pPr>
            <a:r>
              <a:rPr lang="ru-RU" altLang="ru-RU" sz="1300" dirty="0">
                <a:solidFill>
                  <a:srgbClr val="7030A0"/>
                </a:solidFill>
                <a:latin typeface="Tahoma" panose="020B0604030504040204" pitchFamily="34" charset="0"/>
              </a:rPr>
              <a:t/>
            </a:r>
            <a:br>
              <a:rPr lang="ru-RU" altLang="ru-RU" sz="1300" dirty="0">
                <a:solidFill>
                  <a:srgbClr val="7030A0"/>
                </a:solidFill>
                <a:latin typeface="Tahoma" panose="020B0604030504040204" pitchFamily="34" charset="0"/>
              </a:rPr>
            </a:br>
            <a:r>
              <a:rPr lang="ru-RU" altLang="ru-RU" sz="1300" dirty="0">
                <a:solidFill>
                  <a:srgbClr val="7030A0"/>
                </a:solidFill>
                <a:latin typeface="Tahoma" panose="020B0604030504040204" pitchFamily="34" charset="0"/>
              </a:rPr>
              <a:t>  </a:t>
            </a:r>
          </a:p>
          <a:p>
            <a:pPr eaLnBrk="1" hangingPunct="1">
              <a:lnSpc>
                <a:spcPct val="70000"/>
              </a:lnSpc>
              <a:spcBef>
                <a:spcPts val="325"/>
              </a:spcBef>
              <a:buSzPct val="100000"/>
              <a:defRPr/>
            </a:pPr>
            <a:r>
              <a:rPr lang="ru-RU" altLang="ru-RU" sz="1300" dirty="0">
                <a:solidFill>
                  <a:srgbClr val="7030A0"/>
                </a:solidFill>
                <a:latin typeface="Tahoma" panose="020B0604030504040204" pitchFamily="34" charset="0"/>
              </a:rPr>
              <a:t/>
            </a:r>
            <a:br>
              <a:rPr lang="ru-RU" altLang="ru-RU" sz="1300" dirty="0">
                <a:solidFill>
                  <a:srgbClr val="7030A0"/>
                </a:solidFill>
                <a:latin typeface="Tahoma" panose="020B0604030504040204" pitchFamily="34" charset="0"/>
              </a:rPr>
            </a:br>
            <a:r>
              <a:rPr lang="ru-RU" altLang="ru-RU" sz="1300" dirty="0">
                <a:solidFill>
                  <a:srgbClr val="7030A0"/>
                </a:solidFill>
                <a:latin typeface="Tahoma" panose="020B0604030504040204" pitchFamily="34" charset="0"/>
              </a:rPr>
              <a:t>   </a:t>
            </a:r>
          </a:p>
          <a:p>
            <a:pPr eaLnBrk="1" hangingPunct="1">
              <a:lnSpc>
                <a:spcPct val="70000"/>
              </a:lnSpc>
              <a:spcBef>
                <a:spcPts val="325"/>
              </a:spcBef>
              <a:buSzPct val="100000"/>
              <a:defRPr/>
            </a:pPr>
            <a:endParaRPr lang="ru-RU" altLang="ru-RU" sz="1300" dirty="0">
              <a:solidFill>
                <a:srgbClr val="7030A0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EAD50E-C5D2-45E9-9F51-E0EBC4D1C1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6113" y="1448780"/>
            <a:ext cx="4248475" cy="24482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8CB5A8-97EE-4560-9977-B5148D9EE5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52693"/>
            <a:ext cx="2283718" cy="304495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31913" y="260350"/>
            <a:ext cx="5112295" cy="68008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r>
              <a:rPr lang="ru-RU" altLang="ru-RU" sz="7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   	</a:t>
            </a: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r>
              <a:rPr lang="ru-RU" altLang="ru-RU" sz="700" i="1" dirty="0">
                <a:latin typeface="Tahoma" panose="020B0604030504040204" pitchFamily="34" charset="0"/>
              </a:rPr>
              <a:t>	</a:t>
            </a: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endParaRPr lang="ru-RU" altLang="ru-RU" sz="700" i="1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r>
              <a:rPr lang="ru-RU" altLang="ru-RU" sz="700" i="1" dirty="0">
                <a:latin typeface="Tahoma" panose="020B0604030504040204" pitchFamily="34" charset="0"/>
              </a:rPr>
              <a:t>    </a:t>
            </a: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r>
              <a:rPr lang="ru-RU" altLang="ru-RU" sz="700" i="1" dirty="0">
                <a:solidFill>
                  <a:srgbClr val="7030A0"/>
                </a:solidFill>
                <a:latin typeface="Tahoma" panose="020B0604030504040204" pitchFamily="34" charset="0"/>
              </a:rPr>
              <a:t>     </a:t>
            </a: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endParaRPr lang="ru-RU" altLang="ru-RU" sz="700" i="1" dirty="0">
              <a:solidFill>
                <a:srgbClr val="7030A0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r>
              <a:rPr lang="ru-RU" altLang="ru-RU" sz="700" i="1" dirty="0">
                <a:solidFill>
                  <a:srgbClr val="7030A0"/>
                </a:solidFill>
                <a:latin typeface="Tahoma" panose="020B0604030504040204" pitchFamily="34" charset="0"/>
              </a:rPr>
              <a:t> </a:t>
            </a:r>
            <a:r>
              <a:rPr lang="ru-RU" altLang="ru-RU" sz="7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endParaRPr lang="ru-RU" altLang="ru-RU" sz="70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eaLnBrk="1" hangingPunct="1">
              <a:lnSpc>
                <a:spcPct val="70000"/>
              </a:lnSpc>
              <a:spcBef>
                <a:spcPts val="175"/>
              </a:spcBef>
              <a:buSzPct val="100000"/>
              <a:defRPr/>
            </a:pPr>
            <a:endParaRPr lang="ru-RU" altLang="ru-RU" sz="700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Декабрь</a:t>
            </a: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indent="-3429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  <a:buAutoNum type="arabicPeriod"/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Наблюдения на воздухе: </a:t>
            </a:r>
          </a:p>
          <a:p>
            <a:pPr indent="-3429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  <a:buAutoNum type="arabicPeriod"/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«Белый снег пушистый»,</a:t>
            </a:r>
          </a:p>
          <a:p>
            <a:pPr marL="0" indent="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«В синей шапочке из ситца»</a:t>
            </a: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Мини-экскурсия: «Белая береза под моим </a:t>
            </a: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окном»</a:t>
            </a: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Экспериментирование «Холодный снег – </a:t>
            </a: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горячий снег»</a:t>
            </a: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180000" indent="-180000">
              <a:lnSpc>
                <a:spcPct val="50000"/>
              </a:lnSpc>
              <a:spcBef>
                <a:spcPts val="50"/>
              </a:spcBef>
              <a:spcAft>
                <a:spcPts val="50"/>
              </a:spcAft>
            </a:pPr>
            <a:endParaRPr lang="ru-RU" sz="1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175" indent="0" eaLnBrk="1" hangingPunct="1">
              <a:lnSpc>
                <a:spcPct val="70000"/>
              </a:lnSpc>
              <a:spcBef>
                <a:spcPts val="500"/>
              </a:spcBef>
              <a:buSzPct val="100000"/>
              <a:defRPr/>
            </a:pPr>
            <a:r>
              <a:rPr lang="ru-RU" altLang="ru-RU" sz="1300" dirty="0">
                <a:solidFill>
                  <a:srgbClr val="7030A0"/>
                </a:solidFill>
                <a:latin typeface="Tahoma" panose="020B0604030504040204" pitchFamily="34" charset="0"/>
              </a:rPr>
              <a:t/>
            </a:r>
            <a:br>
              <a:rPr lang="ru-RU" altLang="ru-RU" sz="1300" dirty="0">
                <a:solidFill>
                  <a:srgbClr val="7030A0"/>
                </a:solidFill>
                <a:latin typeface="Tahoma" panose="020B0604030504040204" pitchFamily="34" charset="0"/>
              </a:rPr>
            </a:br>
            <a:r>
              <a:rPr lang="ru-RU" altLang="ru-RU" sz="1300" dirty="0">
                <a:solidFill>
                  <a:srgbClr val="7030A0"/>
                </a:solidFill>
                <a:latin typeface="Tahoma" panose="020B0604030504040204" pitchFamily="34" charset="0"/>
              </a:rPr>
              <a:t>  </a:t>
            </a:r>
          </a:p>
          <a:p>
            <a:pPr eaLnBrk="1" hangingPunct="1">
              <a:lnSpc>
                <a:spcPct val="70000"/>
              </a:lnSpc>
              <a:spcBef>
                <a:spcPts val="325"/>
              </a:spcBef>
              <a:buSzPct val="100000"/>
              <a:defRPr/>
            </a:pPr>
            <a:r>
              <a:rPr lang="ru-RU" altLang="ru-RU" sz="1300" dirty="0">
                <a:solidFill>
                  <a:srgbClr val="7030A0"/>
                </a:solidFill>
                <a:latin typeface="Tahoma" panose="020B0604030504040204" pitchFamily="34" charset="0"/>
              </a:rPr>
              <a:t/>
            </a:r>
            <a:br>
              <a:rPr lang="ru-RU" altLang="ru-RU" sz="1300" dirty="0">
                <a:solidFill>
                  <a:srgbClr val="7030A0"/>
                </a:solidFill>
                <a:latin typeface="Tahoma" panose="020B0604030504040204" pitchFamily="34" charset="0"/>
              </a:rPr>
            </a:br>
            <a:r>
              <a:rPr lang="ru-RU" altLang="ru-RU" sz="1300" dirty="0">
                <a:solidFill>
                  <a:srgbClr val="7030A0"/>
                </a:solidFill>
                <a:latin typeface="Tahoma" panose="020B0604030504040204" pitchFamily="34" charset="0"/>
              </a:rPr>
              <a:t>   </a:t>
            </a:r>
          </a:p>
          <a:p>
            <a:pPr eaLnBrk="1" hangingPunct="1">
              <a:lnSpc>
                <a:spcPct val="70000"/>
              </a:lnSpc>
              <a:spcBef>
                <a:spcPts val="325"/>
              </a:spcBef>
              <a:buSzPct val="100000"/>
              <a:defRPr/>
            </a:pPr>
            <a:endParaRPr lang="ru-RU" altLang="ru-RU" sz="1300" dirty="0">
              <a:solidFill>
                <a:srgbClr val="7030A0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0567CF-7DEB-4672-8A06-780B3ECF0C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62" y="3660775"/>
            <a:ext cx="3367730" cy="25257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402AA1-4A76-432B-80CD-AE3405D466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5318" y="843801"/>
            <a:ext cx="4096455" cy="26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16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Microsoft YaHei"/>
        <a:cs typeface=""/>
      </a:majorFont>
      <a:minorFont>
        <a:latin typeface="Tahom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Microsoft YaHei"/>
        <a:cs typeface=""/>
      </a:majorFont>
      <a:minorFont>
        <a:latin typeface="Tahom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1064</Words>
  <Application>Microsoft Office PowerPoint</Application>
  <PresentationFormat>Экран (4:3)</PresentationFormat>
  <Paragraphs>352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Microsoft YaHei</vt:lpstr>
      <vt:lpstr>Arial</vt:lpstr>
      <vt:lpstr>Arial Unicode MS</vt:lpstr>
      <vt:lpstr>Calibri</vt:lpstr>
      <vt:lpstr>Cambria</vt:lpstr>
      <vt:lpstr>Tahoma</vt:lpstr>
      <vt:lpstr>Times New Roman</vt:lpstr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по познавательно-речевому развитию  «Обогащение словаря детей при ознакомлении с природой»</dc:title>
  <dc:creator>W-7</dc:creator>
  <cp:lastModifiedBy>User</cp:lastModifiedBy>
  <cp:revision>182</cp:revision>
  <cp:lastPrinted>1601-01-01T00:00:00Z</cp:lastPrinted>
  <dcterms:created xsi:type="dcterms:W3CDTF">2014-04-09T09:22:45Z</dcterms:created>
  <dcterms:modified xsi:type="dcterms:W3CDTF">2024-02-19T01:42:13Z</dcterms:modified>
</cp:coreProperties>
</file>