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3" r:id="rId5"/>
    <p:sldId id="265" r:id="rId6"/>
    <p:sldId id="266" r:id="rId7"/>
    <p:sldId id="261" r:id="rId8"/>
    <p:sldId id="262" r:id="rId9"/>
    <p:sldId id="267"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B4C71EC6-210F-42DE-9C53-41977AD35B3D}" type="datetimeFigureOut">
              <a:rPr lang="ru-RU" smtClean="0"/>
              <a:pPr/>
              <a:t>23.03.2024</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19B0651-EE4F-4900-A07F-96A6BFA9D0F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23.03.2024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B4C71EC6-210F-42DE-9C53-41977AD35B3D}" type="datetimeFigureOut">
              <a:rPr lang="ru-RU" smtClean="0"/>
              <a:pPr/>
              <a:t>23.03.2024</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23.03.2024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4C71EC6-210F-42DE-9C53-41977AD35B3D}" type="datetimeFigureOut">
              <a:rPr lang="ru-RU" smtClean="0"/>
              <a:pPr/>
              <a:t>23.03.2024</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B19B0651-EE4F-4900-A07F-96A6BFA9D0F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23.03.2024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pPr/>
              <a:t>23.03.2024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pPr/>
              <a:t>23.03.2024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B4C71EC6-210F-42DE-9C53-41977AD35B3D}" type="datetimeFigureOut">
              <a:rPr lang="ru-RU" smtClean="0"/>
              <a:pPr/>
              <a:t>23.03.2024</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23.03.2024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B4C71EC6-210F-42DE-9C53-41977AD35B3D}" type="datetimeFigureOut">
              <a:rPr lang="ru-RU" smtClean="0"/>
              <a:pPr/>
              <a:t>23.03.2024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4C71EC6-210F-42DE-9C53-41977AD35B3D}" type="datetimeFigureOut">
              <a:rPr lang="ru-RU" smtClean="0"/>
              <a:pPr/>
              <a:t>23.03.2024</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868" y="533400"/>
            <a:ext cx="4900400" cy="5824558"/>
          </a:xfrm>
        </p:spPr>
        <p:txBody>
          <a:bodyPr/>
          <a:lstStyle/>
          <a:p>
            <a:pPr algn="ctr"/>
            <a:r>
              <a:rPr lang="ru-RU" sz="2400" dirty="0" smtClean="0">
                <a:solidFill>
                  <a:srgbClr val="FF0000"/>
                </a:solidFill>
                <a:latin typeface="Arial Black" pitchFamily="34" charset="0"/>
                <a:cs typeface="Aharoni" pitchFamily="2" charset="-79"/>
              </a:rPr>
              <a:t>Из опыта РАБОТЫ </a:t>
            </a:r>
            <a:r>
              <a:rPr lang="ru-RU" sz="2400" dirty="0" err="1" smtClean="0">
                <a:solidFill>
                  <a:srgbClr val="FF0000"/>
                </a:solidFill>
                <a:latin typeface="Arial Black" pitchFamily="34" charset="0"/>
                <a:cs typeface="Aharoni" pitchFamily="2" charset="-79"/>
              </a:rPr>
              <a:t>ВОСПИТАТЕля</a:t>
            </a:r>
            <a:r>
              <a:rPr lang="ru-RU" sz="2400" dirty="0" smtClean="0">
                <a:solidFill>
                  <a:srgbClr val="FF0000"/>
                </a:solidFill>
                <a:latin typeface="Arial Black" pitchFamily="34" charset="0"/>
                <a:cs typeface="Aharoni" pitchFamily="2" charset="-79"/>
              </a:rPr>
              <a:t>  Первой квалификационной категории </a:t>
            </a:r>
            <a:br>
              <a:rPr lang="ru-RU" sz="2400" dirty="0" smtClean="0">
                <a:solidFill>
                  <a:srgbClr val="FF0000"/>
                </a:solidFill>
                <a:latin typeface="Arial Black" pitchFamily="34" charset="0"/>
                <a:cs typeface="Aharoni" pitchFamily="2" charset="-79"/>
              </a:rPr>
            </a:br>
            <a:r>
              <a:rPr lang="ru-RU" sz="2400" dirty="0" smtClean="0">
                <a:solidFill>
                  <a:srgbClr val="FF0000"/>
                </a:solidFill>
                <a:latin typeface="Arial Black" pitchFamily="34" charset="0"/>
                <a:cs typeface="Aharoni" pitchFamily="2" charset="-79"/>
              </a:rPr>
              <a:t>Ульяновой м.в. </a:t>
            </a:r>
            <a:r>
              <a:rPr lang="ru-RU" sz="2400" dirty="0" smtClean="0">
                <a:solidFill>
                  <a:srgbClr val="FFFF00"/>
                </a:solidFill>
                <a:latin typeface="Arial Black" pitchFamily="34" charset="0"/>
                <a:cs typeface="Aharoni" pitchFamily="2" charset="-79"/>
              </a:rPr>
              <a:t>«развитие творческого мышления по средством обучения составлению творческих рассказов, придумыванию сказок с детьми в ООД» </a:t>
            </a:r>
            <a:br>
              <a:rPr lang="ru-RU" sz="2400" dirty="0" smtClean="0">
                <a:solidFill>
                  <a:srgbClr val="FFFF00"/>
                </a:solidFill>
                <a:latin typeface="Arial Black" pitchFamily="34" charset="0"/>
                <a:cs typeface="Aharoni" pitchFamily="2" charset="-79"/>
              </a:rPr>
            </a:br>
            <a:r>
              <a:rPr lang="ru-RU" sz="2400" dirty="0" smtClean="0">
                <a:solidFill>
                  <a:srgbClr val="FFFF00"/>
                </a:solidFill>
                <a:latin typeface="Arial Black" pitchFamily="34" charset="0"/>
                <a:cs typeface="Aharoni" pitchFamily="2" charset="-79"/>
              </a:rPr>
              <a:t/>
            </a:r>
            <a:br>
              <a:rPr lang="ru-RU" sz="2400" dirty="0" smtClean="0">
                <a:solidFill>
                  <a:srgbClr val="FFFF00"/>
                </a:solidFill>
                <a:latin typeface="Arial Black" pitchFamily="34" charset="0"/>
                <a:cs typeface="Aharoni" pitchFamily="2" charset="-79"/>
              </a:rPr>
            </a:br>
            <a:r>
              <a:rPr lang="ru-RU" sz="2400" dirty="0" smtClean="0">
                <a:solidFill>
                  <a:srgbClr val="FFFF00"/>
                </a:solidFill>
                <a:latin typeface="Arial Black" pitchFamily="34" charset="0"/>
                <a:cs typeface="Aharoni" pitchFamily="2" charset="-79"/>
              </a:rPr>
              <a:t/>
            </a:r>
            <a:br>
              <a:rPr lang="ru-RU" sz="2400" dirty="0" smtClean="0">
                <a:solidFill>
                  <a:srgbClr val="FFFF00"/>
                </a:solidFill>
                <a:latin typeface="Arial Black" pitchFamily="34" charset="0"/>
                <a:cs typeface="Aharoni" pitchFamily="2" charset="-79"/>
              </a:rPr>
            </a:br>
            <a:r>
              <a:rPr lang="ru-RU" sz="2400" dirty="0" smtClean="0">
                <a:solidFill>
                  <a:srgbClr val="FFFF00"/>
                </a:solidFill>
                <a:latin typeface="Arial Black" pitchFamily="34" charset="0"/>
                <a:cs typeface="Aharoni" pitchFamily="2" charset="-79"/>
              </a:rPr>
              <a:t>г.Бердск</a:t>
            </a:r>
            <a:br>
              <a:rPr lang="ru-RU" sz="2400" dirty="0" smtClean="0">
                <a:solidFill>
                  <a:srgbClr val="FFFF00"/>
                </a:solidFill>
                <a:latin typeface="Arial Black" pitchFamily="34" charset="0"/>
                <a:cs typeface="Aharoni" pitchFamily="2" charset="-79"/>
              </a:rPr>
            </a:br>
            <a:endParaRPr lang="ru-RU" sz="2400" dirty="0">
              <a:solidFill>
                <a:srgbClr val="FFFF00"/>
              </a:solidFill>
              <a:latin typeface="Arial Black" pitchFamily="34" charset="0"/>
              <a:cs typeface="Aharoni" pitchFamily="2" charset="-79"/>
            </a:endParaRPr>
          </a:p>
        </p:txBody>
      </p:sp>
    </p:spTree>
    <p:extLst>
      <p:ext uri="{BB962C8B-B14F-4D97-AF65-F5344CB8AC3E}">
        <p14:creationId xmlns:p14="http://schemas.microsoft.com/office/powerpoint/2010/main" xmlns="" val="2510794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5538806"/>
          </a:xfrm>
        </p:spPr>
        <p:txBody>
          <a:bodyPr/>
          <a:lstStyle/>
          <a:p>
            <a:pPr algn="l"/>
            <a:r>
              <a:rPr lang="ru-RU" sz="1600" dirty="0" smtClean="0">
                <a:solidFill>
                  <a:srgbClr val="FF0000"/>
                </a:solidFill>
                <a:latin typeface="Arial Black" pitchFamily="34" charset="0"/>
              </a:rPr>
              <a:t>Цель:</a:t>
            </a:r>
            <a:r>
              <a:rPr lang="ru-RU" sz="1600" dirty="0" smtClean="0">
                <a:solidFill>
                  <a:schemeClr val="accent6"/>
                </a:solidFill>
                <a:latin typeface="Arial Black" pitchFamily="34" charset="0"/>
              </a:rPr>
              <a:t> учить детей построению и использованию моделей для пересказа сказок и сочинения  собственных историй, рассказов.</a:t>
            </a:r>
            <a:br>
              <a:rPr lang="ru-RU" sz="1600" dirty="0" smtClean="0">
                <a:solidFill>
                  <a:schemeClr val="accent6"/>
                </a:solidFill>
                <a:latin typeface="Arial Black" pitchFamily="34" charset="0"/>
              </a:rPr>
            </a:br>
            <a:r>
              <a:rPr lang="ru-RU" sz="1600" dirty="0" smtClean="0">
                <a:solidFill>
                  <a:schemeClr val="accent6"/>
                </a:solidFill>
                <a:latin typeface="Arial Black" pitchFamily="34" charset="0"/>
              </a:rPr>
              <a:t>Развивать речь детей посредством использования произведений художественной литературы</a:t>
            </a:r>
            <a:br>
              <a:rPr lang="ru-RU" sz="1600" dirty="0" smtClean="0">
                <a:solidFill>
                  <a:schemeClr val="accent6"/>
                </a:solidFill>
                <a:latin typeface="Arial Black" pitchFamily="34" charset="0"/>
              </a:rPr>
            </a:br>
            <a:r>
              <a:rPr lang="ru-RU" sz="1600" dirty="0" smtClean="0">
                <a:solidFill>
                  <a:schemeClr val="accent6"/>
                </a:solidFill>
                <a:latin typeface="Arial Black" pitchFamily="34" charset="0"/>
              </a:rPr>
              <a:t>для реализации данных целей, решаем следующие </a:t>
            </a:r>
            <a:r>
              <a:rPr lang="ru-RU" sz="1600" dirty="0" smtClean="0">
                <a:solidFill>
                  <a:srgbClr val="FF0000"/>
                </a:solidFill>
                <a:latin typeface="Arial Black" pitchFamily="34" charset="0"/>
              </a:rPr>
              <a:t>задачи:</a:t>
            </a:r>
            <a:r>
              <a:rPr lang="ru-RU" sz="1600" dirty="0" smtClean="0">
                <a:solidFill>
                  <a:schemeClr val="accent6"/>
                </a:solidFill>
                <a:latin typeface="Arial Black" pitchFamily="34" charset="0"/>
              </a:rPr>
              <a:t> </a:t>
            </a:r>
            <a:br>
              <a:rPr lang="ru-RU" sz="1600" dirty="0" smtClean="0">
                <a:solidFill>
                  <a:schemeClr val="accent6"/>
                </a:solidFill>
                <a:latin typeface="Arial Black" pitchFamily="34" charset="0"/>
              </a:rPr>
            </a:br>
            <a:r>
              <a:rPr lang="ru-RU" sz="1600" dirty="0" smtClean="0">
                <a:solidFill>
                  <a:schemeClr val="accent6"/>
                </a:solidFill>
                <a:latin typeface="Arial Black" pitchFamily="34" charset="0"/>
              </a:rPr>
              <a:t>развивать понимание текста на основе построения наглядной модели</a:t>
            </a:r>
            <a:br>
              <a:rPr lang="ru-RU" sz="1600" dirty="0" smtClean="0">
                <a:solidFill>
                  <a:schemeClr val="accent6"/>
                </a:solidFill>
                <a:latin typeface="Arial Black" pitchFamily="34" charset="0"/>
              </a:rPr>
            </a:br>
            <a:r>
              <a:rPr lang="ru-RU" sz="1600" dirty="0" smtClean="0">
                <a:solidFill>
                  <a:schemeClr val="accent6"/>
                </a:solidFill>
                <a:latin typeface="Arial Black" pitchFamily="34" charset="0"/>
              </a:rPr>
              <a:t>развивать умения подбирать заместители по цвету, величине, форме, характеру персонажа сказки</a:t>
            </a:r>
            <a:br>
              <a:rPr lang="ru-RU" sz="1600" dirty="0" smtClean="0">
                <a:solidFill>
                  <a:schemeClr val="accent6"/>
                </a:solidFill>
                <a:latin typeface="Arial Black" pitchFamily="34" charset="0"/>
              </a:rPr>
            </a:br>
            <a:r>
              <a:rPr lang="ru-RU" sz="1600" dirty="0" smtClean="0">
                <a:solidFill>
                  <a:schemeClr val="accent6"/>
                </a:solidFill>
                <a:latin typeface="Arial Black" pitchFamily="34" charset="0"/>
              </a:rPr>
              <a:t>учить создавать воображаемые образы и отбирать заместители для обозначения персонажа сказки</a:t>
            </a:r>
            <a:br>
              <a:rPr lang="ru-RU" sz="1600" dirty="0" smtClean="0">
                <a:solidFill>
                  <a:schemeClr val="accent6"/>
                </a:solidFill>
                <a:latin typeface="Arial Black" pitchFamily="34" charset="0"/>
              </a:rPr>
            </a:br>
            <a:r>
              <a:rPr lang="ru-RU" sz="1600" dirty="0" smtClean="0">
                <a:solidFill>
                  <a:schemeClr val="accent6"/>
                </a:solidFill>
                <a:latin typeface="Arial Black" pitchFamily="34" charset="0"/>
              </a:rPr>
              <a:t>развивать мышление и </a:t>
            </a:r>
            <a:r>
              <a:rPr lang="ru-RU" sz="1600" dirty="0" err="1" smtClean="0">
                <a:solidFill>
                  <a:schemeClr val="accent6"/>
                </a:solidFill>
                <a:latin typeface="Arial Black" pitchFamily="34" charset="0"/>
              </a:rPr>
              <a:t>воображение,эмоциОНАльную</a:t>
            </a:r>
            <a:r>
              <a:rPr lang="ru-RU" sz="1600" dirty="0" smtClean="0">
                <a:solidFill>
                  <a:schemeClr val="accent6"/>
                </a:solidFill>
                <a:latin typeface="Arial Black" pitchFamily="34" charset="0"/>
              </a:rPr>
              <a:t> отзывчивость, память при использовании схем, заместителей</a:t>
            </a:r>
            <a:r>
              <a:rPr lang="ru-RU" sz="1600" dirty="0" smtClean="0">
                <a:solidFill>
                  <a:srgbClr val="FFFF00"/>
                </a:solidFill>
                <a:latin typeface="Arial Black" pitchFamily="34" charset="0"/>
              </a:rPr>
              <a:t>.</a:t>
            </a:r>
            <a:endParaRPr lang="ru-RU" sz="1600" dirty="0">
              <a:solidFill>
                <a:srgbClr val="FFFF00"/>
              </a:solidFill>
              <a:latin typeface="Arial Black" pitchFamily="34" charset="0"/>
            </a:endParaRPr>
          </a:p>
        </p:txBody>
      </p:sp>
    </p:spTree>
    <p:extLst>
      <p:ext uri="{BB962C8B-B14F-4D97-AF65-F5344CB8AC3E}">
        <p14:creationId xmlns:p14="http://schemas.microsoft.com/office/powerpoint/2010/main" xmlns="" val="1386363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600" b="0" dirty="0" smtClean="0">
                <a:solidFill>
                  <a:schemeClr val="tx1"/>
                </a:solidFill>
                <a:latin typeface="Times New Roman" pitchFamily="18" charset="0"/>
                <a:cs typeface="Times New Roman" pitchFamily="18" charset="0"/>
              </a:rPr>
              <a:t>Моделирование начинается с замещения одних объектов с другими (</a:t>
            </a:r>
            <a:r>
              <a:rPr lang="ru-RU" sz="1600" b="0" dirty="0" err="1" smtClean="0">
                <a:solidFill>
                  <a:schemeClr val="tx1"/>
                </a:solidFill>
                <a:latin typeface="Times New Roman" pitchFamily="18" charset="0"/>
                <a:cs typeface="Times New Roman" pitchFamily="18" charset="0"/>
              </a:rPr>
              <a:t>реальных-усЛовными</a:t>
            </a:r>
            <a:r>
              <a:rPr lang="ru-RU" sz="1600" b="0" dirty="0" smtClean="0">
                <a:solidFill>
                  <a:schemeClr val="tx1"/>
                </a:solidFill>
                <a:latin typeface="Times New Roman" pitchFamily="18" charset="0"/>
                <a:cs typeface="Times New Roman" pitchFamily="18" charset="0"/>
              </a:rPr>
              <a:t>)  В качестве заместителей удобно использовать бумажные кружки, квадраты, прямоугольники и т.д., различающиеся по цвету и величине (теремок- большой  </a:t>
            </a:r>
            <a:r>
              <a:rPr lang="ru-RU" sz="1600" b="0" dirty="0" err="1" smtClean="0">
                <a:solidFill>
                  <a:schemeClr val="tx1"/>
                </a:solidFill>
                <a:latin typeface="Times New Roman" pitchFamily="18" charset="0"/>
                <a:cs typeface="Times New Roman" pitchFamily="18" charset="0"/>
              </a:rPr>
              <a:t>пРямоугольник</a:t>
            </a:r>
            <a:r>
              <a:rPr lang="ru-RU" sz="1600" b="0" dirty="0" smtClean="0">
                <a:solidFill>
                  <a:schemeClr val="tx1"/>
                </a:solidFill>
                <a:latin typeface="Times New Roman" pitchFamily="18" charset="0"/>
                <a:cs typeface="Times New Roman" pitchFamily="18" charset="0"/>
              </a:rPr>
              <a:t>, ласточка- маленький  треугольник, БЕЛОЧКА- ОРАНЖЕВЫЙ ОВАЛ)</a:t>
            </a:r>
            <a:endParaRPr lang="ru-RU" sz="1600" b="0" dirty="0">
              <a:solidFill>
                <a:schemeClr val="tx1"/>
              </a:solidFill>
              <a:latin typeface="Times New Roman" pitchFamily="18" charset="0"/>
              <a:cs typeface="Times New Roman" pitchFamily="18" charset="0"/>
            </a:endParaRPr>
          </a:p>
        </p:txBody>
      </p:sp>
      <p:pic>
        <p:nvPicPr>
          <p:cNvPr id="1026" name="Picture 2" descr="C:\Users\User\Desktop\НАд Ал\IMG_20170424_183833.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5608" y="1609725"/>
            <a:ext cx="6462184" cy="48466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78368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098" name="Picture 2" descr="C:\Users\User\Desktop\фото открытое 14.04.17\20170414_093316.jpg"/>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619511" y="1262398"/>
            <a:ext cx="6239618" cy="4286279"/>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C:\Users\User\Desktop\фото открытое 14.04.17\20170414_094156.jpg"/>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3702486" y="1298121"/>
            <a:ext cx="6239622" cy="42148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33022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User\Desktop\фото открытое 14.04.17\20170414_094342.jpg"/>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l="12486" r="12486"/>
          <a:stretch>
            <a:fillRect/>
          </a:stretch>
        </p:blipFill>
        <p:spPr bwMode="auto">
          <a:xfrm rot="5400000">
            <a:off x="279457" y="2279729"/>
            <a:ext cx="4112438" cy="3758267"/>
          </a:xfrm>
          <a:prstGeom prst="rect">
            <a:avLst/>
          </a:prstGeom>
          <a:noFill/>
          <a:extLst>
            <a:ext uri="{909E8E84-426E-40DD-AFC4-6F175D3DCCD1}">
              <a14:hiddenFill xmlns:a14="http://schemas.microsoft.com/office/drawing/2010/main" xmlns="">
                <a:solidFill>
                  <a:srgbClr val="FFFFFF"/>
                </a:solidFill>
              </a14:hiddenFill>
            </a:ext>
          </a:extLst>
        </p:spPr>
      </p:pic>
      <p:pic>
        <p:nvPicPr>
          <p:cNvPr id="6146" name="Picture 2" descr="C:\Users\User\Desktop\фото открытое 14.04.17\20170414_094955.jpg"/>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3887069" y="683197"/>
            <a:ext cx="4582862" cy="3645048"/>
          </a:xfrm>
          <a:prstGeom prst="rect">
            <a:avLst/>
          </a:prstGeom>
          <a:noFill/>
          <a:scene3d>
            <a:camera prst="orthographicFront">
              <a:rot lat="0" lon="21594000" rev="0"/>
            </a:camera>
            <a:lightRig rig="threePt" dir="t"/>
          </a:scene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30021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732696"/>
          </a:xfrm>
        </p:spPr>
        <p:txBody>
          <a:bodyPr>
            <a:normAutofit/>
          </a:bodyPr>
          <a:lstStyle/>
          <a:p>
            <a:pPr algn="ctr"/>
            <a:r>
              <a:rPr lang="ru-RU" sz="1200" b="0" dirty="0" smtClean="0">
                <a:solidFill>
                  <a:schemeClr val="tx1"/>
                </a:solidFill>
                <a:latin typeface="Times New Roman" pitchFamily="18" charset="0"/>
                <a:cs typeface="Times New Roman" pitchFamily="18" charset="0"/>
              </a:rPr>
              <a:t>ИСПОЛЬЗОВАНИЕ  МОДЕЛИРОВАНИЯ ПРИ РАССКАЗЫВАНИИ СКАЗКИ ЗАМЕТНО ОБЛЕГЧАЕТ ДЕТЯМ ОВЛАДЕНИЕ СВЯЗНОЙ РЕЧЬЮ. НАЛИИЕ ЗРИТЕЛЬНОГО ПЛАНА ДЕЛАЕТ РАССКАЗЫ ЧЕТКИМИ, СВЯЗНЫМИ И ПОСЛЕДОВАТЕЛЬНЫМИ.</a:t>
            </a:r>
            <a:endParaRPr lang="ru-RU" sz="1200" b="0" dirty="0">
              <a:solidFill>
                <a:schemeClr val="tx1"/>
              </a:solidFill>
              <a:latin typeface="Times New Roman" pitchFamily="18" charset="0"/>
              <a:cs typeface="Times New Roman" pitchFamily="18" charset="0"/>
            </a:endParaRPr>
          </a:p>
        </p:txBody>
      </p:sp>
      <p:pic>
        <p:nvPicPr>
          <p:cNvPr id="7170" name="Picture 2" descr="C:\Users\User\Desktop\фото открытое 14.04.17\20170414_095015.jpg"/>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21519" y="1642776"/>
            <a:ext cx="4494706" cy="3746673"/>
          </a:xfrm>
          <a:prstGeom prst="rect">
            <a:avLst/>
          </a:prstGeom>
          <a:noFill/>
          <a:extLst>
            <a:ext uri="{909E8E84-426E-40DD-AFC4-6F175D3DCCD1}">
              <a14:hiddenFill xmlns:a14="http://schemas.microsoft.com/office/drawing/2010/main" xmlns="">
                <a:solidFill>
                  <a:srgbClr val="FFFFFF"/>
                </a:solidFill>
              </a14:hiddenFill>
            </a:ext>
          </a:extLst>
        </p:spPr>
      </p:pic>
      <p:pic>
        <p:nvPicPr>
          <p:cNvPr id="7171" name="Picture 3" descr="C:\Users\User\Desktop\фото открытое 14.04.17\20170414_095456.jpg"/>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3739456" y="2389336"/>
            <a:ext cx="4714997" cy="33379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56275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89098" y="500042"/>
            <a:ext cx="3429000" cy="5857916"/>
          </a:xfrm>
        </p:spPr>
        <p:txBody>
          <a:bodyPr>
            <a:noAutofit/>
          </a:bodyPr>
          <a:lstStyle/>
          <a:p>
            <a:r>
              <a:rPr lang="ru-RU" sz="1400" dirty="0">
                <a:solidFill>
                  <a:schemeClr val="bg1"/>
                </a:solidFill>
                <a:latin typeface="Times New Roman" pitchFamily="18" charset="0"/>
                <a:cs typeface="Times New Roman" pitchFamily="18" charset="0"/>
              </a:rPr>
              <a:t>Д</a:t>
            </a:r>
            <a:r>
              <a:rPr lang="ru-RU" sz="1400" dirty="0" smtClean="0">
                <a:solidFill>
                  <a:schemeClr val="bg1"/>
                </a:solidFill>
                <a:latin typeface="Times New Roman" pitchFamily="18" charset="0"/>
                <a:cs typeface="Times New Roman" pitchFamily="18" charset="0"/>
              </a:rPr>
              <a:t>ЕТИ </a:t>
            </a:r>
            <a:r>
              <a:rPr lang="ru-RU" sz="1400" dirty="0">
                <a:solidFill>
                  <a:schemeClr val="bg1"/>
                </a:solidFill>
                <a:latin typeface="Times New Roman" pitchFamily="18" charset="0"/>
                <a:cs typeface="Times New Roman" pitchFamily="18" charset="0"/>
              </a:rPr>
              <a:t>сочиняют сказки, в которых действуют их любимые игрушки – зайчики, медвежата, матрёшки, куклы и т.д.. </a:t>
            </a:r>
            <a:r>
              <a:rPr lang="ru-RU" sz="1400" dirty="0" smtClean="0">
                <a:solidFill>
                  <a:schemeClr val="bg1"/>
                </a:solidFill>
              </a:rPr>
              <a:t>МЫ ДАЕМ ДЕТЯМ </a:t>
            </a:r>
            <a:r>
              <a:rPr lang="ru-RU" sz="1400" dirty="0">
                <a:solidFill>
                  <a:schemeClr val="bg1"/>
                </a:solidFill>
              </a:rPr>
              <a:t>образец, который содержит завязку и определяет пути сюжета. Начало рассказа должно заинтересовать детей, знакомить с главным героем и его характером, с обстановкой, в которой происходит действие. Дети продолжают и развивают сюжет до развязки.</a:t>
            </a:r>
            <a:br>
              <a:rPr lang="ru-RU" sz="1400" dirty="0">
                <a:solidFill>
                  <a:schemeClr val="bg1"/>
                </a:solidFill>
              </a:rPr>
            </a:br>
            <a:r>
              <a:rPr lang="ru-RU" sz="1400" dirty="0">
                <a:solidFill>
                  <a:schemeClr val="bg1"/>
                </a:solidFill>
              </a:rPr>
              <a:t>Уже далее предлагаю детям сюжет, о котором ранее велась беседа. Предлагаю послушать рассказ. Ответить на заданные вопросы. В заключении беседы предлагаю сделать выводы, о чём говорилось в рассказе и попробовать придумать свой рассказ по данному сюжету.</a:t>
            </a:r>
            <a:br>
              <a:rPr lang="ru-RU" sz="1400" dirty="0">
                <a:solidFill>
                  <a:schemeClr val="bg1"/>
                </a:solidFill>
              </a:rPr>
            </a:br>
            <a:r>
              <a:rPr lang="ru-RU" sz="1400" dirty="0">
                <a:solidFill>
                  <a:schemeClr val="bg1"/>
                </a:solidFill>
                <a:latin typeface="Times New Roman" pitchFamily="18" charset="0"/>
                <a:cs typeface="Times New Roman" pitchFamily="18" charset="0"/>
              </a:rPr>
              <a:t/>
            </a:r>
            <a:br>
              <a:rPr lang="ru-RU" sz="1400" dirty="0">
                <a:solidFill>
                  <a:schemeClr val="bg1"/>
                </a:solidFill>
                <a:latin typeface="Times New Roman" pitchFamily="18" charset="0"/>
                <a:cs typeface="Times New Roman" pitchFamily="18" charset="0"/>
              </a:rPr>
            </a:br>
            <a:endParaRPr lang="ru-RU" sz="1400" dirty="0">
              <a:solidFill>
                <a:schemeClr val="bg1"/>
              </a:solidFill>
            </a:endParaRPr>
          </a:p>
        </p:txBody>
      </p:sp>
      <p:pic>
        <p:nvPicPr>
          <p:cNvPr id="5" name="Picture 2" descr="C:\Users\User\Desktop\НАд Ал\IMG-20170423-WA0003.jpg"/>
          <p:cNvPicPr>
            <a:picLocks noGrp="1" noChangeAspect="1" noChangeArrowheads="1"/>
          </p:cNvPicPr>
          <p:nvPr>
            <p:ph type="pic" idx="1"/>
          </p:nvPr>
        </p:nvPicPr>
        <p:blipFill>
          <a:blip r:embed="rId2">
            <a:extLst>
              <a:ext uri="{28A0092B-C50C-407E-A947-70E740481C1C}">
                <a14:useLocalDpi xmlns:a14="http://schemas.microsoft.com/office/drawing/2010/main" xmlns="" val="0"/>
              </a:ext>
            </a:extLst>
          </a:blip>
          <a:srcRect t="20011" b="20011"/>
          <a:stretch>
            <a:fillRect/>
          </a:stretch>
        </p:blipFill>
        <p:spPr bwMode="auto">
          <a:xfrm>
            <a:off x="323528" y="357166"/>
            <a:ext cx="4752528" cy="60241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77764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357166"/>
            <a:ext cx="7858180" cy="2000264"/>
          </a:xfrm>
        </p:spPr>
        <p:txBody>
          <a:bodyPr>
            <a:normAutofit/>
          </a:bodyPr>
          <a:lstStyle/>
          <a:p>
            <a:r>
              <a:rPr lang="ru-RU" sz="1200" dirty="0">
                <a:solidFill>
                  <a:schemeClr val="tx1"/>
                </a:solidFill>
                <a:latin typeface="+mn-lt"/>
              </a:rPr>
              <a:t>В детской речи множество проблем: трудности в построении монолога, плохая дикция, отсутствие навыков культуры речи. А нам педагогам необходимо научить ребёнка связно, последовательно, грамматически правильно излагать свои мысли, рассказывать о различных событиях окружающей жизни</a:t>
            </a:r>
            <a:r>
              <a:rPr lang="ru-RU" sz="1200" dirty="0" smtClean="0">
                <a:solidFill>
                  <a:schemeClr val="tx1"/>
                </a:solidFill>
                <a:latin typeface="+mn-lt"/>
              </a:rPr>
              <a:t>. НА СВОИХ ЗАНЯТИЯХ МЫ ИСПОЛЬЗУЕМ МНЕМОТАБЛИЦЫ КОТОРЫЕ ПОМОГАЮТ ДЕТЯМ РАЗВИВАТЬ СВОЮ РЕЧЬ, ОБОГАЩАТЬ СЛОВАРНЫЙ ЗАПАС, </a:t>
            </a:r>
            <a:r>
              <a:rPr lang="ru-RU" sz="1200" dirty="0" smtClean="0">
                <a:solidFill>
                  <a:schemeClr val="tx1"/>
                </a:solidFill>
                <a:latin typeface="+mn-lt"/>
              </a:rPr>
              <a:t> </a:t>
            </a:r>
            <a:r>
              <a:rPr lang="ru-RU" sz="1200" dirty="0" smtClean="0">
                <a:solidFill>
                  <a:schemeClr val="tx1"/>
                </a:solidFill>
                <a:latin typeface="+mn-lt"/>
              </a:rPr>
              <a:t>особенно </a:t>
            </a:r>
            <a:r>
              <a:rPr lang="ru-RU" sz="1200" dirty="0">
                <a:solidFill>
                  <a:schemeClr val="tx1"/>
                </a:solidFill>
                <a:latin typeface="+mn-lt"/>
              </a:rPr>
              <a:t>эффективны при разучивании </a:t>
            </a:r>
            <a:r>
              <a:rPr lang="ru-RU" sz="1200" dirty="0" smtClean="0">
                <a:solidFill>
                  <a:schemeClr val="tx1"/>
                </a:solidFill>
                <a:latin typeface="+mn-lt"/>
              </a:rPr>
              <a:t>стихотворений,</a:t>
            </a:r>
            <a:r>
              <a:rPr lang="ru-RU" sz="1100" u="sng" dirty="0" smtClean="0">
                <a:solidFill>
                  <a:schemeClr val="tx1"/>
                </a:solidFill>
                <a:latin typeface="+mn-lt"/>
              </a:rPr>
              <a:t> </a:t>
            </a:r>
            <a:r>
              <a:rPr lang="ru-RU" sz="1100" u="sng" dirty="0" smtClean="0">
                <a:solidFill>
                  <a:schemeClr val="tx1"/>
                </a:solidFill>
                <a:latin typeface="+mn-lt"/>
              </a:rPr>
              <a:t>составлять Описательный </a:t>
            </a:r>
            <a:r>
              <a:rPr lang="ru-RU" sz="1100" u="sng" dirty="0">
                <a:solidFill>
                  <a:schemeClr val="tx1"/>
                </a:solidFill>
                <a:latin typeface="+mn-lt"/>
              </a:rPr>
              <a:t>рассказ</a:t>
            </a:r>
            <a:r>
              <a:rPr lang="ru-RU" sz="1100" dirty="0">
                <a:solidFill>
                  <a:schemeClr val="tx1"/>
                </a:solidFill>
                <a:latin typeface="+mn-lt"/>
              </a:rPr>
              <a:t>.</a:t>
            </a:r>
            <a:br>
              <a:rPr lang="ru-RU" sz="1100" dirty="0">
                <a:solidFill>
                  <a:schemeClr val="tx1"/>
                </a:solidFill>
                <a:latin typeface="+mn-lt"/>
              </a:rPr>
            </a:br>
            <a:r>
              <a:rPr lang="ru-RU" sz="1100" dirty="0" smtClean="0">
                <a:solidFill>
                  <a:schemeClr val="tx1"/>
                </a:solidFill>
                <a:latin typeface="+mn-lt"/>
              </a:rPr>
              <a:t>Это </a:t>
            </a:r>
            <a:r>
              <a:rPr lang="ru-RU" sz="1100" dirty="0">
                <a:solidFill>
                  <a:schemeClr val="tx1"/>
                </a:solidFill>
                <a:latin typeface="+mn-lt"/>
              </a:rPr>
              <a:t>наиболее трудный вид в монологической речи. Описание задействует все психические функции (восприятие, внимание, память, мышление). Дети не располагают теми знаниями, которые приобретают в течение жизни. Чтобы описать предмет, его надо осознать, а осознание - это анализ. Что ребенку очень трудно.</a:t>
            </a:r>
            <a:r>
              <a:rPr lang="ru-RU" sz="1200" dirty="0" smtClean="0">
                <a:solidFill>
                  <a:schemeClr val="tx1"/>
                </a:solidFill>
                <a:latin typeface="+mn-lt"/>
              </a:rPr>
              <a:t> </a:t>
            </a:r>
            <a:endParaRPr lang="ru-RU" sz="1200" dirty="0">
              <a:solidFill>
                <a:schemeClr val="tx1"/>
              </a:solidFill>
              <a:latin typeface="+mn-lt"/>
              <a:cs typeface="Times New Roman" pitchFamily="18" charset="0"/>
            </a:endParaRPr>
          </a:p>
        </p:txBody>
      </p:sp>
      <p:pic>
        <p:nvPicPr>
          <p:cNvPr id="3074" name="Picture 2" descr="C:\Users\User\Desktop\НАд Ал\IMG_20170424_181121.jpg"/>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2636912"/>
            <a:ext cx="3754760" cy="2921322"/>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Users\User\Desktop\НАд Ал\IMG_20170424_182907.jpg"/>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22589" y="2349500"/>
            <a:ext cx="3217763" cy="41038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06653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1071594"/>
            <a:ext cx="5105400" cy="6012762"/>
          </a:xfrm>
        </p:spPr>
        <p:txBody>
          <a:bodyPr/>
          <a:lstStyle/>
          <a:p>
            <a:pPr algn="ctr"/>
            <a:r>
              <a:rPr lang="ru-RU" sz="2400" cap="none" dirty="0" smtClean="0">
                <a:solidFill>
                  <a:schemeClr val="tx1"/>
                </a:solidFill>
                <a:latin typeface="Times New Roman" pitchFamily="18" charset="0"/>
                <a:cs typeface="Aharoni" pitchFamily="2" charset="-79"/>
              </a:rPr>
              <a:t>ЧЕМ РАНЬШЕ УЧИТЬ ДЕТЕЙ РАССКАЗЫВАТЬ ИЛИ ПЕРЕСКАЗЫВАТЬ, ИСПОЛЬЗУЯ МЕТОД МНЕМОТЕХНИКИ, ТЕМ ЛУЧШЕ ПОДГОТОВИМ ИХ К ШКОЛЕ, ТАК КАК СВЯЗНАЯ РЕЧЬ ЯВЛЯЕТСЯ ВАЖНЫМ ПОКАЗАТЕЛЕМ УМСТВЕННЫХ СПОСОБНОСТЕЙ РЕБЕНКА И ГОТОВНОСТИ ЕГО К ШКОЛЬНОМУ ОБУЧЕНИЮ</a:t>
            </a:r>
            <a:r>
              <a:rPr lang="ru-RU" sz="2400" cap="none" dirty="0" smtClean="0">
                <a:solidFill>
                  <a:srgbClr val="FFC000"/>
                </a:solidFill>
                <a:latin typeface="Times New Roman" pitchFamily="18" charset="0"/>
                <a:cs typeface="Aharoni" pitchFamily="2" charset="-79"/>
              </a:rPr>
              <a:t>.</a:t>
            </a:r>
            <a:br>
              <a:rPr lang="ru-RU" sz="2400" cap="none" dirty="0" smtClean="0">
                <a:solidFill>
                  <a:srgbClr val="FFC000"/>
                </a:solidFill>
                <a:latin typeface="Times New Roman" pitchFamily="18" charset="0"/>
                <a:cs typeface="Aharoni" pitchFamily="2" charset="-79"/>
              </a:rPr>
            </a:br>
            <a:endParaRPr lang="ru-RU" sz="2400" cap="none" dirty="0">
              <a:solidFill>
                <a:srgbClr val="FFC000"/>
              </a:solidFill>
              <a:latin typeface="Times New Roman" pitchFamily="18" charset="0"/>
              <a:cs typeface="Aharoni" pitchFamily="2" charset="-79"/>
            </a:endParaRPr>
          </a:p>
        </p:txBody>
      </p:sp>
    </p:spTree>
    <p:extLst>
      <p:ext uri="{BB962C8B-B14F-4D97-AF65-F5344CB8AC3E}">
        <p14:creationId xmlns:p14="http://schemas.microsoft.com/office/powerpoint/2010/main" xmlns="" val="28140273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255</TotalTime>
  <Words>260</Words>
  <Application>Microsoft Office PowerPoint</Application>
  <PresentationFormat>Экран (4:3)</PresentationFormat>
  <Paragraphs>7</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Изящная</vt:lpstr>
      <vt:lpstr>Из опыта РАБОТЫ ВОСПИТАТЕля  Первой квалификационной категории  Ульяновой м.в. «развитие творческого мышления по средством обучения составлению творческих рассказов, придумыванию сказок с детьми в ООД»    г.Бердск </vt:lpstr>
      <vt:lpstr>Цель: учить детей построению и использованию моделей для пересказа сказок и сочинения  собственных историй, рассказов. Развивать речь детей посредством использования произведений художественной литературы для реализации данных целей, решаем следующие задачи:  развивать понимание текста на основе построения наглядной модели развивать умения подбирать заместители по цвету, величине, форме, характеру персонажа сказки учить создавать воображаемые образы и отбирать заместители для обозначения персонажа сказки развивать мышление и воображение,эмоциОНАльную отзывчивость, память при использовании схем, заместителей.</vt:lpstr>
      <vt:lpstr>Моделирование начинается с замещения одних объектов с другими (реальных-усЛовными)  В качестве заместителей удобно использовать бумажные кружки, квадраты, прямоугольники и т.д., различающиеся по цвету и величине (теремок- большой  пРямоугольник, ласточка- маленький  треугольник, БЕЛОЧКА- ОРАНЖЕВЫЙ ОВАЛ)</vt:lpstr>
      <vt:lpstr>Слайд 4</vt:lpstr>
      <vt:lpstr>Слайд 5</vt:lpstr>
      <vt:lpstr>ИСПОЛЬЗОВАНИЕ  МОДЕЛИРОВАНИЯ ПРИ РАССКАЗЫВАНИИ СКАЗКИ ЗАМЕТНО ОБЛЕГЧАЕТ ДЕТЯМ ОВЛАДЕНИЕ СВЯЗНОЙ РЕЧЬЮ. НАЛИИЕ ЗРИТЕЛЬНОГО ПЛАНА ДЕЛАЕТ РАССКАЗЫ ЧЕТКИМИ, СВЯЗНЫМИ И ПОСЛЕДОВАТЕЛЬНЫМИ.</vt:lpstr>
      <vt:lpstr>ДЕТИ сочиняют сказки, в которых действуют их любимые игрушки – зайчики, медвежата, матрёшки, куклы и т.д.. МЫ ДАЕМ ДЕТЯМ образец, который содержит завязку и определяет пути сюжета. Начало рассказа должно заинтересовать детей, знакомить с главным героем и его характером, с обстановкой, в которой происходит действие. Дети продолжают и развивают сюжет до развязки. Уже далее предлагаю детям сюжет, о котором ранее велась беседа. Предлагаю послушать рассказ. Ответить на заданные вопросы. В заключении беседы предлагаю сделать выводы, о чём говорилось в рассказе и попробовать придумать свой рассказ по данному сюжету.  </vt:lpstr>
      <vt:lpstr>В детской речи множество проблем: трудности в построении монолога, плохая дикция, отсутствие навыков культуры речи. А нам педагогам необходимо научить ребёнка связно, последовательно, грамматически правильно излагать свои мысли, рассказывать о различных событиях окружающей жизни. НА СВОИХ ЗАНЯТИЯХ МЫ ИСПОЛЬЗУЕМ МНЕМОТАБЛИЦЫ КОТОРЫЕ ПОМОГАЮТ ДЕТЯМ РАЗВИВАТЬ СВОЮ РЕЧЬ, ОБОГАЩАТЬ СЛОВАРНЫЙ ЗАПАС,  особенно эффективны при разучивании стихотворений, составлять Описательный рассказ. Это наиболее трудный вид в монологической речи. Описание задействует все психические функции (восприятие, внимание, память, мышление). Дети не располагают теми знаниями, которые приобретают в течение жизни. Чтобы описать предмет, его надо осознать, а осознание - это анализ. Что ребенку очень трудно. </vt:lpstr>
      <vt:lpstr>ЧЕМ РАНЬШЕ УЧИТЬ ДЕТЕЙ РАССКАЗЫВАТЬ ИЛИ ПЕРЕСКАЗЫВАТЬ, ИСПОЛЬЗУЯ МЕТОД МНЕМОТЕХНИКИ, ТЕМ ЛУЧШЕ ПОДГОТОВИМ ИХ К ШКОЛЕ, ТАК КАК СВЯЗНАЯ РЕЧЬ ЯВЛЯЕТСЯ ВАЖНЫМ ПОКАЗАТЕЛЕМ УМСТВЕННЫХ СПОСОБНОСТЕЙ РЕБЕНКА И ГОТОВНОСТИ ЕГО К ШКОЛЬНОМУ ОБУЧЕНИЮ.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Asus</cp:lastModifiedBy>
  <cp:revision>28</cp:revision>
  <dcterms:created xsi:type="dcterms:W3CDTF">2017-04-23T13:20:43Z</dcterms:created>
  <dcterms:modified xsi:type="dcterms:W3CDTF">2024-03-23T16:10:49Z</dcterms:modified>
</cp:coreProperties>
</file>