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49" r:id="rId3"/>
    <p:sldId id="401" r:id="rId4"/>
    <p:sldId id="404" r:id="rId5"/>
    <p:sldId id="402" r:id="rId6"/>
    <p:sldId id="405" r:id="rId7"/>
    <p:sldId id="403" r:id="rId8"/>
    <p:sldId id="416" r:id="rId9"/>
    <p:sldId id="406" r:id="rId10"/>
    <p:sldId id="407" r:id="rId11"/>
    <p:sldId id="458" r:id="rId12"/>
    <p:sldId id="411" r:id="rId13"/>
    <p:sldId id="414" r:id="rId14"/>
    <p:sldId id="412" r:id="rId15"/>
    <p:sldId id="452" r:id="rId16"/>
    <p:sldId id="453" r:id="rId17"/>
    <p:sldId id="415" r:id="rId18"/>
    <p:sldId id="454" r:id="rId19"/>
    <p:sldId id="417" r:id="rId20"/>
    <p:sldId id="418" r:id="rId21"/>
    <p:sldId id="421" r:id="rId22"/>
    <p:sldId id="423" r:id="rId23"/>
    <p:sldId id="429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34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8F38A"/>
    <a:srgbClr val="ECD8C2"/>
    <a:srgbClr val="FF66FF"/>
    <a:srgbClr val="FFFF00"/>
    <a:srgbClr val="CCFF66"/>
    <a:srgbClr val="FD7777"/>
    <a:srgbClr val="FF3300"/>
    <a:srgbClr val="F19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103059581320451E-3"/>
                  <c:y val="8.464063237560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6-45B6-9DF6-EC6DF9BD5773}"/>
                </c:ext>
              </c:extLst>
            </c:dLbl>
            <c:dLbl>
              <c:idx val="1"/>
              <c:layout>
                <c:manualLayout>
                  <c:x val="-3.2206119162641491E-3"/>
                  <c:y val="9.339655986273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6-45B6-9DF6-EC6DF9BD5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6-45B6-9DF6-EC6DF9BD57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2206119162641197E-3"/>
                  <c:y val="0.10798977234128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66-45B6-9DF6-EC6DF9BD5773}"/>
                </c:ext>
              </c:extLst>
            </c:dLbl>
            <c:dLbl>
              <c:idx val="1"/>
              <c:layout>
                <c:manualLayout>
                  <c:x val="-3.2206119162640902E-3"/>
                  <c:y val="9.631520235844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6-45B6-9DF6-EC6DF9BD5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66-45B6-9DF6-EC6DF9BD57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206119162640902E-3"/>
                  <c:y val="6.7128777401341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6-45B6-9DF6-EC6DF9BD5773}"/>
                </c:ext>
              </c:extLst>
            </c:dLbl>
            <c:dLbl>
              <c:idx val="1"/>
              <c:layout>
                <c:manualLayout>
                  <c:x val="3.2206119162640902E-3"/>
                  <c:y val="0.10507112984557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6-45B6-9DF6-EC6DF9BD5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66-45B6-9DF6-EC6DF9BD5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603496"/>
        <c:axId val="397603824"/>
        <c:axId val="0"/>
      </c:bar3DChart>
      <c:catAx>
        <c:axId val="39760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603824"/>
        <c:crosses val="autoZero"/>
        <c:auto val="1"/>
        <c:lblAlgn val="ctr"/>
        <c:lblOffset val="100"/>
        <c:noMultiLvlLbl val="0"/>
      </c:catAx>
      <c:valAx>
        <c:axId val="3976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60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7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1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6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5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5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8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1A7A-A887-413B-9CD0-F2DD0C541C4B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5A7D-588F-4D6D-A9B4-A9843C658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8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064CB6F-8B02-4709-9BBC-B6B75A72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9" y="-29587"/>
            <a:ext cx="9144000" cy="6338907"/>
          </a:xfrm>
          <a:prstGeom prst="rect">
            <a:avLst/>
          </a:prstGeom>
          <a:effectLst>
            <a:reflection blurRad="50800" endPos="4000" dist="50800" dir="5400000" sy="-100000" algn="bl" rotWithShape="0"/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6E37E2-5F88-47E6-9650-D10B7F0D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04" y="-57254"/>
            <a:ext cx="9184804" cy="6915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95" y="528774"/>
            <a:ext cx="7786742" cy="2482066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«Детский сад № 94»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554430"/>
            <a:ext cx="7115180" cy="17145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 через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 -технологии»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783097" y="4864633"/>
            <a:ext cx="50057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Составитель 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Алехина Елена Николаевна,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1658" y="5792897"/>
            <a:ext cx="2734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Новокузнецкий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городской округ 2022г.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1"/>
    </mc:Choice>
    <mc:Fallback xmlns="">
      <p:transition spd="slow" advTm="5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indent="2286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освоения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кейс-технологий,  дети учатся доказывать свою точку зрения, аргументировать ответ, формировать вопрос, участвовать в дискуссии.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indent="2286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кейс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актуальна, поскольку даёт возможность сформировать стратегию принятия решения, с помощью которой ребёнок в будущем сможет преодолеть самостоятельно возникшие разной сложности жизненные ситуации. </a:t>
            </a:r>
          </a:p>
          <a:p>
            <a:pPr marR="179705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312025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работы над кейсом:</a:t>
            </a:r>
          </a:p>
          <a:p>
            <a:r>
              <a:rPr lang="ru-RU" sz="1400" dirty="0"/>
              <a:t>Кейс с добавлением внешней </a:t>
            </a:r>
            <a:r>
              <a:rPr lang="ru-RU" sz="1400" dirty="0" smtClean="0"/>
              <a:t>проблемы. 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6338" y="1787235"/>
            <a:ext cx="828092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530">
              <a:lnSpc>
                <a:spcPct val="107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</a:t>
            </a: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умение воспитанников аргументировано</a:t>
            </a:r>
            <a:r>
              <a:rPr lang="ru-RU" sz="1400" spc="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отстаивать</a:t>
            </a:r>
            <a:r>
              <a:rPr lang="ru-RU" sz="1400" spc="-6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</a:t>
            </a:r>
            <a:r>
              <a:rPr lang="ru-RU" sz="14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мнение;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предлагать</a:t>
            </a:r>
          </a:p>
          <a:p>
            <a:pPr marL="303530">
              <a:lnSpc>
                <a:spcPct val="107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варианты решений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spc="-6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обстоятельствах форс-мажор; способность</a:t>
            </a:r>
            <a:r>
              <a:rPr lang="ru-RU" sz="14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</a:t>
            </a:r>
            <a:r>
              <a:rPr lang="ru-RU" sz="1400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конструктивный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диалог; способность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выбирать</a:t>
            </a:r>
            <a:r>
              <a:rPr lang="ru-RU" sz="14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актуальные</a:t>
            </a:r>
            <a:r>
              <a:rPr lang="ru-RU" sz="1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648" y="2556599"/>
            <a:ext cx="8226102" cy="135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530" marR="447040">
              <a:lnSpc>
                <a:spcPct val="97000"/>
              </a:lnSpc>
              <a:spcBef>
                <a:spcPts val="3715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</a:t>
            </a:r>
            <a:r>
              <a:rPr lang="ru-RU" sz="1400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Нина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собралась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пойти</a:t>
            </a:r>
            <a:r>
              <a:rPr lang="ru-RU" sz="1400" spc="6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бабушкой в магазин. Они подошли к этому очень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ответственно. Бабушка проверила, каких продуктов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хватает,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продуктов,</a:t>
            </a:r>
            <a:r>
              <a:rPr lang="ru-RU" sz="1400" spc="6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spc="-6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попросила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Нину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взять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1400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собой.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ru-RU" sz="1400" spc="6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пришли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обнаружили,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забыла</a:t>
            </a: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очки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прочитать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не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может.</a:t>
            </a:r>
          </a:p>
          <a:p>
            <a:pPr marR="2181860" lvl="0">
              <a:lnSpc>
                <a:spcPct val="97000"/>
              </a:lnSpc>
              <a:spcBef>
                <a:spcPts val="75"/>
              </a:spcBef>
              <a:spcAft>
                <a:spcPts val="0"/>
              </a:spcAft>
              <a:buSzPts val="2800"/>
              <a:tabLst>
                <a:tab pos="56388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Момент</a:t>
            </a:r>
            <a:r>
              <a:rPr lang="ru-RU" sz="1400" spc="-7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проблемного</a:t>
            </a:r>
            <a:r>
              <a:rPr lang="ru-RU" sz="1400" spc="-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включения</a:t>
            </a:r>
            <a:r>
              <a:rPr lang="ru-RU" sz="14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 </a:t>
            </a:r>
            <a:r>
              <a:rPr lang="ru-RU" sz="1400" spc="-6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дальше</a:t>
            </a:r>
            <a:r>
              <a:rPr lang="ru-RU" sz="1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</a:t>
            </a:r>
            <a:r>
              <a:rPr lang="ru-RU" sz="1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</a:t>
            </a: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ситуации?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g.labirint.ru/rcimg/31338274121cc72e1acf5c0e1e527ef5/1920x1080/comments_pic/0917/01labru1k1240425286.jpg?1240425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199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40960" cy="112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530" algn="just">
              <a:lnSpc>
                <a:spcPts val="3205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</a:t>
            </a:r>
            <a:r>
              <a:rPr lang="ru-RU" sz="1400" spc="5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</a:t>
            </a:r>
            <a:r>
              <a:rPr lang="ru-RU" sz="1400" spc="5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брать</a:t>
            </a:r>
            <a:r>
              <a:rPr lang="ru-RU" sz="1400" spc="5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идеи</a:t>
            </a:r>
            <a:r>
              <a:rPr lang="ru-RU" sz="1400" spc="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1400" spc="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кейсов</a:t>
            </a:r>
            <a:r>
              <a:rPr lang="ru-RU" sz="1400" spc="5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1400" spc="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реальных</a:t>
            </a:r>
          </a:p>
          <a:p>
            <a:pPr marL="303530" marR="234315" algn="just">
              <a:lnSpc>
                <a:spcPct val="97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жизненных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рассказов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коллег,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родителей,</a:t>
            </a:r>
            <a:r>
              <a:rPr lang="ru-RU" sz="1400" spc="-6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произведений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художественной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мультфильмов с проблемным содержанием. Можно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воспользоваться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готовыми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идеями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400" spc="6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кейсов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своих вопросах,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поступках,</a:t>
            </a:r>
            <a:r>
              <a:rPr lang="ru-RU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18245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Ситуация.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игру «Магазин». Они подавали деньги продавцу и говорили, сколько и чего они хотят купить. Например «Я хочу купить четыре яблока для ёжика, потому что у меня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рубля».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брала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деньги, благодарила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покупку. А новенькая девочка Маша не знала цифры. Когда подошла ее очередь, она не знала, что ей делать и стала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товар с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прилавка складывать в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сумку.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засмеялись,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Маша очень обиделась. Как бы вы поступили на месте продавца?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47850"/>
            <a:ext cx="221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1400" b="1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</a:t>
            </a:r>
            <a:r>
              <a:rPr lang="ru-RU" sz="14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72395"/>
            <a:ext cx="8784976" cy="167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115"/>
              </a:spcBef>
              <a:spcAft>
                <a:spcPts val="0"/>
              </a:spcAft>
              <a:buSzPts val="2800"/>
              <a:buFont typeface="Times New Roman" panose="02020603050405020304" pitchFamily="18" charset="0"/>
              <a:buChar char="*"/>
              <a:tabLst>
                <a:tab pos="3562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14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инцидента;</a:t>
            </a:r>
          </a:p>
          <a:p>
            <a:pPr marL="342900" lvl="0" indent="-342900">
              <a:spcBef>
                <a:spcPts val="145"/>
              </a:spcBef>
              <a:spcAft>
                <a:spcPts val="0"/>
              </a:spcAft>
              <a:buSzPts val="2800"/>
              <a:buFont typeface="Times New Roman" panose="02020603050405020304" pitchFamily="18" charset="0"/>
              <a:buChar char="*"/>
              <a:tabLst>
                <a:tab pos="3568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1400" spc="-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ситуационно-ролевых</a:t>
            </a:r>
            <a:r>
              <a:rPr lang="ru-RU" sz="1400" spc="-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</a:p>
          <a:p>
            <a:pPr marL="342900" lvl="0" indent="-342900">
              <a:spcBef>
                <a:spcPts val="140"/>
              </a:spcBef>
              <a:spcAft>
                <a:spcPts val="0"/>
              </a:spcAft>
              <a:buSzPts val="2800"/>
              <a:buFont typeface="Times New Roman" panose="02020603050405020304" pitchFamily="18" charset="0"/>
              <a:buChar char="*"/>
              <a:tabLst>
                <a:tab pos="3562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1400" spc="-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разбора</a:t>
            </a:r>
            <a:r>
              <a:rPr lang="ru-RU" sz="1400" spc="-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ru-RU" sz="14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корреспонденции;</a:t>
            </a:r>
          </a:p>
          <a:p>
            <a:pPr marL="342900" lvl="0" indent="-342900">
              <a:spcBef>
                <a:spcPts val="140"/>
              </a:spcBef>
              <a:spcAft>
                <a:spcPts val="0"/>
              </a:spcAft>
              <a:buSzPts val="2800"/>
              <a:buFont typeface="Times New Roman" panose="02020603050405020304" pitchFamily="18" charset="0"/>
              <a:buChar char="*"/>
              <a:tabLst>
                <a:tab pos="3562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проектирование;</a:t>
            </a:r>
          </a:p>
          <a:p>
            <a:pPr marL="342900" lvl="0" indent="-342900">
              <a:spcBef>
                <a:spcPts val="145"/>
              </a:spcBef>
              <a:spcAft>
                <a:spcPts val="0"/>
              </a:spcAft>
              <a:buSzPts val="2800"/>
              <a:buFont typeface="Times New Roman" panose="02020603050405020304" pitchFamily="18" charset="0"/>
              <a:buChar char="*"/>
              <a:tabLst>
                <a:tab pos="3568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1400" spc="-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дискуссии.</a:t>
            </a:r>
          </a:p>
          <a:p>
            <a:pPr marL="342900" marR="1369695" lvl="0" indent="-342900">
              <a:lnSpc>
                <a:spcPct val="103000"/>
              </a:lnSpc>
              <a:spcBef>
                <a:spcPts val="140"/>
              </a:spcBef>
              <a:spcAft>
                <a:spcPts val="0"/>
              </a:spcAft>
              <a:buSzPts val="2800"/>
              <a:buFont typeface="Times New Roman" panose="02020603050405020304" pitchFamily="18" charset="0"/>
              <a:buChar char="*"/>
              <a:tabLst>
                <a:tab pos="35623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ситуационного анализа (метод анализа</a:t>
            </a:r>
            <a:r>
              <a:rPr lang="ru-RU" sz="1400" spc="-6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конкретных</a:t>
            </a:r>
            <a:r>
              <a:rPr lang="ru-RU" sz="1400" spc="-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ситуаций,</a:t>
            </a:r>
            <a:r>
              <a:rPr lang="ru-RU" sz="1400" spc="-1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ситуационные</a:t>
            </a:r>
            <a:r>
              <a:rPr lang="ru-RU" sz="1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spc="-68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упражнения, кейс-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фото-кейсы, кейс-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иллюстрации);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indent="228600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ориентиры проекта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179705" indent="228600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179705"/>
            <a:r>
              <a:rPr lang="ru-RU" sz="1400" dirty="0"/>
              <a:t>2021– 2022 учебный </a:t>
            </a:r>
            <a:r>
              <a:rPr lang="ru-RU" sz="1400" dirty="0" smtClean="0"/>
              <a:t>год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педагоги, воспитанники старшего дошкольного возраста, родители (законные представители)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Адресация проекта: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предназначен для педагогов ДОУ.</a:t>
            </a:r>
          </a:p>
          <a:p>
            <a:pPr marR="179705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особенности проекта: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характеру создаваемого продукта: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ориентированный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 количеству участников: групповой. </a:t>
            </a:r>
          </a:p>
          <a:p>
            <a:pPr marR="17970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 продолжительности: долгосрочный. </a:t>
            </a:r>
          </a:p>
          <a:p>
            <a:pPr marR="179705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Каковы возможные особенности проекта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 уровне образовательного учреждения.</a:t>
            </a:r>
          </a:p>
          <a:p>
            <a:pPr marR="179705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indent="228600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технология помогает повысить интерес детей к изучаемому материалу, развивает у них такие качества, как социальная активность, коммуникабельность, умение слушать и грамотно излагать свои мысли.</a:t>
            </a:r>
          </a:p>
          <a:p>
            <a:pPr marR="17970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-технологии — развивать способность исследовать различные проблемы и находить их решение, то есть, научиться работать с информацией.</a:t>
            </a:r>
          </a:p>
          <a:p>
            <a:pPr marR="17970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кейса в организации совместной деятельности взрослых и детей формирует познавательные интересы и познавательные действия ребенка, позволяет строить педагогический процесс, ориентируясь на ФГОС ДО.</a:t>
            </a:r>
          </a:p>
        </p:txBody>
      </p:sp>
    </p:spTree>
    <p:extLst>
      <p:ext uri="{BB962C8B-B14F-4D97-AF65-F5344CB8AC3E}">
        <p14:creationId xmlns:p14="http://schemas.microsoft.com/office/powerpoint/2010/main" val="12950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8488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низкой финансовой грамотности в стране диктует необходимость интенсивной работы по формированию у населения экономического сознания, культуры сбережения. Эта работа должна начинаться в детском саду – первом звене системы непрерывного образования. Грамотное отношение к собственным деньгам и опыт пользования финансовыми продуктами в раннем возрасте открывает хорошие возможности и способствует финансовому благополучию детей, когда они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вырастут.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наблюдений, игры, беседы педагоги нашего детского сада выявили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сформированности основ 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старшего дошкольного возраста. Было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что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объяснить смысла экономических понятий, не проявляют интереса к потребностям своей семьи, труду родителей, окружающим явлениям современного общества, не употребляют в речи экономические слова; не проявляют интереса к продуктивной деятельности, ведут себя как посторонние наблюдатели; не доводят начатое дело до конца, быстро теряют интерес к труду и оставляют работу, возвращаясь к игре; не склонны к бережному отношению к личной и общественной собственности; при выполнении работы не проявляют какой-либо заинтересованности в ее результате; безответственны, безынициативны, не проявляют упорства в достижении цели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связи  с этим было принято решения  разработать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финансовой грамотности через кейс -технологии»  в целях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просвещения детей старшего дошкольного возраста в рамках комплексно-тематического планирования образовательной деятельности.</a:t>
            </a:r>
            <a:endParaRPr lang="ru-RU" sz="140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уникальность  кейс- технологии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с детьми  состоит  в том, что для достижения цели 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объединение  модульных технологий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Модульное обучение – альтернатива  традиционному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7970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идея состоит в том, что ребенок должен сам  учиться, а воспитатель </a:t>
            </a:r>
          </a:p>
          <a:p>
            <a:pPr marR="179705"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быть лишь наблюдателем, корректно направлять и регулировать самостоятельную деятельность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нужные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моменты. Так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становится активным процессом с трех сторон: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активен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выполняет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действие);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активен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наблюдает и помогает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(Теория Л.С.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179705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 – технология позволяет строить педагогический процесс, ориентируясь на ФГОС ДО. Также </a:t>
            </a:r>
          </a:p>
          <a:p>
            <a:pPr marR="179705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нашего детского сада используют в своей работе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автор уникальной методики американский ученый и психолог Бенджамин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из инновационных методов, позволяющих добиться позитивных результатов в формировании мыслительной деятельности дошкольников, является технология развития критического мышления. Умение мыслить критически – это не выискивание недостатков, а объективная оценка положительных и отрицательных сторон в познаваемом объекте. Работая в режиме данной технологии, воспитатель перестает быть главным источником информации, и, используя приемы технологии, превращает обучение в совместный и интересный поиск.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кубиком строится по определенному алгоритму: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формулирует тему, которая будет обсуждаться на занятии.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педагог бросает кубик сам, а ребенок отвечает на вопрос темы, который выпал на грани.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усвоили правила игры, то кубик бросают все дети по очереди.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бросании кубика часто выпадает одна и та же грань, то вводится правило: кубик можно перебросить или найти грань, которая еще не выпадала.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даётся неполный, то другие дети могут его дополнить и исправить.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игры педагог подводит итог: что нового узнали, чей ответ был самым интересным, познавательным, что бы еще хотели узнать по данной теме.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каждый вопрос кубика помогает педагогу не только выявить уровень познавательной активности воспитанников, но и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знания детей.</a:t>
            </a: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показывает, что данный прием очень нравится детям, они быстро осваивают технику его использования.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«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упрощённый способ, который помогает не только «собрать в кучку» все знания детей, но и развить в ребятах чувство коллективизма, необходимости помогать друг другу и нести ответственность за работу всех членов команды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 обеспечивается сочетанием элементов: интерактивность, активные методы обучения, вовлечения родителей,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игра 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свободная игра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2788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в ситуативно-деятельном подходе к ребенку через проблемные ситуации с использование иллюстраций, презентаций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активизируют мысли детей, развивают воображение, потребность в общении с другими людьми, воспитывают чувства, мотивируют интерес детей.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0648"/>
            <a:ext cx="7632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экономическом воспитании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математическое развитие детей, которое, прежде всего, направлено на освоение ими представлений математического содержания, формирование познавательных и творческих способностей.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мы в своей работе используем приёмы ментальной арифметики. </a:t>
            </a:r>
            <a:endParaRPr lang="ru-RU" sz="1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способ развития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интеллекта с помощью быстрого счета в уме. Сначала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учится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счетах-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абакус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тренирует мелкую моторику рук. Затем счеты убирают,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их в голове —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Развивает воображение и креативность.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помогает комплексно развивать интеллектуальные способности. Моментальный устный счет — приятное дополнение. Овладев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намного легче справляется с любой интеллектуальной и творческой работой. Он умеет быстро решать задачи и применять к ним нестандартный подход.</a:t>
            </a:r>
            <a:endParaRPr 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462464" cy="215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реализации проекта: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наглядности;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доступности;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систематичности и последовательности;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прочности;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целенаправленности;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новизны;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учета возрастно-психологических и индивидуальных особенностей ребенка.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04584" cy="28803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реализации проекта.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483420"/>
              </p:ext>
            </p:extLst>
          </p:nvPr>
        </p:nvGraphicFramePr>
        <p:xfrm>
          <a:off x="179512" y="541859"/>
          <a:ext cx="8496945" cy="32046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616258252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4213676576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016307484"/>
                    </a:ext>
                  </a:extLst>
                </a:gridCol>
              </a:tblGrid>
              <a:tr h="1192983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этапа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61187"/>
                  </a:ext>
                </a:extLst>
              </a:tr>
              <a:tr h="879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этап</a:t>
                      </a:r>
                    </a:p>
                    <a:p>
                      <a:r>
                        <a:rPr lang="ru-RU" sz="1400" dirty="0" smtClean="0"/>
                        <a:t>Подготовительный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</a:rPr>
                        <a:t>Методическая и организационная подготовка проекта.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Мониторинг уровня финансовой грамотности детей и родителей.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 Социальное партнерство с работниками банка.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Создание предметно- развивающей среды по теме проекта.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Вовлечение   детей в дискуссию с целью поиска альтернативных вариантов решения  ситуации  на основе кейс – технологии.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8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ABFAD998-95B8-45F1-A468-99CF69062B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861353" y="1678503"/>
            <a:ext cx="4530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/>
              <a:t>Алехина Елена Николаевна </a:t>
            </a:r>
            <a:endParaRPr lang="en-US" altLang="ru-RU" dirty="0"/>
          </a:p>
        </p:txBody>
      </p:sp>
      <p:grpSp>
        <p:nvGrpSpPr>
          <p:cNvPr id="4" name="Group 94">
            <a:extLst>
              <a:ext uri="{FF2B5EF4-FFF2-40B4-BE49-F238E27FC236}">
                <a16:creationId xmlns:a16="http://schemas.microsoft.com/office/drawing/2014/main" id="{70A2A44B-4787-4BE1-B9DE-EBB3290C7455}"/>
              </a:ext>
            </a:extLst>
          </p:cNvPr>
          <p:cNvGrpSpPr>
            <a:grpSpLocks/>
          </p:cNvGrpSpPr>
          <p:nvPr/>
        </p:nvGrpSpPr>
        <p:grpSpPr bwMode="auto">
          <a:xfrm>
            <a:off x="2397026" y="1694089"/>
            <a:ext cx="393700" cy="393700"/>
            <a:chOff x="2543" y="1006"/>
            <a:chExt cx="416" cy="416"/>
          </a:xfrm>
        </p:grpSpPr>
        <p:sp>
          <p:nvSpPr>
            <p:cNvPr id="5" name="Oval 52">
              <a:extLst>
                <a:ext uri="{FF2B5EF4-FFF2-40B4-BE49-F238E27FC236}">
                  <a16:creationId xmlns:a16="http://schemas.microsoft.com/office/drawing/2014/main" id="{5B6D703A-32E2-43B1-B115-77AC5191A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5B0BBC4C-B3BF-4C9B-B62D-C84CCB185C43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8" name="Picture 54">
                <a:extLst>
                  <a:ext uri="{FF2B5EF4-FFF2-40B4-BE49-F238E27FC236}">
                    <a16:creationId xmlns:a16="http://schemas.microsoft.com/office/drawing/2014/main" id="{92479116-2512-4A12-88FB-13AE479A6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55">
                <a:extLst>
                  <a:ext uri="{FF2B5EF4-FFF2-40B4-BE49-F238E27FC236}">
                    <a16:creationId xmlns:a16="http://schemas.microsoft.com/office/drawing/2014/main" id="{5685DC0D-61F8-4CCF-BB75-3B877C477E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10" name="Picture 56">
                <a:extLst>
                  <a:ext uri="{FF2B5EF4-FFF2-40B4-BE49-F238E27FC236}">
                    <a16:creationId xmlns:a16="http://schemas.microsoft.com/office/drawing/2014/main" id="{A51E8866-F53C-4CBD-9523-85396277A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57">
              <a:extLst>
                <a:ext uri="{FF2B5EF4-FFF2-40B4-BE49-F238E27FC236}">
                  <a16:creationId xmlns:a16="http://schemas.microsoft.com/office/drawing/2014/main" id="{F2192835-0B8F-4DB9-A5CC-4C35C62AC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49">
            <a:extLst>
              <a:ext uri="{FF2B5EF4-FFF2-40B4-BE49-F238E27FC236}">
                <a16:creationId xmlns:a16="http://schemas.microsoft.com/office/drawing/2014/main" id="{C552AA01-690A-4ACA-98C4-67B2F340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7416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">
            <a:extLst>
              <a:ext uri="{FF2B5EF4-FFF2-40B4-BE49-F238E27FC236}">
                <a16:creationId xmlns:a16="http://schemas.microsoft.com/office/drawing/2014/main" id="{FC961366-7C43-4AFD-B270-ABE99E249157}"/>
              </a:ext>
            </a:extLst>
          </p:cNvPr>
          <p:cNvSpPr>
            <a:spLocks noChangeShapeType="1"/>
          </p:cNvSpPr>
          <p:nvPr/>
        </p:nvSpPr>
        <p:spPr bwMode="black">
          <a:xfrm>
            <a:off x="2987824" y="2028785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FC961366-7C43-4AFD-B270-ABE99E249157}"/>
              </a:ext>
            </a:extLst>
          </p:cNvPr>
          <p:cNvSpPr>
            <a:spLocks noChangeShapeType="1"/>
          </p:cNvSpPr>
          <p:nvPr/>
        </p:nvSpPr>
        <p:spPr bwMode="black">
          <a:xfrm>
            <a:off x="3265847" y="254396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4" name="Group 94">
            <a:extLst>
              <a:ext uri="{FF2B5EF4-FFF2-40B4-BE49-F238E27FC236}">
                <a16:creationId xmlns:a16="http://schemas.microsoft.com/office/drawing/2014/main" id="{5421DAC4-AA85-42D4-8735-CA96D5DD88A0}"/>
              </a:ext>
            </a:extLst>
          </p:cNvPr>
          <p:cNvGrpSpPr>
            <a:grpSpLocks/>
          </p:cNvGrpSpPr>
          <p:nvPr/>
        </p:nvGrpSpPr>
        <p:grpSpPr bwMode="auto">
          <a:xfrm>
            <a:off x="2813249" y="2347114"/>
            <a:ext cx="393700" cy="393700"/>
            <a:chOff x="2543" y="1006"/>
            <a:chExt cx="416" cy="416"/>
          </a:xfrm>
        </p:grpSpPr>
        <p:sp>
          <p:nvSpPr>
            <p:cNvPr id="15" name="Oval 52">
              <a:extLst>
                <a:ext uri="{FF2B5EF4-FFF2-40B4-BE49-F238E27FC236}">
                  <a16:creationId xmlns:a16="http://schemas.microsoft.com/office/drawing/2014/main" id="{F636BBF6-7AF4-484B-BA6D-81976795EE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6" name="Group 53">
              <a:extLst>
                <a:ext uri="{FF2B5EF4-FFF2-40B4-BE49-F238E27FC236}">
                  <a16:creationId xmlns:a16="http://schemas.microsoft.com/office/drawing/2014/main" id="{97DDBFF8-33B4-4A57-9B36-1F8BB496FD21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8" name="Picture 54">
                <a:extLst>
                  <a:ext uri="{FF2B5EF4-FFF2-40B4-BE49-F238E27FC236}">
                    <a16:creationId xmlns:a16="http://schemas.microsoft.com/office/drawing/2014/main" id="{39D4F203-E9CE-4E81-9BE3-C1B3FAFC9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55">
                <a:extLst>
                  <a:ext uri="{FF2B5EF4-FFF2-40B4-BE49-F238E27FC236}">
                    <a16:creationId xmlns:a16="http://schemas.microsoft.com/office/drawing/2014/main" id="{7EB480A9-C93B-4D5A-A9D0-F3B08C1461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20" name="Picture 56">
                <a:extLst>
                  <a:ext uri="{FF2B5EF4-FFF2-40B4-BE49-F238E27FC236}">
                    <a16:creationId xmlns:a16="http://schemas.microsoft.com/office/drawing/2014/main" id="{794A5036-B153-49E0-ADF7-9B6E7924DF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57">
              <a:extLst>
                <a:ext uri="{FF2B5EF4-FFF2-40B4-BE49-F238E27FC236}">
                  <a16:creationId xmlns:a16="http://schemas.microsoft.com/office/drawing/2014/main" id="{CFE127DA-9041-435E-BDEF-AE6793B45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Line 9">
            <a:extLst>
              <a:ext uri="{FF2B5EF4-FFF2-40B4-BE49-F238E27FC236}">
                <a16:creationId xmlns:a16="http://schemas.microsoft.com/office/drawing/2014/main" id="{31E148DD-028F-42FF-86B8-DDEF42E3F098}"/>
              </a:ext>
            </a:extLst>
          </p:cNvPr>
          <p:cNvSpPr>
            <a:spLocks noChangeShapeType="1"/>
          </p:cNvSpPr>
          <p:nvPr/>
        </p:nvSpPr>
        <p:spPr bwMode="black">
          <a:xfrm>
            <a:off x="3427413" y="3190817"/>
            <a:ext cx="483552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2" name="Group 93">
            <a:extLst>
              <a:ext uri="{FF2B5EF4-FFF2-40B4-BE49-F238E27FC236}">
                <a16:creationId xmlns:a16="http://schemas.microsoft.com/office/drawing/2014/main" id="{E0EF15F9-482C-4325-9BE9-760EBCEEF04B}"/>
              </a:ext>
            </a:extLst>
          </p:cNvPr>
          <p:cNvGrpSpPr>
            <a:grpSpLocks/>
          </p:cNvGrpSpPr>
          <p:nvPr/>
        </p:nvGrpSpPr>
        <p:grpSpPr bwMode="auto">
          <a:xfrm>
            <a:off x="2977365" y="3005837"/>
            <a:ext cx="393700" cy="393700"/>
            <a:chOff x="3071" y="1006"/>
            <a:chExt cx="416" cy="416"/>
          </a:xfrm>
        </p:grpSpPr>
        <p:sp>
          <p:nvSpPr>
            <p:cNvPr id="23" name="Oval 62">
              <a:extLst>
                <a:ext uri="{FF2B5EF4-FFF2-40B4-BE49-F238E27FC236}">
                  <a16:creationId xmlns:a16="http://schemas.microsoft.com/office/drawing/2014/main" id="{14A15E78-423D-4E81-9D44-3C25611543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CC4F9526-24B7-43ED-AC1C-2EF1546A27F4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6" name="Picture 64">
                <a:extLst>
                  <a:ext uri="{FF2B5EF4-FFF2-40B4-BE49-F238E27FC236}">
                    <a16:creationId xmlns:a16="http://schemas.microsoft.com/office/drawing/2014/main" id="{310B2395-5E45-4B8D-A29F-5EDE8300C4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 65">
                <a:extLst>
                  <a:ext uri="{FF2B5EF4-FFF2-40B4-BE49-F238E27FC236}">
                    <a16:creationId xmlns:a16="http://schemas.microsoft.com/office/drawing/2014/main" id="{E5D3BD95-BBE6-4947-AD14-C804A15CC5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28" name="Picture 66">
                <a:extLst>
                  <a:ext uri="{FF2B5EF4-FFF2-40B4-BE49-F238E27FC236}">
                    <a16:creationId xmlns:a16="http://schemas.microsoft.com/office/drawing/2014/main" id="{7DA00D51-366A-4456-A979-D071D74EB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86">
              <a:extLst>
                <a:ext uri="{FF2B5EF4-FFF2-40B4-BE49-F238E27FC236}">
                  <a16:creationId xmlns:a16="http://schemas.microsoft.com/office/drawing/2014/main" id="{FC94FAFC-B1D5-4DF7-A704-1D91FF4C3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Line 11">
            <a:extLst>
              <a:ext uri="{FF2B5EF4-FFF2-40B4-BE49-F238E27FC236}">
                <a16:creationId xmlns:a16="http://schemas.microsoft.com/office/drawing/2014/main" id="{3EF2C0E0-CC12-487C-85E9-C752E8CFB1FC}"/>
              </a:ext>
            </a:extLst>
          </p:cNvPr>
          <p:cNvSpPr>
            <a:spLocks noChangeShapeType="1"/>
          </p:cNvSpPr>
          <p:nvPr/>
        </p:nvSpPr>
        <p:spPr bwMode="black">
          <a:xfrm>
            <a:off x="3477246" y="3946562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5FBABD78-2D49-4B70-9C7C-0E41C8B2134E}"/>
              </a:ext>
            </a:extLst>
          </p:cNvPr>
          <p:cNvGrpSpPr>
            <a:grpSpLocks/>
          </p:cNvGrpSpPr>
          <p:nvPr/>
        </p:nvGrpSpPr>
        <p:grpSpPr bwMode="auto">
          <a:xfrm>
            <a:off x="3012235" y="3760170"/>
            <a:ext cx="393700" cy="393700"/>
            <a:chOff x="3647" y="1006"/>
            <a:chExt cx="416" cy="416"/>
          </a:xfrm>
        </p:grpSpPr>
        <p:sp>
          <p:nvSpPr>
            <p:cNvPr id="31" name="Oval 67">
              <a:extLst>
                <a:ext uri="{FF2B5EF4-FFF2-40B4-BE49-F238E27FC236}">
                  <a16:creationId xmlns:a16="http://schemas.microsoft.com/office/drawing/2014/main" id="{6330002B-6B6C-4463-AECB-873BCEE15B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2" name="Group 68">
              <a:extLst>
                <a:ext uri="{FF2B5EF4-FFF2-40B4-BE49-F238E27FC236}">
                  <a16:creationId xmlns:a16="http://schemas.microsoft.com/office/drawing/2014/main" id="{34504A2F-AB83-42C7-8C23-6B35C1AC0639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4" name="Picture 69">
                <a:extLst>
                  <a:ext uri="{FF2B5EF4-FFF2-40B4-BE49-F238E27FC236}">
                    <a16:creationId xmlns:a16="http://schemas.microsoft.com/office/drawing/2014/main" id="{E46DA8D0-A69A-417F-99BD-637175697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 70">
                <a:extLst>
                  <a:ext uri="{FF2B5EF4-FFF2-40B4-BE49-F238E27FC236}">
                    <a16:creationId xmlns:a16="http://schemas.microsoft.com/office/drawing/2014/main" id="{1DA169B2-0513-4B8E-B69D-1A3AAF61F8D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36" name="Picture 71">
                <a:extLst>
                  <a:ext uri="{FF2B5EF4-FFF2-40B4-BE49-F238E27FC236}">
                    <a16:creationId xmlns:a16="http://schemas.microsoft.com/office/drawing/2014/main" id="{BAFE7E21-AECC-4276-A76B-7D210EC50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87">
              <a:extLst>
                <a:ext uri="{FF2B5EF4-FFF2-40B4-BE49-F238E27FC236}">
                  <a16:creationId xmlns:a16="http://schemas.microsoft.com/office/drawing/2014/main" id="{78E4E4ED-1F3E-4A89-B555-100FC88B7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AA690B60-AD96-4DC3-9F13-FF598908EE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5901" y="525535"/>
            <a:ext cx="105944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7">
            <a:extLst>
              <a:ext uri="{FF2B5EF4-FFF2-40B4-BE49-F238E27FC236}">
                <a16:creationId xmlns:a16="http://schemas.microsoft.com/office/drawing/2014/main" id="{09430F57-62EE-4F60-BC15-C81956216B0E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40169"/>
            <a:ext cx="7391400" cy="838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Arial Black" panose="020B0A04020102020204" pitchFamily="34" charset="0"/>
              </a:rPr>
              <a:t>Команда.</a:t>
            </a:r>
            <a:endParaRPr lang="en-US" altLang="ru-RU" b="1" dirty="0">
              <a:latin typeface="Arial Black" panose="020B0A04020102020204" pitchFamily="34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ABFAD998-95B8-45F1-A468-99CF69062B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252838" y="2190813"/>
            <a:ext cx="4530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/>
              <a:t>Ивлева Оксана Николаевна </a:t>
            </a:r>
            <a:endParaRPr lang="en-US" altLang="ru-RU" dirty="0"/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ABFAD998-95B8-45F1-A468-99CF69062B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472654" y="2787291"/>
            <a:ext cx="4530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/>
              <a:t>Балахнина Ирина Андреевна </a:t>
            </a:r>
            <a:endParaRPr lang="en-US" altLang="ru-RU" dirty="0"/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ABFAD998-95B8-45F1-A468-99CF69062B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546173" y="3510106"/>
            <a:ext cx="4530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/>
              <a:t>Швец Татьяна Александровна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719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80189"/>
              </p:ext>
            </p:extLst>
          </p:nvPr>
        </p:nvGraphicFramePr>
        <p:xfrm>
          <a:off x="251521" y="620688"/>
          <a:ext cx="8424936" cy="5616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547794236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005046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729894335"/>
                    </a:ext>
                  </a:extLst>
                </a:gridCol>
              </a:tblGrid>
              <a:tr h="125519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этапа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391082"/>
                  </a:ext>
                </a:extLst>
              </a:tr>
              <a:tr h="4361434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</a:rPr>
                        <a:t>II этап </a:t>
                      </a:r>
                    </a:p>
                    <a:p>
                      <a:r>
                        <a:rPr lang="ru-RU" sz="1350" kern="1200" dirty="0" smtClean="0">
                          <a:effectLst/>
                        </a:rPr>
                        <a:t>Практический, основной.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 Реализация проектных мероприятий в форме совместной деятельности педагог, дети, родители.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Использование дидактического  материала в соответствии с темой проекта. Изготовление пособий для занятий и атрибутов для игр; чтение художественной литературы, просмотр мультфильмов, презентаций, беседы,  дидактические игры, художественное творчество, решение проблемных ситуаций.  Игра4 </a:t>
                      </a:r>
                      <a:r>
                        <a:rPr lang="en-US" sz="1400" kern="1200" dirty="0" smtClean="0">
                          <a:effectLst/>
                        </a:rPr>
                        <a:t>D</a:t>
                      </a:r>
                      <a:r>
                        <a:rPr lang="ru-RU" sz="1400" kern="1200" dirty="0" smtClean="0">
                          <a:effectLst/>
                        </a:rPr>
                        <a:t>,</a:t>
                      </a:r>
                      <a:r>
                        <a:rPr lang="ru-RU" sz="1400" kern="1200" baseline="0" dirty="0" smtClean="0">
                          <a:effectLst/>
                        </a:rPr>
                        <a:t> свободная игра. </a:t>
                      </a:r>
                      <a:r>
                        <a:rPr lang="ru-RU" sz="1400" kern="1200" dirty="0" smtClean="0">
                          <a:effectLst/>
                        </a:rPr>
                        <a:t>продуктивная деятельность.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Системное решение детьми и родителями проблемных "кейсов". 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Развитие более доверительных отношений при работе с семьей, повышение родительской компетентности. 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Актуализация знаний педагогов о применении метода кейсов в учебно-воспитательном процессе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7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1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874654"/>
              </p:ext>
            </p:extLst>
          </p:nvPr>
        </p:nvGraphicFramePr>
        <p:xfrm>
          <a:off x="323528" y="332656"/>
          <a:ext cx="8352930" cy="6335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4310">
                  <a:extLst>
                    <a:ext uri="{9D8B030D-6E8A-4147-A177-3AD203B41FA5}">
                      <a16:colId xmlns:a16="http://schemas.microsoft.com/office/drawing/2014/main" val="1547794236"/>
                    </a:ext>
                  </a:extLst>
                </a:gridCol>
                <a:gridCol w="2784310">
                  <a:extLst>
                    <a:ext uri="{9D8B030D-6E8A-4147-A177-3AD203B41FA5}">
                      <a16:colId xmlns:a16="http://schemas.microsoft.com/office/drawing/2014/main" val="4100504602"/>
                    </a:ext>
                  </a:extLst>
                </a:gridCol>
                <a:gridCol w="2784310">
                  <a:extLst>
                    <a:ext uri="{9D8B030D-6E8A-4147-A177-3AD203B41FA5}">
                      <a16:colId xmlns:a16="http://schemas.microsoft.com/office/drawing/2014/main" val="2729894335"/>
                    </a:ext>
                  </a:extLst>
                </a:gridCol>
              </a:tblGrid>
              <a:tr h="1220731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этапа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391082"/>
                  </a:ext>
                </a:extLst>
              </a:tr>
              <a:tr h="5114988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</a:rPr>
                        <a:t>III этап </a:t>
                      </a:r>
                    </a:p>
                    <a:p>
                      <a:r>
                        <a:rPr lang="ru-RU" sz="1350" kern="1200" dirty="0" smtClean="0">
                          <a:effectLst/>
                        </a:rPr>
                        <a:t>аналитический: </a:t>
                      </a:r>
                      <a:endParaRPr lang="ru-RU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Анализ результатов работы по внедрению технологии кейс  в организацию образовательной деятельности.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Презентация на тему «Кейс- технология  это интересно!»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   Подведение итогов реализации проекта в форме совместной деятельности детей и родителей  «Изготовление копилки» (Конкурс</a:t>
                      </a:r>
                      <a:r>
                        <a:rPr lang="ru-RU" sz="1400" kern="1200" baseline="0" dirty="0" smtClean="0">
                          <a:effectLst/>
                        </a:rPr>
                        <a:t> поделок</a:t>
                      </a:r>
                      <a:r>
                        <a:rPr lang="ru-RU" sz="1400" kern="1200" dirty="0" smtClean="0">
                          <a:effectLst/>
                        </a:rPr>
                        <a:t>); План работы по формированию основ финансовой грамотности у детей старшего дошкольного возраста; Альбом «Деньги разных стран»; Методические разработки мероприятий для детей и родителей по теме проекта.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Дошкольники  могут объяснить элементарный смысл экономических понятий, проявляют ярко выраженный и устойчивый интерес к труду родителей, имеют представление о работе родителей, употребляют экономические слова и словосочетания; готовы к общению со взрослыми и сверстниками, задают множество вопросов и самостоятельно пытаются найти ответы на них; своевременно выполняют поручения, способны контролировать свои действия, оценивать результаты деятельности; стремятся и умеют проявлять инициативу, энергично выполняют поручения, доводят начатое дело до конца.</a:t>
                      </a:r>
                    </a:p>
                    <a:p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7367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A0CE38-E21C-412E-B761-0FD3E863B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32339"/>
            <a:ext cx="1488696" cy="10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распространения Проекта: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Реализация данного проекта обеспечивает внедрение данной технологии в любое дошкольное образовательное учреждение. Большая часть родителей стали активными участниками образовательного процесса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привело к эффективному взаимодействию по вопросам развития и образования, охраны и укрепления здоровья детей и снижению количества спорных, конфликтных ситуаций.</a:t>
            </a:r>
          </a:p>
          <a:p>
            <a:pPr marR="17970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дальнейшем, проект может быть использован другими образовательными учреждениями различных типов и видов города, края, страны в качестве руководства по моделированию и организации образовательного процесса в ДОУ на основе Кейс технологии.</a:t>
            </a:r>
          </a:p>
          <a:p>
            <a:pPr marR="17970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кейс-технологии через СМИ, профессиональные сайты сети Интернет. </a:t>
            </a:r>
          </a:p>
          <a:p>
            <a:pPr marR="17970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17970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дальнейшего развития проекта: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окончании проекта деятельность в выбранном направлении будет продолжена в следующих возрастных группах.</a:t>
            </a:r>
          </a:p>
          <a:p>
            <a:pPr marR="17970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49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003108"/>
              </p:ext>
            </p:extLst>
          </p:nvPr>
        </p:nvGraphicFramePr>
        <p:xfrm>
          <a:off x="755576" y="908720"/>
          <a:ext cx="7632848" cy="33319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485018">
                  <a:extLst>
                    <a:ext uri="{9D8B030D-6E8A-4147-A177-3AD203B41FA5}">
                      <a16:colId xmlns:a16="http://schemas.microsoft.com/office/drawing/2014/main" val="1764314002"/>
                    </a:ext>
                  </a:extLst>
                </a:gridCol>
                <a:gridCol w="4147830">
                  <a:extLst>
                    <a:ext uri="{9D8B030D-6E8A-4147-A177-3AD203B41FA5}">
                      <a16:colId xmlns:a16="http://schemas.microsoft.com/office/drawing/2014/main" val="3380646320"/>
                    </a:ext>
                  </a:extLst>
                </a:gridCol>
              </a:tblGrid>
              <a:tr h="571750">
                <a:tc>
                  <a:txBody>
                    <a:bodyPr/>
                    <a:lstStyle/>
                    <a:p>
                      <a:pPr marL="243840" marR="2393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кейсом</a:t>
                      </a:r>
                      <a:r>
                        <a:rPr lang="ru-RU" sz="1400" b="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</a:t>
                      </a:r>
                    </a:p>
                    <a:p>
                      <a:pPr marL="240030" marR="23939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8970" marR="636905" indent="88265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взаимосвязанных</a:t>
                      </a:r>
                      <a:r>
                        <a:rPr lang="ru-RU" sz="1400" b="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1656424"/>
                  </a:ext>
                </a:extLst>
              </a:tr>
              <a:tr h="436401">
                <a:tc gridSpan="2">
                  <a:txBody>
                    <a:bodyPr/>
                    <a:lstStyle/>
                    <a:p>
                      <a:pPr marL="1627505" indent="-136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финансовыми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="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15767"/>
                  </a:ext>
                </a:extLst>
              </a:tr>
              <a:tr h="2224040">
                <a:tc>
                  <a:txBody>
                    <a:bodyPr/>
                    <a:lstStyle/>
                    <a:p>
                      <a:pPr marL="69850" marR="65405" indent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понятием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«финансы»,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уточнить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средствах,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бюджета.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0325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arenR"/>
                        <a:tabLst>
                          <a:tab pos="56134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</a:t>
                      </a:r>
                      <a:r>
                        <a:rPr lang="ru-RU" sz="1400" b="0" spc="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«Золотая репка»</a:t>
                      </a:r>
                      <a:r>
                        <a:rPr lang="ru-RU" sz="1400" b="0" spc="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(обсуждение);</a:t>
                      </a:r>
                    </a:p>
                    <a:p>
                      <a:pPr marL="342900" marR="62865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arenR"/>
                        <a:tabLst>
                          <a:tab pos="53721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«Домашнее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хозяйство»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(обсуждение,</a:t>
                      </a:r>
                      <a:r>
                        <a:rPr lang="ru-RU" sz="14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инсценировка);</a:t>
                      </a:r>
                    </a:p>
                    <a:p>
                      <a:pPr marL="342900" marR="61595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arenR"/>
                        <a:tabLst>
                          <a:tab pos="274955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«Лесное кафе»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др. произведения из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сборника «Экономические сказки для детей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lang="ru-RU" sz="14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возраста»;</a:t>
                      </a:r>
                    </a:p>
                    <a:p>
                      <a:pPr marL="342900" marR="65405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arenR"/>
                        <a:tabLst>
                          <a:tab pos="274955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 детско-родительский проект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«Сказки читаем –финансы изучаем»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1007745">
                        <a:lnSpc>
                          <a:spcPct val="10600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430491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2606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360" marR="355600" indent="448310" algn="just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</a:pP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 организации работы с кейсом в образовательном процессе</a:t>
            </a:r>
            <a:r>
              <a:rPr lang="ru-RU" sz="1400" b="1" kern="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1400" b="1" kern="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себя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sz="1400" b="1" kern="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</p:txBody>
      </p:sp>
    </p:spTree>
    <p:extLst>
      <p:ext uri="{BB962C8B-B14F-4D97-AF65-F5344CB8AC3E}">
        <p14:creationId xmlns:p14="http://schemas.microsoft.com/office/powerpoint/2010/main" val="4886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57346"/>
              </p:ext>
            </p:extLst>
          </p:nvPr>
        </p:nvGraphicFramePr>
        <p:xfrm>
          <a:off x="755576" y="537083"/>
          <a:ext cx="7056784" cy="34549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221998">
                  <a:extLst>
                    <a:ext uri="{9D8B030D-6E8A-4147-A177-3AD203B41FA5}">
                      <a16:colId xmlns:a16="http://schemas.microsoft.com/office/drawing/2014/main" val="1764314002"/>
                    </a:ext>
                  </a:extLst>
                </a:gridCol>
                <a:gridCol w="3834786">
                  <a:extLst>
                    <a:ext uri="{9D8B030D-6E8A-4147-A177-3AD203B41FA5}">
                      <a16:colId xmlns:a16="http://schemas.microsoft.com/office/drawing/2014/main" val="3380646320"/>
                    </a:ext>
                  </a:extLst>
                </a:gridCol>
              </a:tblGrid>
              <a:tr h="589664">
                <a:tc>
                  <a:txBody>
                    <a:bodyPr/>
                    <a:lstStyle/>
                    <a:p>
                      <a:pPr marL="243840" marR="2393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кейсом</a:t>
                      </a:r>
                      <a:r>
                        <a:rPr lang="ru-RU" sz="1400" b="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</a:t>
                      </a:r>
                    </a:p>
                    <a:p>
                      <a:pPr marL="240030" marR="23939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8970" marR="636905" indent="88265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</a:t>
                      </a:r>
                      <a:r>
                        <a:rPr lang="ru-RU" sz="1400" b="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взаимосвязанных</a:t>
                      </a:r>
                      <a:r>
                        <a:rPr lang="ru-RU" sz="1400" b="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1656424"/>
                  </a:ext>
                </a:extLst>
              </a:tr>
              <a:tr h="450074">
                <a:tc gridSpan="2">
                  <a:txBody>
                    <a:bodyPr/>
                    <a:lstStyle/>
                    <a:p>
                      <a:pPr marL="1627505" indent="-136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финансовыми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</a:t>
                      </a:r>
                      <a:r>
                        <a:rPr lang="ru-RU" sz="1400" b="0" spc="-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15767"/>
                  </a:ext>
                </a:extLst>
              </a:tr>
              <a:tr h="2212219">
                <a:tc>
                  <a:txBody>
                    <a:bodyPr/>
                    <a:lstStyle/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	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уточнить</a:t>
                      </a:r>
                    </a:p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ru-RU" sz="1400" b="0" spc="-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b="0" spc="-34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финансах,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средствах,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Введение проблемных ситуаций и игровых действий для дошкольников по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 грамотности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Театрализованная деятельность «Финансовый театр».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закрепить знания детей о деньгах, развивать умение их классифицировать по разным признакам.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«Каталог товаров»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развивать умение соотносить цену товара и наличие денег.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430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449361"/>
              </p:ext>
            </p:extLst>
          </p:nvPr>
        </p:nvGraphicFramePr>
        <p:xfrm>
          <a:off x="755576" y="537083"/>
          <a:ext cx="6840760" cy="46593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123365">
                  <a:extLst>
                    <a:ext uri="{9D8B030D-6E8A-4147-A177-3AD203B41FA5}">
                      <a16:colId xmlns:a16="http://schemas.microsoft.com/office/drawing/2014/main" val="1764314002"/>
                    </a:ext>
                  </a:extLst>
                </a:gridCol>
                <a:gridCol w="3717395">
                  <a:extLst>
                    <a:ext uri="{9D8B030D-6E8A-4147-A177-3AD203B41FA5}">
                      <a16:colId xmlns:a16="http://schemas.microsoft.com/office/drawing/2014/main" val="3380646320"/>
                    </a:ext>
                  </a:extLst>
                </a:gridCol>
              </a:tblGrid>
              <a:tr h="420494">
                <a:tc>
                  <a:txBody>
                    <a:bodyPr/>
                    <a:lstStyle/>
                    <a:p>
                      <a:pPr marL="243840" marR="23939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кейсом</a:t>
                      </a:r>
                      <a:r>
                        <a:rPr lang="ru-RU" sz="1400" b="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</a:t>
                      </a:r>
                    </a:p>
                    <a:p>
                      <a:pPr marL="240030" marR="239395" algn="l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8970" marR="636905" indent="88265" algn="l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</a:t>
                      </a:r>
                      <a:r>
                        <a:rPr lang="ru-RU" sz="1400" b="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взаимосвязанных</a:t>
                      </a:r>
                      <a:r>
                        <a:rPr lang="ru-RU" sz="1400" b="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1656424"/>
                  </a:ext>
                </a:extLst>
              </a:tr>
              <a:tr h="379397">
                <a:tc gridSpan="2">
                  <a:txBody>
                    <a:bodyPr/>
                    <a:lstStyle/>
                    <a:p>
                      <a:pPr marL="1627505" indent="-136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финансовыми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="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15767"/>
                  </a:ext>
                </a:extLst>
              </a:tr>
              <a:tr h="3551447">
                <a:tc>
                  <a:txBody>
                    <a:bodyPr/>
                    <a:lstStyle/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	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уточнить</a:t>
                      </a:r>
                    </a:p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ru-RU" sz="1400" b="0" spc="-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b="0" spc="-34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финансах,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средствах,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«Все профессии важны».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на примере сказочных героев закрепить и расширить представление о профессии. 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4</a:t>
                      </a:r>
                      <a:r>
                        <a:rPr lang="en-US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b="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свободная игра 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«Пиццерия</a:t>
                      </a:r>
                      <a:r>
                        <a:rPr lang="ru-RU" sz="1400" b="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прогулке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повысить интерес старших дошкольников к получению экономических знаний.</a:t>
                      </a:r>
                    </a:p>
                    <a:p>
                      <a:pPr lvl="0" algn="l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Мозговой	штурм	«Учимся распоряжаться деньгами»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закрепить представления о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«финансах», личных денежных средствах, разумных тратах.</a:t>
                      </a:r>
                    </a:p>
                    <a:p>
                      <a:pPr algn="l"/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430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8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78804"/>
              </p:ext>
            </p:extLst>
          </p:nvPr>
        </p:nvGraphicFramePr>
        <p:xfrm>
          <a:off x="251520" y="537081"/>
          <a:ext cx="8424936" cy="32937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846671">
                  <a:extLst>
                    <a:ext uri="{9D8B030D-6E8A-4147-A177-3AD203B41FA5}">
                      <a16:colId xmlns:a16="http://schemas.microsoft.com/office/drawing/2014/main" val="1764314002"/>
                    </a:ext>
                  </a:extLst>
                </a:gridCol>
                <a:gridCol w="4578265">
                  <a:extLst>
                    <a:ext uri="{9D8B030D-6E8A-4147-A177-3AD203B41FA5}">
                      <a16:colId xmlns:a16="http://schemas.microsoft.com/office/drawing/2014/main" val="3380646320"/>
                    </a:ext>
                  </a:extLst>
                </a:gridCol>
              </a:tblGrid>
              <a:tr h="522970">
                <a:tc>
                  <a:txBody>
                    <a:bodyPr/>
                    <a:lstStyle/>
                    <a:p>
                      <a:pPr marL="243840" marR="2393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кейсом</a:t>
                      </a:r>
                      <a:r>
                        <a:rPr lang="ru-RU" sz="1400" b="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</a:t>
                      </a:r>
                    </a:p>
                    <a:p>
                      <a:pPr marL="240030" marR="23939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8970" marR="636905" indent="88265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</a:t>
                      </a:r>
                      <a:r>
                        <a:rPr lang="ru-RU" sz="1400" b="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взаимосвязанных</a:t>
                      </a:r>
                      <a:r>
                        <a:rPr lang="ru-RU" sz="1400" b="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1656424"/>
                  </a:ext>
                </a:extLst>
              </a:tr>
              <a:tr h="399168">
                <a:tc gridSpan="2">
                  <a:txBody>
                    <a:bodyPr/>
                    <a:lstStyle/>
                    <a:p>
                      <a:pPr marL="1627505" indent="-136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финансовыми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b="0" spc="-33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="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15767"/>
                  </a:ext>
                </a:extLst>
              </a:tr>
              <a:tr h="2185805">
                <a:tc>
                  <a:txBody>
                    <a:bodyPr/>
                    <a:lstStyle/>
                    <a:p>
                      <a:pPr marL="6985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считать деньги, познакомить с основами финансового планирования, дать представление о формировании бюджета денежных средств; активизировать словарь (бюджет, товары, услуги, деньги и т. д.)</a:t>
                      </a:r>
                    </a:p>
                    <a:p>
                      <a:pPr marL="69850" algn="l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Дидактической игры на основе технологии критического мышления «Кубик </a:t>
                      </a:r>
                      <a:r>
                        <a:rPr lang="ru-RU" sz="14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Блума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Коллективное обсуждение «Как распоряжаться имеющимися финансами, чтобы расходы не превысили доходы»,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«Какие траты являются первостепенными, а какие можно отложить» и пр.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задание детям.</a:t>
                      </a:r>
                      <a:r>
                        <a:rPr lang="ru-RU" sz="1400" b="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Ребенок дома с родителями  составляет таблицу «Семейный бюджет».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430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80918"/>
              </p:ext>
            </p:extLst>
          </p:nvPr>
        </p:nvGraphicFramePr>
        <p:xfrm>
          <a:off x="539552" y="692696"/>
          <a:ext cx="7848872" cy="2767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583649">
                  <a:extLst>
                    <a:ext uri="{9D8B030D-6E8A-4147-A177-3AD203B41FA5}">
                      <a16:colId xmlns:a16="http://schemas.microsoft.com/office/drawing/2014/main" val="214086233"/>
                    </a:ext>
                  </a:extLst>
                </a:gridCol>
                <a:gridCol w="4265223">
                  <a:extLst>
                    <a:ext uri="{9D8B030D-6E8A-4147-A177-3AD203B41FA5}">
                      <a16:colId xmlns:a16="http://schemas.microsoft.com/office/drawing/2014/main" val="2729254479"/>
                    </a:ext>
                  </a:extLst>
                </a:gridCol>
              </a:tblGrid>
              <a:tr h="181084">
                <a:tc gridSpan="2">
                  <a:txBody>
                    <a:bodyPr/>
                    <a:lstStyle/>
                    <a:p>
                      <a:pPr marL="1186815" marR="118872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Модуль</a:t>
                      </a:r>
                      <a:r>
                        <a:rPr lang="ru-RU" sz="1400" spc="-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2. Банковские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услуги</a:t>
                      </a:r>
                      <a:r>
                        <a:rPr lang="ru-RU" sz="1400" spc="-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населению: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38060"/>
                  </a:ext>
                </a:extLst>
              </a:tr>
              <a:tr h="2483212">
                <a:tc>
                  <a:txBody>
                    <a:bodyPr/>
                    <a:lstStyle/>
                    <a:p>
                      <a:pPr marL="6985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Цель: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формировать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элементарные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представления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о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банках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банковских</a:t>
                      </a:r>
                      <a:r>
                        <a:rPr lang="ru-RU" sz="1400" b="0" spc="-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услугах</a:t>
                      </a:r>
                      <a:r>
                        <a:rPr lang="ru-RU" sz="1400" b="0" spc="-2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населению</a:t>
                      </a:r>
                    </a:p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</a:endParaRPr>
                    </a:p>
                    <a:p>
                      <a:pPr marL="0" marR="6286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None/>
                        <a:tabLst>
                          <a:tab pos="218440" algn="l"/>
                        </a:tabLst>
                      </a:pPr>
                      <a:r>
                        <a:rPr lang="ru-RU" sz="1400" b="0" spc="-10" dirty="0" smtClean="0">
                          <a:effectLst/>
                        </a:rPr>
                        <a:t>*Чтение</a:t>
                      </a:r>
                      <a:r>
                        <a:rPr lang="ru-RU" sz="1400" b="0" spc="5" dirty="0" smtClean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художественной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литературы,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рассказов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и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сказок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по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финансовой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грамотности.</a:t>
                      </a:r>
                    </a:p>
                    <a:p>
                      <a:pPr marL="6985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Цель: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подготовка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к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формированию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основ</a:t>
                      </a:r>
                      <a:r>
                        <a:rPr lang="ru-RU" sz="1400" b="0" spc="-3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финансовой грамотности.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None/>
                        <a:tabLst>
                          <a:tab pos="259715" algn="l"/>
                        </a:tabLst>
                      </a:pPr>
                      <a:r>
                        <a:rPr lang="ru-RU" sz="1400" b="0" spc="-10" dirty="0" smtClean="0">
                          <a:effectLst/>
                        </a:rPr>
                        <a:t>* Изготовление рабочей тетради «Учимся экономить».</a:t>
                      </a:r>
                      <a:r>
                        <a:rPr lang="ru-RU" sz="1400" b="0" spc="-10" baseline="0" dirty="0" smtClean="0">
                          <a:effectLst/>
                        </a:rPr>
                        <a:t> Журнал «Мы умеем экономить», альбом «Деньги разных стран» </a:t>
                      </a:r>
                      <a:endParaRPr lang="ru-RU" sz="1400" b="0" spc="-10" dirty="0">
                        <a:effectLst/>
                      </a:endParaRPr>
                    </a:p>
                    <a:p>
                      <a:pPr marL="69850" marR="60325" algn="just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Цель: уточнить представление о грамотном</a:t>
                      </a:r>
                      <a:r>
                        <a:rPr lang="ru-RU" sz="1400" b="0" spc="-3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распоряжении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денежными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средствами,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о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способах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сбережения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</a:t>
                      </a:r>
                      <a:r>
                        <a:rPr lang="ru-RU" sz="1400" b="0" spc="-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хранения </a:t>
                      </a:r>
                      <a:r>
                        <a:rPr lang="ru-RU" sz="1400" b="0" dirty="0" smtClean="0">
                          <a:effectLst/>
                        </a:rPr>
                        <a:t>денег.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508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4256"/>
              </p:ext>
            </p:extLst>
          </p:nvPr>
        </p:nvGraphicFramePr>
        <p:xfrm>
          <a:off x="539552" y="692696"/>
          <a:ext cx="7848872" cy="42890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583649">
                  <a:extLst>
                    <a:ext uri="{9D8B030D-6E8A-4147-A177-3AD203B41FA5}">
                      <a16:colId xmlns:a16="http://schemas.microsoft.com/office/drawing/2014/main" val="214086233"/>
                    </a:ext>
                  </a:extLst>
                </a:gridCol>
                <a:gridCol w="4265223">
                  <a:extLst>
                    <a:ext uri="{9D8B030D-6E8A-4147-A177-3AD203B41FA5}">
                      <a16:colId xmlns:a16="http://schemas.microsoft.com/office/drawing/2014/main" val="2729254479"/>
                    </a:ext>
                  </a:extLst>
                </a:gridCol>
              </a:tblGrid>
              <a:tr h="181084">
                <a:tc gridSpan="2">
                  <a:txBody>
                    <a:bodyPr/>
                    <a:lstStyle/>
                    <a:p>
                      <a:pPr marL="1186815" marR="118872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Банковские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населению: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38060"/>
                  </a:ext>
                </a:extLst>
              </a:tr>
              <a:tr h="2483212"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	уточнить и  систематизировать знания детей о финансах, личных денежных средствах, дать представление о формировании семейного бюджета.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проблемных ситуаций и игровых действий для дошкольников по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 грамотности.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4</a:t>
                      </a:r>
                      <a:r>
                        <a:rPr lang="en-US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свободная</a:t>
                      </a:r>
                      <a:r>
                        <a:rPr lang="ru-RU" sz="1400" b="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 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СберБанк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познакомить со способами сбережения денежных средств на примере копилки. Закрепить представления о принципах финансового планирования (сначала зарабатываем, потом тратим; не тратим больше, чем зарабатываем и т. д).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Ситуативный разговор «Как сохранить свои сбережения»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сформировать представление о банковских услугах и грамотном хранении денежных средств.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С/р игра «Семья»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закрепить знания о «финансах», личных денежных средствах, семейном бюджете; сформировать элементарные представление о способах сбережения денег, банковских услугах.</a:t>
                      </a:r>
                    </a:p>
                    <a:p>
                      <a:pPr marL="69850" marR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508019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3E6051-F8C6-412F-902B-0D8F800F06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602260" cy="26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73525"/>
              </p:ext>
            </p:extLst>
          </p:nvPr>
        </p:nvGraphicFramePr>
        <p:xfrm>
          <a:off x="539552" y="692696"/>
          <a:ext cx="8064896" cy="2333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682282">
                  <a:extLst>
                    <a:ext uri="{9D8B030D-6E8A-4147-A177-3AD203B41FA5}">
                      <a16:colId xmlns:a16="http://schemas.microsoft.com/office/drawing/2014/main" val="214086233"/>
                    </a:ext>
                  </a:extLst>
                </a:gridCol>
                <a:gridCol w="4382614">
                  <a:extLst>
                    <a:ext uri="{9D8B030D-6E8A-4147-A177-3AD203B41FA5}">
                      <a16:colId xmlns:a16="http://schemas.microsoft.com/office/drawing/2014/main" val="2729254479"/>
                    </a:ext>
                  </a:extLst>
                </a:gridCol>
              </a:tblGrid>
              <a:tr h="174294">
                <a:tc gridSpan="2">
                  <a:txBody>
                    <a:bodyPr/>
                    <a:lstStyle/>
                    <a:p>
                      <a:pPr marL="1186815" marR="118872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Банковские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населению: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38060"/>
                  </a:ext>
                </a:extLst>
              </a:tr>
              <a:tr h="2129962"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 «Банкомат»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познакомить с работой банкомата, дать представление о банковской карте и правилах финансовой безопасности при пользовании банкоматом.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Настольно – печатные игры «Монополия»,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«Банковское дело»</a:t>
                      </a:r>
                    </a:p>
                    <a:p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в игровой форме дать представление о финансовых событиях и понятиях, ценности денег и человеческих отношениях в бизнесе.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508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3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43204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558544"/>
              </p:ext>
            </p:extLst>
          </p:nvPr>
        </p:nvGraphicFramePr>
        <p:xfrm>
          <a:off x="251520" y="764704"/>
          <a:ext cx="8227826" cy="5544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13913">
                  <a:extLst>
                    <a:ext uri="{9D8B030D-6E8A-4147-A177-3AD203B41FA5}">
                      <a16:colId xmlns:a16="http://schemas.microsoft.com/office/drawing/2014/main" val="1710079350"/>
                    </a:ext>
                  </a:extLst>
                </a:gridCol>
                <a:gridCol w="4113913">
                  <a:extLst>
                    <a:ext uri="{9D8B030D-6E8A-4147-A177-3AD203B41FA5}">
                      <a16:colId xmlns:a16="http://schemas.microsoft.com/office/drawing/2014/main" val="1185917922"/>
                    </a:ext>
                  </a:extLst>
                </a:gridCol>
              </a:tblGrid>
              <a:tr h="87994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Наименование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проекта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Инновационный проект </a:t>
                      </a:r>
                    </a:p>
                    <a:p>
                      <a:r>
                        <a:rPr lang="ru-RU" sz="1400" dirty="0" smtClean="0"/>
                        <a:t>Формирование основ финансовой грамотности через кейс -технологии»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3795"/>
                  </a:ext>
                </a:extLst>
              </a:tr>
              <a:tr h="554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Разработчик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Алехина Е.Н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48168"/>
                  </a:ext>
                </a:extLst>
              </a:tr>
              <a:tr h="554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проекта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Информационно – </a:t>
                      </a:r>
                      <a:r>
                        <a:rPr lang="ru-RU" sz="1400" dirty="0" err="1" smtClean="0"/>
                        <a:t>практико</a:t>
                      </a:r>
                      <a:r>
                        <a:rPr lang="ru-RU" sz="1400" dirty="0" smtClean="0"/>
                        <a:t> - ориентированный.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786449"/>
                  </a:ext>
                </a:extLst>
              </a:tr>
              <a:tr h="13932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направлен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 Помочь дошкольникам сформировать представления об экономических понятиях: экономика, потребности, нормы жизни, деньги, товар, цена в соответствии с их возрастными особенностями.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101673"/>
                  </a:ext>
                </a:extLst>
              </a:tr>
              <a:tr h="21631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проекта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Создать  успешные  условия у дошкольников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для формирования предпосылок финансовой грамотности и успешной социализации в современном обществе.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Формирование норм нравственно-экономического поведения</a:t>
                      </a:r>
                      <a:r>
                        <a:rPr lang="ru-RU" sz="1400" baseline="0" dirty="0" smtClean="0"/>
                        <a:t> у детей старшего дошкольного возраста.</a:t>
                      </a:r>
                      <a:endParaRPr lang="ru-RU" sz="1400" dirty="0" smtClean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38295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C3D50-90CE-49D1-857E-7BC203347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81128"/>
            <a:ext cx="2210185" cy="12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84834"/>
              </p:ext>
            </p:extLst>
          </p:nvPr>
        </p:nvGraphicFramePr>
        <p:xfrm>
          <a:off x="323528" y="476673"/>
          <a:ext cx="8280920" cy="22448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780915">
                  <a:extLst>
                    <a:ext uri="{9D8B030D-6E8A-4147-A177-3AD203B41FA5}">
                      <a16:colId xmlns:a16="http://schemas.microsoft.com/office/drawing/2014/main" val="604722616"/>
                    </a:ext>
                  </a:extLst>
                </a:gridCol>
                <a:gridCol w="4500005">
                  <a:extLst>
                    <a:ext uri="{9D8B030D-6E8A-4147-A177-3AD203B41FA5}">
                      <a16:colId xmlns:a16="http://schemas.microsoft.com/office/drawing/2014/main" val="2070310557"/>
                    </a:ext>
                  </a:extLst>
                </a:gridCol>
              </a:tblGrid>
              <a:tr h="195952">
                <a:tc gridSpan="2">
                  <a:txBody>
                    <a:bodyPr/>
                    <a:lstStyle/>
                    <a:p>
                      <a:pPr marL="1188720" marR="118872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3. Работа</a:t>
                      </a:r>
                      <a:r>
                        <a:rPr lang="ru-RU" sz="1400" b="0" spc="-2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с</a:t>
                      </a:r>
                      <a:r>
                        <a:rPr lang="ru-RU" sz="1400" b="0" spc="-1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финансовыми</a:t>
                      </a:r>
                      <a:r>
                        <a:rPr lang="ru-RU" sz="1400" b="0" spc="-2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инструментами.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46552"/>
                  </a:ext>
                </a:extLst>
              </a:tr>
              <a:tr h="621731">
                <a:tc>
                  <a:txBody>
                    <a:bodyPr/>
                    <a:lstStyle/>
                    <a:p>
                      <a:pPr marL="69850" marR="6731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  <a:tab pos="196215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Цель: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формировать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элементарные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представления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о</a:t>
                      </a:r>
                      <a:r>
                        <a:rPr lang="ru-RU" sz="1400" b="0" spc="35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получении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прибыли</a:t>
                      </a:r>
                      <a:r>
                        <a:rPr lang="ru-RU" sz="1400" b="0" baseline="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и</a:t>
                      </a:r>
                      <a:r>
                        <a:rPr lang="ru-RU" sz="1400" b="0" baseline="0" dirty="0" smtClean="0">
                          <a:effectLst/>
                        </a:rPr>
                        <a:t> </a:t>
                      </a:r>
                      <a:r>
                        <a:rPr lang="ru-RU" sz="1400" b="0" spc="-5" dirty="0" smtClean="0">
                          <a:effectLst/>
                        </a:rPr>
                        <a:t>финансовой </a:t>
                      </a:r>
                      <a:r>
                        <a:rPr lang="ru-RU" sz="1400" b="0" spc="-34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безопасности</a:t>
                      </a:r>
                      <a:r>
                        <a:rPr lang="ru-RU" sz="1400" b="0" dirty="0">
                          <a:effectLst/>
                        </a:rPr>
                        <a:t>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</a:t>
                      </a:r>
                      <a:r>
                        <a:rPr lang="ru-RU" sz="1400" b="0" dirty="0">
                          <a:effectLst/>
                        </a:rPr>
                        <a:t>)</a:t>
                      </a:r>
                      <a:r>
                        <a:rPr lang="ru-RU" sz="1400" b="0" spc="-7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Чтение</a:t>
                      </a:r>
                      <a:r>
                        <a:rPr lang="ru-RU" sz="1400" b="0" spc="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художественной</a:t>
                      </a:r>
                      <a:r>
                        <a:rPr lang="ru-RU" sz="1400" b="0" spc="-2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литературы</a:t>
                      </a:r>
                    </a:p>
                    <a:p>
                      <a:pPr marL="91440" algn="l"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927100" algn="l"/>
                          <a:tab pos="1901825" algn="l"/>
                          <a:tab pos="2690495" algn="l"/>
                        </a:tabLst>
                      </a:pPr>
                      <a:r>
                        <a:rPr lang="ru-RU" sz="1400" b="0" dirty="0" smtClean="0">
                          <a:effectLst/>
                        </a:rPr>
                        <a:t>Цель: научить детей различать</a:t>
                      </a:r>
                      <a:endParaRPr lang="ru-RU" sz="1400" b="0" dirty="0">
                        <a:effectLst/>
                      </a:endParaRPr>
                    </a:p>
                    <a:p>
                      <a:pPr marL="69850" algn="l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потребности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(желания)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возможности</a:t>
                      </a:r>
                      <a:r>
                        <a:rPr lang="ru-RU" sz="1400" b="0" dirty="0" smtClean="0">
                          <a:effectLst/>
                        </a:rPr>
                        <a:t>.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3516171"/>
                  </a:ext>
                </a:extLst>
              </a:tr>
              <a:tr h="1126534"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indent="0" algn="l"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  <a:tabLst>
                          <a:tab pos="359410" algn="l"/>
                          <a:tab pos="1254760" algn="l"/>
                          <a:tab pos="2418080" algn="l"/>
                          <a:tab pos="2932430" algn="l"/>
                        </a:tabLst>
                      </a:pPr>
                      <a:r>
                        <a:rPr lang="ru-RU" sz="1400" b="0" dirty="0" smtClean="0">
                          <a:effectLst/>
                        </a:rPr>
                        <a:t>2.Просмотр</a:t>
                      </a:r>
                      <a:r>
                        <a:rPr lang="ru-RU" sz="1400" b="0" baseline="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мультфильма</a:t>
                      </a:r>
                      <a:r>
                        <a:rPr lang="ru-RU" sz="1400" b="0" baseline="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«Как мужик  корову</a:t>
                      </a:r>
                      <a:r>
                        <a:rPr lang="ru-RU" sz="1400" b="0" spc="-35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продавал»</a:t>
                      </a:r>
                      <a:r>
                        <a:rPr lang="ru-RU" sz="1400" b="0" spc="-35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с</a:t>
                      </a:r>
                      <a:r>
                        <a:rPr lang="ru-RU" sz="1400" b="0" spc="-15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последующей</a:t>
                      </a:r>
                      <a:r>
                        <a:rPr lang="ru-RU" sz="1400" b="0" spc="-15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беседой. Цель: на примере сказочных героев дать представление о способах вложения сил, средств для прибыли и благ.</a:t>
                      </a:r>
                    </a:p>
                    <a:p>
                      <a:pPr marL="412750" indent="-342900" algn="l">
                        <a:spcBef>
                          <a:spcPts val="85"/>
                        </a:spcBef>
                        <a:spcAft>
                          <a:spcPts val="0"/>
                        </a:spcAft>
                        <a:buAutoNum type="arabicParenR" startAt="2"/>
                        <a:tabLst>
                          <a:tab pos="359410" algn="l"/>
                          <a:tab pos="1254760" algn="l"/>
                          <a:tab pos="2418080" algn="l"/>
                          <a:tab pos="2932430" algn="l"/>
                        </a:tabLst>
                      </a:pPr>
                      <a:endParaRPr lang="ru-RU" sz="1400" b="0" dirty="0" smtClean="0">
                        <a:effectLst/>
                      </a:endParaRPr>
                    </a:p>
                    <a:p>
                      <a:pPr marL="69850" indent="0" algn="l"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  <a:tabLst>
                          <a:tab pos="359410" algn="l"/>
                          <a:tab pos="1254760" algn="l"/>
                          <a:tab pos="2418080" algn="l"/>
                          <a:tab pos="2932430" algn="l"/>
                        </a:tabLs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617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1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80159"/>
              </p:ext>
            </p:extLst>
          </p:nvPr>
        </p:nvGraphicFramePr>
        <p:xfrm>
          <a:off x="107504" y="476673"/>
          <a:ext cx="8856984" cy="21968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4043936">
                  <a:extLst>
                    <a:ext uri="{9D8B030D-6E8A-4147-A177-3AD203B41FA5}">
                      <a16:colId xmlns:a16="http://schemas.microsoft.com/office/drawing/2014/main" val="604722616"/>
                    </a:ext>
                  </a:extLst>
                </a:gridCol>
                <a:gridCol w="4813048">
                  <a:extLst>
                    <a:ext uri="{9D8B030D-6E8A-4147-A177-3AD203B41FA5}">
                      <a16:colId xmlns:a16="http://schemas.microsoft.com/office/drawing/2014/main" val="2070310557"/>
                    </a:ext>
                  </a:extLst>
                </a:gridCol>
              </a:tblGrid>
              <a:tr h="194056">
                <a:tc gridSpan="2">
                  <a:txBody>
                    <a:bodyPr/>
                    <a:lstStyle/>
                    <a:p>
                      <a:pPr marL="1188720" marR="118872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3. Работа</a:t>
                      </a:r>
                      <a:r>
                        <a:rPr lang="ru-RU" sz="1400" b="0" spc="-2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с</a:t>
                      </a:r>
                      <a:r>
                        <a:rPr lang="ru-RU" sz="1400" b="0" spc="-1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финансовыми</a:t>
                      </a:r>
                      <a:r>
                        <a:rPr lang="ru-RU" sz="1400" b="0" spc="-2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инструментами.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46552"/>
                  </a:ext>
                </a:extLst>
              </a:tr>
              <a:tr h="582167">
                <a:tc>
                  <a:txBody>
                    <a:bodyPr/>
                    <a:lstStyle/>
                    <a:p>
                      <a:pPr marL="69850" marR="6731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  <a:tab pos="1962150" algn="l"/>
                        </a:tabLs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Игра</a:t>
                      </a:r>
                      <a:r>
                        <a:rPr lang="ru-RU" sz="1400" b="0" baseline="0" dirty="0" smtClean="0">
                          <a:effectLst/>
                        </a:rPr>
                        <a:t> 4</a:t>
                      </a:r>
                      <a:r>
                        <a:rPr lang="en-US" sz="1400" b="0" baseline="0" dirty="0" smtClean="0">
                          <a:effectLst/>
                        </a:rPr>
                        <a:t>D</a:t>
                      </a:r>
                      <a:r>
                        <a:rPr lang="ru-RU" sz="1400" b="0" baseline="0" dirty="0" smtClean="0">
                          <a:effectLst/>
                        </a:rPr>
                        <a:t>, свободная игра «Ребячья ярмарка» цель:  Формировать основы финансовой грамотности при работе с финансовыми инструментами. </a:t>
                      </a:r>
                      <a:endParaRPr lang="ru-RU" sz="1400" b="0" dirty="0" smtClean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3516171"/>
                  </a:ext>
                </a:extLst>
              </a:tr>
              <a:tr h="1384017"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effectLst/>
                        </a:rPr>
                        <a:t>Настольно - печатные игры «Сделка»,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</a:rPr>
                        <a:t>«Денежный поток»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</a:rPr>
                        <a:t>Цель:</a:t>
                      </a:r>
                      <a:r>
                        <a:rPr lang="ru-RU" sz="1400" b="0" kern="1200" baseline="0" dirty="0" smtClean="0">
                          <a:effectLst/>
                        </a:rPr>
                        <a:t> </a:t>
                      </a:r>
                      <a:r>
                        <a:rPr lang="ru-RU" sz="1400" b="0" kern="1200" dirty="0" smtClean="0">
                          <a:effectLst/>
                        </a:rPr>
                        <a:t>в	игровой	форме продемонстрировать,</a:t>
                      </a:r>
                      <a:r>
                        <a:rPr lang="ru-RU" sz="1400" b="0" kern="1200" baseline="0" dirty="0" smtClean="0">
                          <a:effectLst/>
                        </a:rPr>
                        <a:t> </a:t>
                      </a:r>
                      <a:r>
                        <a:rPr lang="ru-RU" sz="1400" b="0" kern="1200" dirty="0" smtClean="0">
                          <a:effectLst/>
                        </a:rPr>
                        <a:t>как</a:t>
                      </a:r>
                      <a:r>
                        <a:rPr lang="ru-RU" sz="1400" b="0" kern="1200" baseline="0" dirty="0" smtClean="0">
                          <a:effectLst/>
                        </a:rPr>
                        <a:t> </a:t>
                      </a:r>
                      <a:r>
                        <a:rPr lang="ru-RU" sz="1400" b="0" kern="1200" dirty="0" smtClean="0">
                          <a:effectLst/>
                        </a:rPr>
                        <a:t>можно инвестировать деньги в бизнес с целью получения прибыли; пополнить словарь (инвестиции, акции, облигации, сделка,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</a:rPr>
                        <a:t>прибыль и др.).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617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5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05690"/>
              </p:ext>
            </p:extLst>
          </p:nvPr>
        </p:nvGraphicFramePr>
        <p:xfrm>
          <a:off x="539552" y="764705"/>
          <a:ext cx="8064896" cy="3528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682283">
                  <a:extLst>
                    <a:ext uri="{9D8B030D-6E8A-4147-A177-3AD203B41FA5}">
                      <a16:colId xmlns:a16="http://schemas.microsoft.com/office/drawing/2014/main" val="2995748097"/>
                    </a:ext>
                  </a:extLst>
                </a:gridCol>
                <a:gridCol w="4382613">
                  <a:extLst>
                    <a:ext uri="{9D8B030D-6E8A-4147-A177-3AD203B41FA5}">
                      <a16:colId xmlns:a16="http://schemas.microsoft.com/office/drawing/2014/main" val="1668823181"/>
                    </a:ext>
                  </a:extLst>
                </a:gridCol>
              </a:tblGrid>
              <a:tr h="624954">
                <a:tc gridSpan="2"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07260" indent="-213804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4.Работа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группой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взрослых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"проигрывание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ситуаций"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дискуссия</a:t>
                      </a: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проблеме.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62453"/>
                  </a:ext>
                </a:extLst>
              </a:tr>
              <a:tr h="2903437">
                <a:tc>
                  <a:txBody>
                    <a:bodyPr/>
                    <a:lstStyle/>
                    <a:p>
                      <a:pPr marL="69850" marR="6604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в формировании у детей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экономических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представлений.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«Труд</a:t>
                      </a: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труда»</a:t>
                      </a:r>
                      <a:r>
                        <a:rPr lang="ru-RU" sz="14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(профессии)</a:t>
                      </a:r>
                    </a:p>
                    <a:p>
                      <a:pPr marL="69850" marR="63500" algn="l">
                        <a:lnSpc>
                          <a:spcPct val="111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tabLst>
                          <a:tab pos="719455" algn="l"/>
                          <a:tab pos="1654175" algn="l"/>
                          <a:tab pos="2353945" algn="l"/>
                          <a:tab pos="262509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	закрепить	знания	о	</a:t>
                      </a: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профессиях.</a:t>
                      </a:r>
                    </a:p>
                    <a:p>
                      <a:pPr marL="320040" marR="67310" indent="-229235" algn="l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1044575" algn="l"/>
                          <a:tab pos="2122170" algn="l"/>
                          <a:tab pos="2369185" algn="l"/>
                          <a:tab pos="2947035" algn="l"/>
                          <a:tab pos="3197225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1400" b="0" spc="2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	воспитателя	о	труде	и	</a:t>
                      </a:r>
                      <a:r>
                        <a:rPr lang="ru-RU" sz="1400" b="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</a:t>
                      </a:r>
                      <a:r>
                        <a:rPr lang="ru-RU" sz="1400" b="0" spc="-33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продуктах.</a:t>
                      </a:r>
                    </a:p>
                    <a:p>
                      <a:pPr marL="69850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</a:p>
                    <a:p>
                      <a:pPr marL="69850" marR="66040" algn="l">
                        <a:lnSpc>
                          <a:spcPct val="111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отчетливое </a:t>
                      </a:r>
                      <a:r>
                        <a:rPr lang="ru-RU" sz="1400" b="0" spc="-33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каждого человека;</a:t>
                      </a:r>
                    </a:p>
                    <a:p>
                      <a:pPr marL="69850" marR="6731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-формировать обобщенные представления о</a:t>
                      </a:r>
                      <a:r>
                        <a:rPr lang="ru-RU" sz="1400" b="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взрослых;</a:t>
                      </a:r>
                    </a:p>
                    <a:p>
                      <a:pPr marL="69850" marR="6223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-воспитывать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b="0" spc="-33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деньгам,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людям,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умеющим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трудиться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честно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зарабатывать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533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0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15323"/>
              </p:ext>
            </p:extLst>
          </p:nvPr>
        </p:nvGraphicFramePr>
        <p:xfrm>
          <a:off x="251520" y="764705"/>
          <a:ext cx="8496944" cy="18192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879548">
                  <a:extLst>
                    <a:ext uri="{9D8B030D-6E8A-4147-A177-3AD203B41FA5}">
                      <a16:colId xmlns:a16="http://schemas.microsoft.com/office/drawing/2014/main" val="2995748097"/>
                    </a:ext>
                  </a:extLst>
                </a:gridCol>
                <a:gridCol w="4617396">
                  <a:extLst>
                    <a:ext uri="{9D8B030D-6E8A-4147-A177-3AD203B41FA5}">
                      <a16:colId xmlns:a16="http://schemas.microsoft.com/office/drawing/2014/main" val="1668823181"/>
                    </a:ext>
                  </a:extLst>
                </a:gridCol>
              </a:tblGrid>
              <a:tr h="361212">
                <a:tc gridSpan="2"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2207260" indent="-213804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4.Работа</a:t>
                      </a:r>
                      <a:r>
                        <a:rPr lang="ru-RU" sz="1400" b="0" spc="-2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общей</a:t>
                      </a:r>
                      <a:r>
                        <a:rPr lang="ru-RU" sz="1400" b="0" spc="-2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группой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взрослых</a:t>
                      </a:r>
                      <a:r>
                        <a:rPr lang="ru-RU" sz="1400" b="0" spc="-1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детей, "проигрывание</a:t>
                      </a:r>
                      <a:r>
                        <a:rPr lang="ru-RU" sz="1400" b="0" spc="-1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ситуаций"</a:t>
                      </a:r>
                      <a:r>
                        <a:rPr lang="ru-RU" sz="1400" b="0" spc="-3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</a:t>
                      </a:r>
                      <a:r>
                        <a:rPr lang="ru-RU" sz="1400" b="0" spc="-1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дискуссия</a:t>
                      </a:r>
                      <a:r>
                        <a:rPr lang="ru-RU" sz="1400" b="0" spc="-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по</a:t>
                      </a:r>
                      <a:r>
                        <a:rPr lang="ru-RU" sz="1400" b="0" spc="-1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проблеме.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62453"/>
                  </a:ext>
                </a:extLst>
              </a:tr>
              <a:tr h="1366979">
                <a:tc>
                  <a:txBody>
                    <a:bodyPr/>
                    <a:lstStyle/>
                    <a:p>
                      <a:pPr marL="69850" marR="66040" algn="just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400" b="0" kern="1200" dirty="0" smtClean="0">
                          <a:effectLst/>
                        </a:rPr>
                        <a:t>Просмотр мультфильма «"Все профессии нужны, все профессии важны» .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</a:rPr>
                        <a:t>Игры в 4</a:t>
                      </a:r>
                      <a:r>
                        <a:rPr lang="en-US" sz="1400" b="0" kern="1200" dirty="0" smtClean="0">
                          <a:effectLst/>
                        </a:rPr>
                        <a:t>D</a:t>
                      </a:r>
                      <a:r>
                        <a:rPr lang="ru-RU" sz="1400" b="0" kern="1200" dirty="0" smtClean="0">
                          <a:effectLst/>
                        </a:rPr>
                        <a:t>,</a:t>
                      </a:r>
                      <a:r>
                        <a:rPr lang="ru-RU" sz="1400" b="0" kern="1200" baseline="0" dirty="0" smtClean="0">
                          <a:effectLst/>
                        </a:rPr>
                        <a:t> свободная игра </a:t>
                      </a:r>
                      <a:r>
                        <a:rPr lang="ru-RU" sz="1400" b="0" kern="1200" dirty="0" smtClean="0">
                          <a:effectLst/>
                        </a:rPr>
                        <a:t>«Собираемся на пикник», «Салон красоты»,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effectLst/>
                        </a:rPr>
                        <a:t>«Магазин конфет», «Больница» и др.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533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95674"/>
              </p:ext>
            </p:extLst>
          </p:nvPr>
        </p:nvGraphicFramePr>
        <p:xfrm>
          <a:off x="251520" y="764705"/>
          <a:ext cx="8640960" cy="2111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945303">
                  <a:extLst>
                    <a:ext uri="{9D8B030D-6E8A-4147-A177-3AD203B41FA5}">
                      <a16:colId xmlns:a16="http://schemas.microsoft.com/office/drawing/2014/main" val="2995748097"/>
                    </a:ext>
                  </a:extLst>
                </a:gridCol>
                <a:gridCol w="4695657">
                  <a:extLst>
                    <a:ext uri="{9D8B030D-6E8A-4147-A177-3AD203B41FA5}">
                      <a16:colId xmlns:a16="http://schemas.microsoft.com/office/drawing/2014/main" val="1668823181"/>
                    </a:ext>
                  </a:extLst>
                </a:gridCol>
              </a:tblGrid>
              <a:tr h="357116">
                <a:tc gridSpan="2"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marL="2207260" indent="-213804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Модуль</a:t>
                      </a:r>
                      <a:r>
                        <a:rPr lang="ru-RU" sz="1400" b="0" spc="-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4.Работа</a:t>
                      </a:r>
                      <a:r>
                        <a:rPr lang="ru-RU" sz="1400" b="0" spc="-2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общей</a:t>
                      </a:r>
                      <a:r>
                        <a:rPr lang="ru-RU" sz="1400" b="0" spc="-2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группой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взрослых</a:t>
                      </a:r>
                      <a:r>
                        <a:rPr lang="ru-RU" sz="1400" b="0" spc="-1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</a:t>
                      </a:r>
                      <a:r>
                        <a:rPr lang="ru-RU" sz="1400" b="0" spc="-3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детей, "проигрывание</a:t>
                      </a:r>
                      <a:r>
                        <a:rPr lang="ru-RU" sz="1400" b="0" spc="-1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ситуаций"</a:t>
                      </a:r>
                      <a:r>
                        <a:rPr lang="ru-RU" sz="1400" b="0" spc="-33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и</a:t>
                      </a:r>
                      <a:r>
                        <a:rPr lang="ru-RU" sz="1400" b="0" spc="-1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дискуссия</a:t>
                      </a:r>
                      <a:r>
                        <a:rPr lang="ru-RU" sz="1400" b="0" spc="-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по</a:t>
                      </a:r>
                      <a:r>
                        <a:rPr lang="ru-RU" sz="1400" b="0" spc="-15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проблеме.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62453"/>
                  </a:ext>
                </a:extLst>
              </a:tr>
              <a:tr h="1659107">
                <a:tc>
                  <a:txBody>
                    <a:bodyPr/>
                    <a:lstStyle/>
                    <a:p>
                      <a:pPr marL="69850" marR="66040" algn="just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 Работа с родителями:</a:t>
                      </a: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 1)Консультации: «Финансовая грамотность для</a:t>
                      </a:r>
                      <a:r>
                        <a:rPr lang="ru-RU" sz="1400" b="0" kern="1200" baseline="0" dirty="0" smtClean="0">
                          <a:effectLst/>
                        </a:rPr>
                        <a:t> дошколят»</a:t>
                      </a:r>
                      <a:endParaRPr lang="ru-RU" sz="1400" b="0" kern="1200" dirty="0" smtClean="0">
                        <a:effectLst/>
                      </a:endParaRP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  Буклет.</a:t>
                      </a:r>
                      <a:r>
                        <a:rPr lang="ru-RU" sz="1400" b="0" kern="1200" baseline="0" dirty="0" smtClean="0">
                          <a:effectLst/>
                        </a:rPr>
                        <a:t> </a:t>
                      </a:r>
                      <a:r>
                        <a:rPr lang="ru-RU" sz="1400" b="0" kern="1200" dirty="0" smtClean="0">
                          <a:effectLst/>
                        </a:rPr>
                        <a:t>«Кейс-технологии». </a:t>
                      </a: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2) Беседы: «Зачем нужна ребенку финансовая грамотность?», «Дети и деньги» и др.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533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8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31773"/>
              </p:ext>
            </p:extLst>
          </p:nvPr>
        </p:nvGraphicFramePr>
        <p:xfrm>
          <a:off x="179512" y="404664"/>
          <a:ext cx="8568952" cy="29275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1046672193"/>
                    </a:ext>
                  </a:extLst>
                </a:gridCol>
              </a:tblGrid>
              <a:tr h="430685">
                <a:tc>
                  <a:txBody>
                    <a:bodyPr/>
                    <a:lstStyle/>
                    <a:p>
                      <a:pPr marL="1896110" marR="109855" indent="-17722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5. Презентация совместно взросло-детская (продукт деятельности)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-3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35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решений</a:t>
                      </a:r>
                      <a:r>
                        <a:rPr lang="ru-RU" sz="14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(рефлексия)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8626511"/>
                  </a:ext>
                </a:extLst>
              </a:tr>
              <a:tr h="2449634"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AutoNum type="arabicParenR"/>
                        <a:tabLst>
                          <a:tab pos="21971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мероприятие: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sz="14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кейса</a:t>
                      </a:r>
                      <a:r>
                        <a:rPr lang="ru-RU" sz="1400" b="0" spc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«Рублик –финансист».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6413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Обобщение знаний, умений и навыков детей, полученных во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реализации 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грамотности;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взаимоотношений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коллективе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родителей.</a:t>
                      </a:r>
                    </a:p>
                    <a:p>
                      <a:pPr marL="342900" lvl="0" indent="-342900" algn="l">
                        <a:lnSpc>
                          <a:spcPts val="160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AutoNum type="arabicParenR"/>
                        <a:tabLst>
                          <a:tab pos="25019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</a:t>
                      </a:r>
                      <a:r>
                        <a:rPr lang="ru-RU" sz="1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названием</a:t>
                      </a:r>
                      <a:r>
                        <a:rPr lang="ru-RU" sz="14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«Юный финансист».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865" lvl="0" indent="-342900" algn="l">
                        <a:lnSpc>
                          <a:spcPct val="111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AutoNum type="arabicParenR"/>
                        <a:tabLst>
                          <a:tab pos="299085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мультфильма 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мульстудии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Талантвиль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знания по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экономической грамотности.</a:t>
                      </a:r>
                    </a:p>
                    <a:p>
                      <a:pPr marL="342900" lvl="0" indent="-342900" algn="l">
                        <a:lnSpc>
                          <a:spcPts val="141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AutoNum type="arabicParenR"/>
                        <a:tabLst>
                          <a:tab pos="25654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</a:t>
                      </a:r>
                    </a:p>
                    <a:p>
                      <a:pPr marL="69850" marR="62230" algn="l">
                        <a:lnSpc>
                          <a:spcPct val="115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закрепить и систематизировать знания о «финансах», личных денежных</a:t>
                      </a:r>
                      <a:r>
                        <a:rPr lang="ru-RU" sz="14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средствах,</a:t>
                      </a:r>
                      <a:r>
                        <a:rPr lang="ru-RU" sz="1400" b="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формировании семейного</a:t>
                      </a:r>
                      <a:r>
                        <a:rPr lang="ru-RU" sz="14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r>
                        <a:rPr lang="ru-RU" sz="1400" b="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т.</a:t>
                      </a:r>
                      <a:r>
                        <a:rPr lang="ru-RU" sz="14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483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8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89" y="116632"/>
            <a:ext cx="8191822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у детей старшего дошкольного возраста уровней финансовой грамотности была разработана диагностика на основе программ экономического воспитания детей А.Д. Шатовой «Дошкольник и экономика» и Е.А.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«Экономическое воспитание дошкольников».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60533"/>
              </p:ext>
            </p:extLst>
          </p:nvPr>
        </p:nvGraphicFramePr>
        <p:xfrm>
          <a:off x="611560" y="2522315"/>
          <a:ext cx="7039694" cy="358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0040" y="1467261"/>
            <a:ext cx="774412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положительная динамика сформированности экономической грамотности через кейс технологии. В ходе мониторинга на 2021-2022 учебный год ,было выявлено  что в ходе целенаправленной работы по экономическому воспитанию возросло количество детей, отнесенных к высокому и среднему уровню экономической грамотности.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55683"/>
              </p:ext>
            </p:extLst>
          </p:nvPr>
        </p:nvGraphicFramePr>
        <p:xfrm>
          <a:off x="179512" y="260648"/>
          <a:ext cx="8640960" cy="47525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625517259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397946107"/>
                    </a:ext>
                  </a:extLst>
                </a:gridCol>
              </a:tblGrid>
              <a:tr h="8452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Задачи внедрения инновационного 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Создать условия для формирования основ финансовой грамотности и финансовой культуры у воспитанников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7556"/>
                  </a:ext>
                </a:extLst>
              </a:tr>
              <a:tr h="84521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Развивать умение творчески подходить к решению ситуаций финансовых отношений посредством игровых действий.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9451"/>
                  </a:ext>
                </a:extLst>
              </a:tr>
              <a:tr h="84521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Воспитывать представления о сущности таких нравственных категорий, как экономность, бережливость и честность, благотворительность.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18731"/>
                  </a:ext>
                </a:extLst>
              </a:tr>
              <a:tr h="1125144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Вовлечь родителей в образовательный процесс как первых учителей в ознакомлении с миром профессий, приобретении финансовых и социальных знаний и понятий.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54203"/>
                  </a:ext>
                </a:extLst>
              </a:tr>
              <a:tr h="1091738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Обеспечить психолого-педагогическую поддержку семьи и повышение компетентности родителей в вопросах формирования финансовой культуры ребенка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51972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683CE6-DB86-4285-86F4-0F563E42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2210862" cy="22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64286"/>
              </p:ext>
            </p:extLst>
          </p:nvPr>
        </p:nvGraphicFramePr>
        <p:xfrm>
          <a:off x="251520" y="188640"/>
          <a:ext cx="8280920" cy="6482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552358859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36613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реализации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effectLst/>
                        </a:rPr>
                        <a:t>2021– 2022 учебный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Ожидаемые результаты.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 Воспитанники полученные  знания по финансовой грамотности будут применять на практике.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 самостоятельно могут выбирать тему </a:t>
                      </a:r>
                      <a:r>
                        <a:rPr lang="ru-RU" sz="135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</a:t>
                      </a: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продумать ее содержание, могут домыслить предложенный вариант </a:t>
                      </a:r>
                      <a:r>
                        <a:rPr lang="ru-RU" sz="135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сюжета</a:t>
                      </a: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обладают способностью фантазировать, придумывать что-то необычайное, оригинальное. С легкостью реализовать свой замысел и доводить игру до конца.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У</a:t>
                      </a:r>
                      <a:r>
                        <a:rPr lang="ru-RU" sz="1400" kern="1200" baseline="0" dirty="0" smtClean="0">
                          <a:effectLst/>
                        </a:rPr>
                        <a:t> дошкольников </a:t>
                      </a:r>
                      <a:r>
                        <a:rPr lang="ru-RU" sz="1400" kern="1200" dirty="0" smtClean="0">
                          <a:effectLst/>
                        </a:rPr>
                        <a:t>сформировано на высоком уровне речевое развитие, дети овладеют  основными мыслительными операциями. У дошкольников будут провялятся  такие качества  как  готовность к сотрудничеству в процессе планирования и реализации сюжета игры.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-  Воспитание  нравственных качеств  разумного подхода к своим желаниям, сопоставление их с возможностями бюджета семьи. </a:t>
                      </a:r>
                      <a:endParaRPr lang="ru-RU" sz="1400" dirty="0" smtClean="0"/>
                    </a:p>
                    <a:p>
                      <a:r>
                        <a:rPr lang="ru-RU" sz="1400" baseline="0" dirty="0" smtClean="0"/>
                        <a:t>Родители научились взаимодействовать с ребенком  по финансовым вопросам. </a:t>
                      </a:r>
                    </a:p>
                    <a:p>
                      <a:r>
                        <a:rPr lang="ru-RU" sz="1400" b="1" dirty="0" smtClean="0"/>
                        <a:t>Педагоги </a:t>
                      </a:r>
                      <a:r>
                        <a:rPr lang="ru-RU" sz="1400" dirty="0" smtClean="0"/>
                        <a:t>приобрели  опыт работы с детьми по формированию у дошкольников финансовой грамотности;  накопление практического материала;  проявление интереса к проектной деятельности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4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Воспитанники старшего дошкольного возраста, родители (законные представители), педагоги, социальные партнеры.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489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1AAE5-B5AF-497B-BF44-F7F27FA97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4624"/>
            <a:ext cx="6840760" cy="59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38407"/>
              </p:ext>
            </p:extLst>
          </p:nvPr>
        </p:nvGraphicFramePr>
        <p:xfrm>
          <a:off x="467544" y="332656"/>
          <a:ext cx="8352928" cy="5943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9490064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77575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Трансляция проекта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Сайт детского сада МБДОУ «Детский сад № 94»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Публикация на сайтах педагогических сообществ</a:t>
                      </a:r>
                    </a:p>
                    <a:p>
                      <a:r>
                        <a:rPr lang="ru-RU" sz="1400" dirty="0" smtClean="0"/>
                        <a:t>Выступление на областных конференциях.</a:t>
                      </a:r>
                    </a:p>
                    <a:p>
                      <a:r>
                        <a:rPr lang="ru-RU" sz="1400" dirty="0" smtClean="0"/>
                        <a:t>Участие детей и педагогов в конкурса по финансовой грамотности. 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3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Продукты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проекта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Многофункциональный кейс «Рублик – финансист"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Игротека с кубиком  </a:t>
                      </a:r>
                      <a:r>
                        <a:rPr lang="ru-RU" sz="1400" kern="1200" dirty="0" err="1" smtClean="0">
                          <a:effectLst/>
                        </a:rPr>
                        <a:t>Блума</a:t>
                      </a:r>
                      <a:r>
                        <a:rPr lang="ru-RU" sz="1400" kern="1200" dirty="0" smtClean="0">
                          <a:effectLst/>
                        </a:rPr>
                        <a:t>  «Финансовая грамотность.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 Методическая разработка «Кейс технологии для организации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сюжетно-ролевых игр по финансовой </a:t>
                      </a:r>
                      <a:r>
                        <a:rPr lang="ru-RU" sz="1400" kern="1200" dirty="0" smtClean="0">
                          <a:effectLst/>
                        </a:rPr>
                        <a:t>грамотности</a:t>
                      </a:r>
                      <a:r>
                        <a:rPr lang="ru-RU" sz="1400" kern="1200" baseline="0" dirty="0" smtClean="0">
                          <a:effectLst/>
                        </a:rPr>
                        <a:t>.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r>
                        <a:rPr lang="ru-RU" sz="1400" kern="1200" baseline="0" dirty="0" smtClean="0">
                          <a:effectLst/>
                        </a:rPr>
                        <a:t>Дополнительная общеобразовательная программа «Ментальная арифметика»</a:t>
                      </a:r>
                    </a:p>
                    <a:p>
                      <a:r>
                        <a:rPr lang="ru-RU" sz="1400" kern="1200" baseline="0" dirty="0" smtClean="0">
                          <a:effectLst/>
                        </a:rPr>
                        <a:t>Рабочая тетрадь «Учимся экономить» 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Альбом деньги разных стран.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Журнал</a:t>
                      </a:r>
                      <a:r>
                        <a:rPr lang="ru-RU" sz="1400" kern="1200" baseline="0" dirty="0" smtClean="0">
                          <a:effectLst/>
                        </a:rPr>
                        <a:t> «Мы умеем экономить»</a:t>
                      </a:r>
                    </a:p>
                    <a:p>
                      <a:r>
                        <a:rPr lang="ru-RU" sz="1400" kern="1200" baseline="0" dirty="0" smtClean="0">
                          <a:effectLst/>
                        </a:rPr>
                        <a:t>Дидактические математические игры.</a:t>
                      </a:r>
                    </a:p>
                    <a:p>
                      <a:r>
                        <a:rPr lang="ru-RU" sz="1400" kern="1200" baseline="0" dirty="0" smtClean="0">
                          <a:effectLst/>
                        </a:rPr>
                        <a:t>Методическое пособие «Квест-игры по финансовой грамотности». </a:t>
                      </a:r>
                    </a:p>
                    <a:p>
                      <a:r>
                        <a:rPr lang="ru-RU" sz="1400" kern="1200" baseline="0" dirty="0" smtClean="0">
                          <a:effectLst/>
                        </a:rPr>
                        <a:t>Мультипликационная студия «</a:t>
                      </a:r>
                      <a:r>
                        <a:rPr lang="ru-RU" sz="1400" kern="1200" baseline="0" dirty="0" err="1" smtClean="0">
                          <a:effectLst/>
                        </a:rPr>
                        <a:t>Талантвиль</a:t>
                      </a:r>
                      <a:r>
                        <a:rPr lang="ru-RU" sz="1400" kern="1200" baseline="0" dirty="0" smtClean="0">
                          <a:effectLst/>
                        </a:rPr>
                        <a:t>»</a:t>
                      </a:r>
                    </a:p>
                    <a:p>
                      <a:pPr marR="179705"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Создание буклетов с содержанием информации об организации образовательного процесса в ДОУ на основе Кейс технологии.</a:t>
                      </a:r>
                    </a:p>
                    <a:p>
                      <a:pPr marR="179705"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3. Презентация для педагогов ДОУ «  Кейс - от идеи до воплощения</a:t>
                      </a:r>
                      <a:endParaRPr lang="ru-RU" sz="1400" kern="1200" baseline="0" dirty="0" smtClean="0">
                        <a:effectLst/>
                      </a:endParaRP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56563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506A9-C5E2-483E-9BC1-18C90F35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2448272" cy="3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4CB6F-8B02-4709-9BBC-B6B75A72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saturation sat="81000"/>
                    </a14:imgEffect>
                    <a14:imgEffect>
                      <a14:brightnessContrast bright="100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effectLst>
            <a:reflection blurRad="50800" endPos="4000" dist="50800" dir="5400000" sy="-100000" algn="bl" rotWithShape="0"/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и воспитание детей дошкольного возраста – это новое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дошкольной педагогике, так как финансовая грамотность является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социальной проблемой, неотделимой от ребенка с самых ранних лет его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 Дети, так или иначе, рано включаются в экономическую жизнь семьи: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сталкиваются с многочисленной рекламой, деньгами, ходят с родителями в магазин,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овладевая, таким образом, первичными экономическими знаниями, пока еще на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начальном уровне. Финансовая грамотность – это способность человека управлять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доходами и расходами, принимать правильные решения по распределению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(жить по средствам) и грамотно их приумножать. Другими словами –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знание, позволяющее достичь финансового благополучия и оставаться на этом уровне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свою жизнь.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финансовой грамотности почти не обучают в детских садах. Нужно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что грамотное отношение к собственным деньгам и опыт пользования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 продуктами в раннем возрасте открывает хорошие возможности и 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финансовому благополучию детей, когда они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вырастут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место в экономическом воспитании занимает и математическое развитие детей, которое, прежде всего, направлено на освоение ими представлений математического содержания, формирование познавательных и творческих способностей. Математика вооружает детей средствами рационального познания мира. Счет, измерение, элементарные вычисления - это те способы, которые ребенок использует при решении различных задач, в том числе и экономического содержания. Математические знания являются основой развития у старших дошкольников элементарных экономических представлений. В то же время, как указывает кандидат педагогических наук, доцент кафедры дошкольной педагогики Нижегородского государственного педагогического университета Августа Алексеевна Смоленцева, ознакомление с экономической сферой действительности способствует переходу ребенка от формального усвоения математических знаний к их осознанному применению в новой области.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0590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современных задач дошкольного образования в связи с внедрением ФГОС ДО  требует использования активных методов организации детских видов деятельности - метода проблемного изложения, частично поискового и исследовательского методов и вовлечения родителей в образовательный процесс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79705"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Кейс-технология-это интерактивная технология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реальных или вымышленных ситуаций, позволяющая взаимодействовать всем субъектам образовательного процесса. Она направлена не столько на освоение знаний, сколько на формирование новых личностных качеств и умений воспитанников. Сущность кейс-технологий является анализ проблемной ситуации. </a:t>
            </a:r>
          </a:p>
          <a:p>
            <a:pPr marR="179705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5295" y="1808896"/>
            <a:ext cx="3065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1050" marR="705485" algn="ctr">
              <a:spcBef>
                <a:spcPts val="505"/>
              </a:spcBef>
              <a:spcAft>
                <a:spcPts val="0"/>
              </a:spcAft>
            </a:pPr>
            <a:r>
              <a:rPr lang="ru-RU" sz="1400" b="1" kern="0" dirty="0"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ВИДЫ</a:t>
            </a:r>
            <a:r>
              <a:rPr lang="ru-RU" sz="1400" b="1" kern="0" spc="-30" dirty="0"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КЕЙСОВ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52536" y="2185654"/>
            <a:ext cx="727280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1540" marR="113665">
              <a:lnSpc>
                <a:spcPct val="103000"/>
              </a:lnSpc>
              <a:spcBef>
                <a:spcPts val="38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Печатный</a:t>
            </a:r>
            <a:r>
              <a:rPr lang="ru-RU" sz="1400" spc="-1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</a:t>
            </a:r>
            <a:r>
              <a:rPr lang="ru-RU" sz="1400" spc="-1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(может</a:t>
            </a:r>
            <a:r>
              <a:rPr lang="ru-RU" sz="1400" spc="-1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содержать</a:t>
            </a:r>
            <a:r>
              <a:rPr lang="ru-RU" sz="1400" spc="-1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графики,</a:t>
            </a:r>
            <a:r>
              <a:rPr lang="ru-RU" sz="1400" spc="-6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таблицы,</a:t>
            </a:r>
            <a:r>
              <a:rPr lang="ru-RU" sz="14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диаграммы,</a:t>
            </a:r>
            <a:r>
              <a:rPr lang="ru-RU" sz="1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иллюстрации,</a:t>
            </a:r>
            <a:r>
              <a:rPr lang="ru-RU" sz="1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</a:p>
          <a:p>
            <a:pPr marL="2161540">
              <a:spcBef>
                <a:spcPts val="25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</a:t>
            </a:r>
            <a:r>
              <a:rPr lang="ru-RU" sz="1400" spc="-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</a:t>
            </a:r>
            <a:r>
              <a:rPr lang="ru-RU" sz="1400" spc="-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spc="-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наглядным).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4.png" descr="document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987" y="1749408"/>
            <a:ext cx="1454785" cy="12858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332656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 положительно зарекомендовала себя в процессе формирования основ финансовой грамотности у дошкольников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Она позволяет развивать познавательную активность, навыки анализа и элементы критического мышления детей, совершенствовать коммуникативные навыки.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1379" y="3302614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1540" marR="65405">
              <a:spcBef>
                <a:spcPts val="207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Мультимедиа</a:t>
            </a:r>
            <a:r>
              <a:rPr lang="ru-RU" sz="1400" spc="-1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spc="-1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</a:t>
            </a:r>
            <a:r>
              <a:rPr lang="ru-RU" sz="1400" spc="-1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(наиболее</a:t>
            </a:r>
            <a:r>
              <a:rPr lang="ru-RU" sz="1400" spc="-1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популярный</a:t>
            </a:r>
            <a:r>
              <a:rPr lang="ru-RU" sz="1400" spc="-6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последнее</a:t>
            </a: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время,</a:t>
            </a:r>
            <a:r>
              <a:rPr lang="ru-RU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зависит</a:t>
            </a:r>
            <a:r>
              <a:rPr lang="ru-RU" sz="1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</a:p>
          <a:p>
            <a:pPr marL="216154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</a:t>
            </a:r>
            <a:r>
              <a:rPr lang="ru-RU" sz="1400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оснащения</a:t>
            </a:r>
            <a:r>
              <a:rPr lang="ru-RU" sz="1400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5.png" descr="24240_img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3135731"/>
            <a:ext cx="1341120" cy="12141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3528" y="100806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дает возможность приблизиться к практике, встать на позицию человека, реально принимающего решения, учиться на ошибках других.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49411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Видео</a:t>
            </a:r>
            <a:r>
              <a:rPr lang="ru-RU" sz="1400" spc="-1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кейс</a:t>
            </a:r>
            <a:r>
              <a:rPr lang="ru-RU" sz="1400" spc="-1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(может</a:t>
            </a:r>
            <a:r>
              <a:rPr lang="ru-RU" sz="1400" spc="-95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содержать</a:t>
            </a:r>
            <a:r>
              <a:rPr lang="ru-RU" sz="1400" spc="-105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фильм,</a:t>
            </a:r>
            <a:r>
              <a:rPr lang="ru-RU" sz="1400" spc="-685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аудио</a:t>
            </a:r>
            <a:r>
              <a:rPr lang="ru-RU" sz="1400" spc="-3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400" spc="-25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видео</a:t>
            </a:r>
            <a:r>
              <a:rPr lang="ru-RU" sz="1400" spc="-15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материалы).</a:t>
            </a:r>
            <a:endParaRPr lang="ru-RU" sz="1400" dirty="0"/>
          </a:p>
        </p:txBody>
      </p:sp>
      <p:pic>
        <p:nvPicPr>
          <p:cNvPr id="18" name="image6.png" descr="item_520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4461" y="4815903"/>
            <a:ext cx="1787525" cy="1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575F6D"/>
      </a:dk2>
      <a:lt2>
        <a:srgbClr val="FDF5D5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4757</TotalTime>
  <Words>2363</Words>
  <Application>Microsoft Office PowerPoint</Application>
  <PresentationFormat>Экран (4:3)</PresentationFormat>
  <Paragraphs>329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Comic Sans MS</vt:lpstr>
      <vt:lpstr>Symbol</vt:lpstr>
      <vt:lpstr>Times New Roman</vt:lpstr>
      <vt:lpstr>Тема Office</vt:lpstr>
      <vt:lpstr>Муниципальное бюджетное дошкольное образовательное учреждение «Детский сад № 94»       </vt:lpstr>
      <vt:lpstr>Презентация PowerPoint</vt:lpstr>
      <vt:lpstr>Паспорт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этапы реализации проекта.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определения у детей старшего дошкольного возраста уровней финансовой грамотности была разработана диагностика на основе программ экономического воспитания детей А.Д. Шатовой «Дошкольник и экономика» и Е.А. Курак «Экономическое воспитание дошкольников».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94»</dc:title>
  <dc:creator>КомпЛавка Бардина 9</dc:creator>
  <cp:lastModifiedBy>КомпЛавка Бардина 9</cp:lastModifiedBy>
  <cp:revision>409</cp:revision>
  <dcterms:created xsi:type="dcterms:W3CDTF">2020-12-26T16:53:18Z</dcterms:created>
  <dcterms:modified xsi:type="dcterms:W3CDTF">2022-07-23T16:19:07Z</dcterms:modified>
</cp:coreProperties>
</file>