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2" r:id="rId5"/>
    <p:sldId id="264" r:id="rId6"/>
    <p:sldId id="265" r:id="rId7"/>
    <p:sldId id="259" r:id="rId8"/>
    <p:sldId id="260" r:id="rId9"/>
    <p:sldId id="278" r:id="rId10"/>
    <p:sldId id="270" r:id="rId11"/>
    <p:sldId id="261" r:id="rId12"/>
    <p:sldId id="266" r:id="rId13"/>
    <p:sldId id="268" r:id="rId14"/>
    <p:sldId id="267" r:id="rId15"/>
    <p:sldId id="269" r:id="rId16"/>
    <p:sldId id="277" r:id="rId17"/>
    <p:sldId id="271" r:id="rId18"/>
    <p:sldId id="272" r:id="rId19"/>
    <p:sldId id="274" r:id="rId20"/>
    <p:sldId id="273" r:id="rId21"/>
    <p:sldId id="279" r:id="rId22"/>
    <p:sldId id="275" r:id="rId23"/>
    <p:sldId id="276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3AFE87-28DF-4E96-A68A-2520B7563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5DDAEC-31B6-4E2A-BA49-0EB21441B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94F9E5-8C09-4CEB-BF9F-7262E2D37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43CAA-AC2B-41AD-AFF5-F42D747A327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44C175-8062-4574-98C8-D67E200D0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709BF7-CD5F-4B99-AD3D-2FD3DC91E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5DFE-6F72-4AE0-91CD-C8BCDDED6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202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49C20-F37B-4008-BD6A-76BA5D907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D650A3-C8D1-4656-934A-1CF974E9F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866D3B-8C86-428B-865F-A775380E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43CAA-AC2B-41AD-AFF5-F42D747A327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8A901C-B3AC-4566-96FC-42A92270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1C43C7-0DC8-4E8D-95DB-7421391F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5DFE-6F72-4AE0-91CD-C8BCDDED6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165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21D61CA-2ADD-463E-BC71-22100D343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9D8610-F780-463C-82AC-37EB96FB1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859CE2-F87A-4ECB-A1CE-C3C3B6BB7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43CAA-AC2B-41AD-AFF5-F42D747A327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87F9C2-8812-46D9-87DD-24B4A88EF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41CEF-B4A2-4F79-90C6-30593B6C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5DFE-6F72-4AE0-91CD-C8BCDDED6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61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FC9C97-2D01-4686-B377-629D379EC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7B5BCF-4453-487C-8AD4-140BED895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799A6F-9227-490C-A206-993A34B5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43CAA-AC2B-41AD-AFF5-F42D747A327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BD5A29-36A7-4AA1-BED3-CB7FA42A7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893F6-79C1-4B62-A292-A4AD24A0A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5DFE-6F72-4AE0-91CD-C8BCDDED6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1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33320E-CC43-4B00-94AE-0D9279BC9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47B503-9D1B-4147-9DFB-25A10197D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1FD394-8505-4539-A932-3420C806E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43CAA-AC2B-41AD-AFF5-F42D747A327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64892B-16BB-48FA-B3A6-6F255CC40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A34D40-16D7-4958-BB16-B96D5867D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5DFE-6F72-4AE0-91CD-C8BCDDED6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571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C6A17-A924-4089-AC90-5DE14D436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992BA9-2B22-4101-AA5E-5B4FD0AA6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9000A7-6256-4364-996D-2C5F1BDFE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C3F09A-7632-410F-B964-ED963428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43CAA-AC2B-41AD-AFF5-F42D747A327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BC4FD7-98D6-4FA3-8020-B71883E3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A9F813-2D7E-47DC-B5A7-2A656D0F5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5DFE-6F72-4AE0-91CD-C8BCDDED6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425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C7529-94DE-4432-9B68-84B2430D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23AF39-59F3-4D02-8F22-07F09CCDF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E74952-B34B-44BD-A3B4-C165F4DEC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2FBC857-8EA2-4E47-A24F-EA2844E22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0D92C89-9813-4A09-B90D-4E8A057718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4A6055D-BEB5-4F4C-9FB1-81A916545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43CAA-AC2B-41AD-AFF5-F42D747A327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C9755D-666C-4B7B-8687-6D9F71C40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963F919-423F-44AF-A808-EC2ACC3E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5DFE-6F72-4AE0-91CD-C8BCDDED6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29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35395-CB14-4178-9423-19E09EA07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274546-8EB2-48B1-A8C2-8376C22EC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43CAA-AC2B-41AD-AFF5-F42D747A327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80523B-9DB2-456E-B085-E8D78AF50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F9FAE3-DA86-4438-B266-D2EE1DCB0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5DFE-6F72-4AE0-91CD-C8BCDDED6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54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8D83922-35CB-4E51-A447-A7234AC09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43CAA-AC2B-41AD-AFF5-F42D747A327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666EB6C-364B-4E14-AECE-429B85502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7F4749-E0E7-49BE-8511-BBFA5CE2A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5DFE-6F72-4AE0-91CD-C8BCDDED6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946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5A7DE-3F61-4442-BF30-3C2207C54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908FB1-0295-4654-946C-F6BC306B3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DC4F0B-94B0-490F-ABAB-A17E14DEC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D6F451-D40D-4B92-A5C3-93175933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43CAA-AC2B-41AD-AFF5-F42D747A327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DC42B-1528-40D7-8B3E-9F4F7A6A8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7E1925-AD04-4EF5-9DF9-F4745370B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5DFE-6F72-4AE0-91CD-C8BCDDED6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77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4C4003-FAEB-416D-B308-5F5160765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0F591B2-074E-4EAA-BBF3-D076E2567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AC3746-F5C5-4FC5-B89D-A79A09520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FCCCCD-E224-4359-AC4C-9CFB7D481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43CAA-AC2B-41AD-AFF5-F42D747A327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A143E9-691B-4D8F-A1BB-36F34407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CC8DD2-424C-499D-9AE4-73DEFAB03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5DFE-6F72-4AE0-91CD-C8BCDDED6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807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70C38-80DB-4F76-8DBC-F4E873E47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F2FBA0-7903-4CA1-BD25-1DB733618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28BC0A-BA03-4E3D-B3C2-6CE0E46C11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3CAA-AC2B-41AD-AFF5-F42D747A327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3A78C9-C2D0-4133-A694-F1B82768C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B9C801-1E42-4577-BB84-824BA68ED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95DFE-6F72-4AE0-91CD-C8BCDDED6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8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A06D21-C5F8-43EE-B2BD-34A8D476F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899" y="3729223"/>
            <a:ext cx="4412202" cy="31287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958F6-50E9-43A9-9328-C75675868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3682"/>
            <a:ext cx="9144000" cy="3249227"/>
          </a:xfrm>
        </p:spPr>
        <p:txBody>
          <a:bodyPr>
            <a:normAutofit fontScale="90000"/>
          </a:bodyPr>
          <a:lstStyle/>
          <a:p>
            <a:r>
              <a:rPr lang="ru-RU" sz="1800" b="1" i="1" dirty="0">
                <a:latin typeface="Bookman Old Style" panose="02050604050505020204" pitchFamily="18" charset="0"/>
              </a:rPr>
              <a:t>МДОУ «Детский сад комбинированного вида №31»</a:t>
            </a:r>
            <a:br>
              <a:rPr lang="ru-RU" sz="1800" b="1" i="1" dirty="0">
                <a:latin typeface="Bookman Old Style" panose="02050604050505020204" pitchFamily="18" charset="0"/>
              </a:rPr>
            </a:br>
            <a:r>
              <a:rPr lang="ru-RU" sz="1800" b="1" i="1" dirty="0">
                <a:latin typeface="Bookman Old Style" panose="02050604050505020204" pitchFamily="18" charset="0"/>
              </a:rPr>
              <a:t>Приозерский район</a:t>
            </a:r>
            <a:br>
              <a:rPr lang="ru-RU" sz="1800" b="1" i="1" dirty="0">
                <a:latin typeface="Bookman Old Style" panose="02050604050505020204" pitchFamily="18" charset="0"/>
              </a:rPr>
            </a:br>
            <a:r>
              <a:rPr lang="ru-RU" sz="1800" b="1" i="1" dirty="0" err="1">
                <a:latin typeface="Bookman Old Style" panose="02050604050505020204" pitchFamily="18" charset="0"/>
              </a:rPr>
              <a:t>п.Сосново</a:t>
            </a:r>
            <a:br>
              <a:rPr lang="ru-RU" sz="1800" b="1" i="1" dirty="0">
                <a:latin typeface="Bookman Old Style" panose="02050604050505020204" pitchFamily="18" charset="0"/>
              </a:rPr>
            </a:br>
            <a:br>
              <a:rPr lang="ru-RU" sz="1800" b="1" i="1" dirty="0">
                <a:latin typeface="Bookman Old Style" panose="02050604050505020204" pitchFamily="18" charset="0"/>
              </a:rPr>
            </a:br>
            <a:br>
              <a:rPr lang="ru-RU" sz="1800" b="1" i="1" dirty="0">
                <a:latin typeface="Bookman Old Style" panose="02050604050505020204" pitchFamily="18" charset="0"/>
              </a:rPr>
            </a:br>
            <a:r>
              <a:rPr lang="ru-RU" sz="1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Использование бросового материала </a:t>
            </a:r>
            <a:br>
              <a:rPr lang="ru-RU" sz="1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sz="1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(втулок, одноразовых тарелок, ажурных салфеток) </a:t>
            </a:r>
            <a:br>
              <a:rPr lang="ru-RU" sz="1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sz="1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в </a:t>
            </a:r>
            <a:br>
              <a:rPr lang="ru-RU" sz="1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sz="1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моделировании и аппликации ,</a:t>
            </a:r>
            <a:br>
              <a:rPr lang="ru-RU" sz="1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sz="1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как средство развития творческих способностей детей дошкольного возраста.</a:t>
            </a:r>
            <a:br>
              <a:rPr lang="ru-RU" sz="1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br>
              <a:rPr lang="ru-RU" sz="1800" b="1" i="1" dirty="0">
                <a:latin typeface="Bookman Old Style" panose="02050604050505020204" pitchFamily="18" charset="0"/>
              </a:rPr>
            </a:br>
            <a:r>
              <a:rPr lang="ru-RU" sz="1800" b="1" i="1" dirty="0">
                <a:latin typeface="Bookman Old Style" panose="02050604050505020204" pitchFamily="18" charset="0"/>
              </a:rPr>
              <a:t>Воспитатель: Кузьмина Вера Александровна</a:t>
            </a:r>
            <a:br>
              <a:rPr lang="ru-RU" sz="1800" b="1" i="1" dirty="0">
                <a:latin typeface="Bookman Old Style" panose="02050604050505020204" pitchFamily="18" charset="0"/>
              </a:rPr>
            </a:br>
            <a:endParaRPr lang="ru-RU" sz="1800" b="1" i="1" dirty="0"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76F064-D114-4943-B128-4AE44A76E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7004480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6209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70B5C-317B-470E-8235-F44432D84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92" y="365125"/>
            <a:ext cx="3493557" cy="2647016"/>
          </a:xfrm>
        </p:spPr>
        <p:txBody>
          <a:bodyPr>
            <a:normAutofit/>
          </a:bodyPr>
          <a:lstStyle/>
          <a:p>
            <a:r>
              <a:rPr lang="ru-RU" sz="3200" b="1" i="1" dirty="0"/>
              <a:t>Рождественские олени с блестящими рогами, пингвины с бантиками.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90BB36-6AFB-4E33-870B-29FAFC10B2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8" b="7055"/>
          <a:stretch/>
        </p:blipFill>
        <p:spPr>
          <a:xfrm>
            <a:off x="77981" y="3100997"/>
            <a:ext cx="7719971" cy="3564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6FF3B1-F47D-427D-A13A-A730566109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" t="24941" r="2392" b="16549"/>
          <a:stretch/>
        </p:blipFill>
        <p:spPr>
          <a:xfrm>
            <a:off x="3185171" y="193003"/>
            <a:ext cx="8702937" cy="4012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18037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BBD479-9E68-4BBD-8708-A0B43DDC3E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3" y="0"/>
            <a:ext cx="1070615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988DF-A45D-4049-AE50-DE693A5F9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/>
              <a:t>Ласточки и лебеди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4C68B0-96D7-4024-88C4-12EE108F31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8" b="29709"/>
          <a:stretch/>
        </p:blipFill>
        <p:spPr>
          <a:xfrm>
            <a:off x="1125336" y="1894806"/>
            <a:ext cx="4587055" cy="374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7B838C-81F7-4703-8B61-B8A3CD2BF3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2" t="20582" r="1382" b="41230"/>
          <a:stretch/>
        </p:blipFill>
        <p:spPr>
          <a:xfrm>
            <a:off x="6132137" y="1894806"/>
            <a:ext cx="4713569" cy="374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01848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434B1-AC07-4FEF-B4FA-13531B59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Декоративная свеча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A701FD-6787-4B41-8916-F6F1DF56D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3" b="37475"/>
          <a:stretch/>
        </p:blipFill>
        <p:spPr>
          <a:xfrm>
            <a:off x="132894" y="2334826"/>
            <a:ext cx="6154515" cy="417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B0EBF9-B0CF-4319-AB06-544FBA83EB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2" r="9253" b="22848"/>
          <a:stretch/>
        </p:blipFill>
        <p:spPr>
          <a:xfrm>
            <a:off x="6287408" y="2727665"/>
            <a:ext cx="2992044" cy="40304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104273-BE82-46CB-AAD5-60DEF597A5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6" b="31650"/>
          <a:stretch/>
        </p:blipFill>
        <p:spPr>
          <a:xfrm>
            <a:off x="8495661" y="670262"/>
            <a:ext cx="3297115" cy="3329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7136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1D9BF-AC1A-4C6A-AC15-B7DEF5E4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56" y="196285"/>
            <a:ext cx="4808669" cy="831621"/>
          </a:xfrm>
        </p:spPr>
        <p:txBody>
          <a:bodyPr>
            <a:normAutofit/>
          </a:bodyPr>
          <a:lstStyle/>
          <a:p>
            <a:r>
              <a:rPr lang="ru-RU" sz="3600" b="1" i="1" dirty="0"/>
              <a:t>    Чашка на салфетке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799E36-C8E8-4290-98D7-3B4E699204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94"/>
          <a:stretch/>
        </p:blipFill>
        <p:spPr>
          <a:xfrm>
            <a:off x="388050" y="1027906"/>
            <a:ext cx="4514618" cy="561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D37ABF-8AEE-4BB5-9541-968B113E7E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8" b="53933"/>
          <a:stretch/>
        </p:blipFill>
        <p:spPr>
          <a:xfrm>
            <a:off x="5257449" y="196285"/>
            <a:ext cx="5483965" cy="385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4ADEF9-1603-44C4-A175-A0A75C5470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8" b="41618"/>
          <a:stretch/>
        </p:blipFill>
        <p:spPr>
          <a:xfrm>
            <a:off x="8299019" y="3655906"/>
            <a:ext cx="3674587" cy="298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818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A3B6-BDBB-4D40-9917-2ABABB0B9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912180" y="-45719"/>
            <a:ext cx="10515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F18942-1426-42BF-A637-EC9C6330B7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2" r="-4532"/>
          <a:stretch/>
        </p:blipFill>
        <p:spPr>
          <a:xfrm>
            <a:off x="177574" y="3055909"/>
            <a:ext cx="5470222" cy="36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F109BF-4765-40B7-A2C2-7C23D677BA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58"/>
          <a:stretch/>
        </p:blipFill>
        <p:spPr>
          <a:xfrm>
            <a:off x="3999238" y="688614"/>
            <a:ext cx="3297115" cy="4323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Улыбающееся лицо 10">
            <a:extLst>
              <a:ext uri="{FF2B5EF4-FFF2-40B4-BE49-F238E27FC236}">
                <a16:creationId xmlns:a16="http://schemas.microsoft.com/office/drawing/2014/main" id="{6B21CE96-C962-4885-AACA-5181FF50BD85}"/>
              </a:ext>
            </a:extLst>
          </p:cNvPr>
          <p:cNvSpPr/>
          <p:nvPr/>
        </p:nvSpPr>
        <p:spPr>
          <a:xfrm>
            <a:off x="5255580" y="1340039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9571F3-3EA8-4B91-B3FA-3FD45424A9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8" b="40453"/>
          <a:stretch/>
        </p:blipFill>
        <p:spPr>
          <a:xfrm>
            <a:off x="6976060" y="3199909"/>
            <a:ext cx="5118265" cy="35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716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96E21-0687-4F4F-BD47-77FF3F27B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29" y="365125"/>
            <a:ext cx="11007571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</a:rPr>
              <a:t>Дети сделали вот такие конфеты из втулок для игры в     магазин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185BB6-4727-4DFE-9269-F2A40B24B5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7" b="32281"/>
          <a:stretch/>
        </p:blipFill>
        <p:spPr>
          <a:xfrm>
            <a:off x="241806" y="1526572"/>
            <a:ext cx="4764881" cy="5204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F20811-AF65-4002-BF28-3FEF9C2860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9" b="30034"/>
          <a:stretch/>
        </p:blipFill>
        <p:spPr>
          <a:xfrm>
            <a:off x="7573112" y="1526572"/>
            <a:ext cx="4272659" cy="51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036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A8422-1F65-4220-80D7-C6236BCDF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4701" y="105984"/>
            <a:ext cx="12956690" cy="20368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«Подснежники»-подарок маме на 8 марта</a:t>
            </a:r>
            <a:br>
              <a:rPr lang="ru-RU" sz="3600" b="1" dirty="0"/>
            </a:br>
            <a:r>
              <a:rPr lang="ru-RU" sz="3600" b="1" dirty="0"/>
              <a:t>Основой для поделки является половинка втулки.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93EFA3-52D5-4011-BC79-F450C4D468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3" b="48091"/>
          <a:stretch/>
        </p:blipFill>
        <p:spPr>
          <a:xfrm>
            <a:off x="5190763" y="2304847"/>
            <a:ext cx="5539093" cy="417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3B0F00-9FC5-4580-A87A-E917089275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9" t="26796" r="13022" b="26214"/>
          <a:stretch/>
        </p:blipFill>
        <p:spPr>
          <a:xfrm>
            <a:off x="1182445" y="2142847"/>
            <a:ext cx="3520651" cy="45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18994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A7524A-C5CF-405A-A1A0-E231C5EC0E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" b="20906"/>
          <a:stretch/>
        </p:blipFill>
        <p:spPr>
          <a:xfrm>
            <a:off x="176433" y="1470202"/>
            <a:ext cx="3297115" cy="5237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443C66-30B8-40ED-8D30-4E0CCAD8BC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3" r="5221"/>
          <a:stretch/>
        </p:blipFill>
        <p:spPr>
          <a:xfrm rot="16200000">
            <a:off x="6940315" y="1729595"/>
            <a:ext cx="5996866" cy="39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10C964-E368-4B26-951E-209A57B3A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26" y="0"/>
            <a:ext cx="7003228" cy="1485190"/>
          </a:xfrm>
        </p:spPr>
        <p:txBody>
          <a:bodyPr>
            <a:normAutofit/>
          </a:bodyPr>
          <a:lstStyle/>
          <a:p>
            <a:r>
              <a:rPr lang="ru-RU" sz="3200" b="1" dirty="0"/>
              <a:t>Отрезаем половину одноразовой тарелки и получаем бороду и лицо             Деда Мороза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DFD921-E155-434F-98EE-C850204BF1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4" b="23884"/>
          <a:stretch/>
        </p:blipFill>
        <p:spPr>
          <a:xfrm>
            <a:off x="4067590" y="3032672"/>
            <a:ext cx="3297115" cy="3675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266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395F6-AC2B-45B4-A3D5-834D5F82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137" y="365125"/>
            <a:ext cx="4683912" cy="4402183"/>
          </a:xfrm>
        </p:spPr>
        <p:txBody>
          <a:bodyPr>
            <a:normAutofit fontScale="90000"/>
          </a:bodyPr>
          <a:lstStyle/>
          <a:p>
            <a:r>
              <a:rPr lang="ru-RU" sz="2800" i="1" dirty="0"/>
              <a:t>Важным моментом в развитии творческих способностей является изготовление детьми конкурсных работ и участие в конкурсах , выставках, оформлении помещений детского сада.</a:t>
            </a:r>
            <a:br>
              <a:rPr lang="ru-RU" sz="2800" i="1" dirty="0"/>
            </a:br>
            <a:br>
              <a:rPr lang="ru-RU" sz="2800" i="1" dirty="0"/>
            </a:br>
            <a:br>
              <a:rPr lang="ru-RU" sz="2800" i="1" dirty="0"/>
            </a:br>
            <a:r>
              <a:rPr lang="ru-RU" sz="2800" i="1" dirty="0">
                <a:solidFill>
                  <a:srgbClr val="FF0000"/>
                </a:solidFill>
              </a:rPr>
              <a:t>Вот так дети подготовительной группы украсили лестничную площадку детского сада к Новому году.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C1051F-5917-4F2D-B590-C00C9C1B1A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2" y="204186"/>
            <a:ext cx="329711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96AD9B-AB2C-4875-8149-98DFB4519D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048" y="204186"/>
            <a:ext cx="329711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2712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80217-042F-42E6-8EAE-478E9C152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958" y="332852"/>
            <a:ext cx="4713679" cy="5895826"/>
          </a:xfrm>
        </p:spPr>
        <p:txBody>
          <a:bodyPr>
            <a:normAutofit/>
          </a:bodyPr>
          <a:lstStyle/>
          <a:p>
            <a:r>
              <a:rPr lang="ru-RU" sz="3600" b="1" i="1" dirty="0"/>
              <a:t>К </a:t>
            </a:r>
            <a:r>
              <a:rPr lang="ru-RU" sz="3600" b="1" i="1" dirty="0">
                <a:solidFill>
                  <a:srgbClr val="C00000"/>
                </a:solidFill>
              </a:rPr>
              <a:t>Дню России </a:t>
            </a:r>
            <a:r>
              <a:rPr lang="ru-RU" sz="3600" b="1" i="1" dirty="0"/>
              <a:t>дети оформили раздевалку-сделали коллективную работу: кто-то вырезал флажки, кто-то изготовил берёзки из втулок разного размера.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9484E2-3247-4EF1-97D5-18CC7781B4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8" b="13538"/>
          <a:stretch/>
        </p:blipFill>
        <p:spPr>
          <a:xfrm>
            <a:off x="6220574" y="-117000"/>
            <a:ext cx="4431189" cy="7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01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02AC7F-EC59-4A83-8994-C30A46E28A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3" y="0"/>
            <a:ext cx="11894634" cy="685800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BA256A4-3519-4ED5-8772-0B9553BF6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099" y="958788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/>
              <a:t>    Развитие творческого потенциала дошкольников- важная задача для воспитателей и родителей.</a:t>
            </a:r>
            <a:br>
              <a:rPr lang="ru-RU" sz="2400" dirty="0"/>
            </a:br>
            <a:r>
              <a:rPr lang="ru-RU" sz="2400" dirty="0"/>
              <a:t>    Общество нуждается в поколении, умеющем креативно мыслить, находить нестандартные решения, реализовывать свои задумки.</a:t>
            </a:r>
            <a:br>
              <a:rPr lang="ru-RU" sz="2400" dirty="0"/>
            </a:br>
            <a:r>
              <a:rPr lang="ru-RU" sz="2400" dirty="0"/>
              <a:t>    Если не развивать творческие проявления в детстве, то ,возможно, в будущем они уже не проявятся.</a:t>
            </a:r>
            <a:br>
              <a:rPr lang="ru-RU" sz="2400" dirty="0"/>
            </a:br>
            <a:r>
              <a:rPr lang="ru-RU" sz="2400" dirty="0"/>
              <a:t>    Творческие способности детей можно развивать разными способами, в т.ч. и через работу с бросовым материалом.</a:t>
            </a:r>
          </a:p>
        </p:txBody>
      </p:sp>
    </p:spTree>
    <p:extLst>
      <p:ext uri="{BB962C8B-B14F-4D97-AF65-F5344CB8AC3E}">
        <p14:creationId xmlns:p14="http://schemas.microsoft.com/office/powerpoint/2010/main" val="1114383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F2D8B7-D604-4C73-87BC-470B16937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4828312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Данная работа, которая называется «Берегите лес от огня» была представлена на муниципальный этап конкурса  «Неопалимая купина» в 2022 году.</a:t>
            </a:r>
            <a:br>
              <a:rPr lang="ru-RU" sz="3600" dirty="0"/>
            </a:br>
            <a:br>
              <a:rPr lang="ru-RU" sz="3600" dirty="0"/>
            </a:br>
            <a:r>
              <a:rPr lang="ru-RU" sz="3600" dirty="0"/>
              <a:t>Благодаря втулкам от одноразовых полотенец получились стволы деревьев.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785D91-0E35-4591-9B6A-992172A669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5" b="15340"/>
          <a:stretch/>
        </p:blipFill>
        <p:spPr>
          <a:xfrm>
            <a:off x="6668738" y="114554"/>
            <a:ext cx="4589747" cy="6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3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5EEAA-0E4C-48E0-8CBD-663BC1BC4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0450"/>
            <a:ext cx="3915784" cy="22059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   </a:t>
            </a:r>
            <a:r>
              <a:rPr lang="ru-RU" sz="3600" dirty="0">
                <a:solidFill>
                  <a:srgbClr val="002060"/>
                </a:solidFill>
              </a:rPr>
              <a:t>«Дружба будущего»</a:t>
            </a:r>
            <a:br>
              <a:rPr lang="ru-RU" sz="3600" dirty="0">
                <a:solidFill>
                  <a:srgbClr val="002060"/>
                </a:solidFill>
              </a:rPr>
            </a:br>
            <a:br>
              <a:rPr lang="ru-RU" sz="3600" dirty="0">
                <a:solidFill>
                  <a:srgbClr val="002060"/>
                </a:solidFill>
              </a:rPr>
            </a:br>
            <a:br>
              <a:rPr lang="ru-RU" sz="3600" dirty="0"/>
            </a:br>
            <a:r>
              <a:rPr lang="ru-RU" sz="3600" dirty="0"/>
              <a:t>Работа была представлена на всероссийский творческий конкурс «Покорение бесконечности»</a:t>
            </a:r>
            <a:br>
              <a:rPr lang="ru-RU" sz="3600" dirty="0"/>
            </a:br>
            <a:r>
              <a:rPr lang="ru-RU" sz="2700" dirty="0"/>
              <a:t>Благодаря использованию одноразовых тарелок работа получилась оригинальной и комичной.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7EC677-8FA4-46C2-BEE8-791DDE256A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2" r="3620" b="19372"/>
          <a:stretch/>
        </p:blipFill>
        <p:spPr>
          <a:xfrm rot="16200000">
            <a:off x="5137065" y="-315269"/>
            <a:ext cx="6189869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68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63000">
              <a:schemeClr val="accent1">
                <a:lumMod val="45000"/>
                <a:lumOff val="55000"/>
              </a:schemeClr>
            </a:gs>
            <a:gs pos="79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C27B2-A010-4A60-83DC-B60CF7C97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98" y="322094"/>
            <a:ext cx="6314739" cy="4422027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Bookman Old Style" panose="02050604050505020204" pitchFamily="18" charset="0"/>
              </a:rPr>
              <a:t>Поделка на муниципальный конкурс </a:t>
            </a:r>
            <a:r>
              <a:rPr lang="ru-RU" sz="3600" dirty="0">
                <a:solidFill>
                  <a:srgbClr val="FF0000"/>
                </a:solidFill>
                <a:latin typeface="Bookman Old Style" panose="02050604050505020204" pitchFamily="18" charset="0"/>
              </a:rPr>
              <a:t>«Новогодняя фантазия».</a:t>
            </a:r>
            <a:br>
              <a:rPr lang="ru-RU" sz="3600" dirty="0">
                <a:latin typeface="Bookman Old Style" panose="02050604050505020204" pitchFamily="18" charset="0"/>
              </a:rPr>
            </a:br>
            <a:br>
              <a:rPr lang="ru-RU" sz="3600" dirty="0">
                <a:latin typeface="Bookman Old Style" panose="02050604050505020204" pitchFamily="18" charset="0"/>
              </a:rPr>
            </a:br>
            <a:r>
              <a:rPr lang="ru-RU" sz="3600" dirty="0">
                <a:latin typeface="Bookman Old Style" panose="02050604050505020204" pitchFamily="18" charset="0"/>
              </a:rPr>
              <a:t>Елочная игрушка «Нанайка».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5E7208-D602-4C07-B8AA-05B2FF9803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"/>
          <a:stretch/>
        </p:blipFill>
        <p:spPr>
          <a:xfrm>
            <a:off x="6917088" y="112955"/>
            <a:ext cx="5143500" cy="6632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9695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3EEE18-F9AC-4034-AEF8-110C595532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3" r="22749"/>
          <a:stretch/>
        </p:blipFill>
        <p:spPr>
          <a:xfrm rot="16200000">
            <a:off x="5693135" y="482626"/>
            <a:ext cx="5601948" cy="5861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5326D-EF5C-4109-A9AA-F25D859F3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22094"/>
            <a:ext cx="5717218" cy="5892275"/>
          </a:xfrm>
        </p:spPr>
        <p:txBody>
          <a:bodyPr>
            <a:normAutofit/>
          </a:bodyPr>
          <a:lstStyle/>
          <a:p>
            <a:r>
              <a:rPr lang="ru-RU" sz="2800" dirty="0"/>
              <a:t>«Жительницы севера» также были отправлены на муниципальный конкурс </a:t>
            </a:r>
            <a:r>
              <a:rPr lang="ru-RU" sz="2800" dirty="0">
                <a:solidFill>
                  <a:srgbClr val="FF0000"/>
                </a:solidFill>
              </a:rPr>
              <a:t>«Новогодняя фантазия»</a:t>
            </a:r>
            <a:r>
              <a:rPr lang="ru-RU" sz="2800" dirty="0"/>
              <a:t>.</a:t>
            </a:r>
            <a:br>
              <a:rPr lang="ru-RU" sz="2800" dirty="0"/>
            </a:br>
            <a:r>
              <a:rPr lang="ru-RU" sz="2800" dirty="0"/>
              <a:t>Изготовлены из самоклеящегося фетра, ажурных салфеток и самоклеящихся декоративных лент со стразами.</a:t>
            </a:r>
            <a:br>
              <a:rPr lang="ru-RU" sz="2800" dirty="0"/>
            </a:br>
            <a:r>
              <a:rPr lang="ru-RU" sz="2800" dirty="0"/>
              <a:t>«Жительница севера» в красном наряде заняла 3 место в возрастной категории 6-7 лет.</a:t>
            </a:r>
            <a:br>
              <a:rPr lang="ru-RU" sz="2800" dirty="0"/>
            </a:br>
            <a:r>
              <a:rPr lang="ru-RU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6703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F659B-717D-4662-B2B9-C3E85AF17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276" y="133165"/>
            <a:ext cx="5099767" cy="5584054"/>
          </a:xfrm>
        </p:spPr>
        <p:txBody>
          <a:bodyPr>
            <a:normAutofit/>
          </a:bodyPr>
          <a:lstStyle/>
          <a:p>
            <a:r>
              <a:rPr lang="ru-RU" sz="2800" dirty="0"/>
              <a:t>Способность к творчеству-одна из отличительных черт человека.</a:t>
            </a:r>
            <a:br>
              <a:rPr lang="ru-RU" sz="2800" dirty="0"/>
            </a:br>
            <a:r>
              <a:rPr lang="ru-RU" sz="2800" dirty="0"/>
              <a:t>Дети от природы любознательны и желание творить есть в каждом ребенке.</a:t>
            </a:r>
            <a:br>
              <a:rPr lang="ru-RU" sz="2800" dirty="0"/>
            </a:br>
            <a:r>
              <a:rPr lang="ru-RU" sz="2800" dirty="0"/>
              <a:t>В мире компьютерных игр и технологий, детей сложно чем-то удивить и наша задача как можно раньше научить детей  удивляться поделкам, созданным своими руками и вызвать у них желание мастерить самим.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E716A5-0BE4-4FEF-AC6C-1F1B99F9EC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3"/>
          <a:stretch/>
        </p:blipFill>
        <p:spPr>
          <a:xfrm>
            <a:off x="310448" y="426129"/>
            <a:ext cx="3297115" cy="5850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Улыбающееся лицо 4">
            <a:extLst>
              <a:ext uri="{FF2B5EF4-FFF2-40B4-BE49-F238E27FC236}">
                <a16:creationId xmlns:a16="http://schemas.microsoft.com/office/drawing/2014/main" id="{79F8B125-66A2-494F-BDD6-3D4AA7D22EFE}"/>
              </a:ext>
            </a:extLst>
          </p:cNvPr>
          <p:cNvSpPr/>
          <p:nvPr/>
        </p:nvSpPr>
        <p:spPr>
          <a:xfrm>
            <a:off x="671475" y="1624613"/>
            <a:ext cx="452761" cy="31959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D5362-9354-4507-854B-B0EEF41992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8" b="23106"/>
          <a:stretch/>
        </p:blipFill>
        <p:spPr>
          <a:xfrm>
            <a:off x="8690968" y="2774271"/>
            <a:ext cx="3297115" cy="39505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Улыбающееся лицо 7">
            <a:extLst>
              <a:ext uri="{FF2B5EF4-FFF2-40B4-BE49-F238E27FC236}">
                <a16:creationId xmlns:a16="http://schemas.microsoft.com/office/drawing/2014/main" id="{192F26BC-9DDC-49CB-B21D-5000F8CF0C91}"/>
              </a:ext>
            </a:extLst>
          </p:cNvPr>
          <p:cNvSpPr/>
          <p:nvPr/>
        </p:nvSpPr>
        <p:spPr>
          <a:xfrm>
            <a:off x="8926043" y="3799642"/>
            <a:ext cx="720000" cy="540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лыбающееся лицо 8">
            <a:extLst>
              <a:ext uri="{FF2B5EF4-FFF2-40B4-BE49-F238E27FC236}">
                <a16:creationId xmlns:a16="http://schemas.microsoft.com/office/drawing/2014/main" id="{E10B2D9E-AF26-44AE-B8CB-BD71701449DF}"/>
              </a:ext>
            </a:extLst>
          </p:cNvPr>
          <p:cNvSpPr/>
          <p:nvPr/>
        </p:nvSpPr>
        <p:spPr>
          <a:xfrm>
            <a:off x="10339525" y="3231000"/>
            <a:ext cx="432000" cy="396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016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93B1FB-9358-4F3E-A5A6-383A2A2431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3" y="0"/>
            <a:ext cx="11894634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91B3119-0D97-4722-8C92-32FF79C85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17" y="267469"/>
            <a:ext cx="10963183" cy="2229483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Творчество из бросового материала  доставляет детям радость и способствует всестороннему развитию детей дошкольного возраста (художественно-эстетическое, умственное развитие, развитие мелкой моторики).</a:t>
            </a:r>
            <a:br>
              <a:rPr lang="ru-RU" sz="2000" dirty="0"/>
            </a:br>
            <a:br>
              <a:rPr lang="ru-RU" sz="2000" dirty="0"/>
            </a:br>
            <a:r>
              <a:rPr lang="ru-RU" sz="2000" b="1" i="1" dirty="0">
                <a:solidFill>
                  <a:srgbClr val="FF0000"/>
                </a:solidFill>
              </a:rPr>
              <a:t>Бросовый материал - это огромный склад интересных идей для создания поделок и аппликаций.</a:t>
            </a:r>
            <a:br>
              <a:rPr lang="ru-RU" sz="2000" b="1" i="1" dirty="0">
                <a:solidFill>
                  <a:srgbClr val="FF0000"/>
                </a:solidFill>
              </a:rPr>
            </a:br>
            <a:br>
              <a:rPr lang="ru-RU" sz="2000" dirty="0"/>
            </a:br>
            <a:r>
              <a:rPr lang="ru-RU" sz="2000" dirty="0"/>
              <a:t>Поделки из втулок хороши тем, что они объемны ,как игрушки. После создания таких поделок ими можно поиграть с друзьями в сюжетные игры или устроить кукольный театр. А аппликации с использованием ажурных салфеток получаются очень красивыми и хороши для подарка маме или бабушке.</a:t>
            </a:r>
            <a:br>
              <a:rPr lang="ru-RU" sz="2000" dirty="0"/>
            </a:br>
            <a:br>
              <a:rPr lang="ru-RU" sz="2000" dirty="0"/>
            </a:b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FBD29E-C5A1-413D-B269-9C5B2179CC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 t="19814" r="-843" b="38187"/>
          <a:stretch/>
        </p:blipFill>
        <p:spPr>
          <a:xfrm>
            <a:off x="949912" y="2496952"/>
            <a:ext cx="4959798" cy="40935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B3E6CF-9511-4B16-831E-80FF94BACE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3" b="24142"/>
          <a:stretch/>
        </p:blipFill>
        <p:spPr>
          <a:xfrm>
            <a:off x="6469005" y="2496952"/>
            <a:ext cx="4634990" cy="374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37F44C-C437-4BCE-A273-62B87E16A703}"/>
              </a:ext>
            </a:extLst>
          </p:cNvPr>
          <p:cNvSpPr txBox="1"/>
          <p:nvPr/>
        </p:nvSpPr>
        <p:spPr>
          <a:xfrm>
            <a:off x="8451542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2123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6FEB77-E759-479B-AAFD-61B6F0BBD6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1" y="-558000"/>
            <a:ext cx="11532197" cy="7416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851F52-18AF-4725-875E-EDE18718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3679"/>
            <a:ext cx="10515600" cy="1700498"/>
          </a:xfrm>
        </p:spPr>
        <p:txBody>
          <a:bodyPr>
            <a:normAutofit/>
          </a:bodyPr>
          <a:lstStyle/>
          <a:p>
            <a:r>
              <a:rPr lang="ru-RU" sz="2000" dirty="0"/>
              <a:t>Ажурные салфетки –благодатный материал для создания разнообразных аппликаций.</a:t>
            </a:r>
            <a:br>
              <a:rPr lang="ru-RU" sz="2000" dirty="0"/>
            </a:br>
            <a:r>
              <a:rPr lang="ru-RU" sz="2000" dirty="0"/>
              <a:t>Дети подготовительной группы в течении года много раз применяли ажурные салфетки в аппликациях и всегда это вызывало у них восторг. У барашков получилась пышная шерсть!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1A8B46-E71E-47BC-9BF8-FA8B9D04CA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5" b="19400"/>
          <a:stretch/>
        </p:blipFill>
        <p:spPr>
          <a:xfrm>
            <a:off x="4064859" y="1731140"/>
            <a:ext cx="3297115" cy="4656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9BECA74-C517-4A30-B9C5-F99EED236A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7" b="13787"/>
          <a:stretch/>
        </p:blipFill>
        <p:spPr>
          <a:xfrm>
            <a:off x="345959" y="1693717"/>
            <a:ext cx="3297115" cy="4731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4B5280-C4C3-4A1B-ABD1-BB5C42ACD6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0" b="17985"/>
          <a:stretch/>
        </p:blipFill>
        <p:spPr>
          <a:xfrm>
            <a:off x="7687791" y="1693717"/>
            <a:ext cx="3297115" cy="465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038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4FBB12-30DE-49C5-AC05-B82436EC0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11"/>
          <a:stretch/>
        </p:blipFill>
        <p:spPr>
          <a:xfrm>
            <a:off x="5002162" y="688019"/>
            <a:ext cx="3297115" cy="42168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32EC6-968E-45C4-8497-3751A3E96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26" y="-35512"/>
            <a:ext cx="10767874" cy="932155"/>
          </a:xfrm>
        </p:spPr>
        <p:txBody>
          <a:bodyPr>
            <a:noAutofit/>
          </a:bodyPr>
          <a:lstStyle/>
          <a:p>
            <a:r>
              <a:rPr lang="ru-RU" sz="2400" b="1" dirty="0"/>
              <a:t>Благодаря ажурным салфеткам у детей получились прекрасные зимние пейзажи!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B90CE2-C54F-4E95-B3F2-4362C4927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58" b="25955"/>
          <a:stretch/>
        </p:blipFill>
        <p:spPr>
          <a:xfrm>
            <a:off x="8628824" y="1003175"/>
            <a:ext cx="3297115" cy="24679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B120E1-EC12-425B-A4AA-5368AA1AEB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8" t="-1" r="13288" b="-945"/>
          <a:stretch/>
        </p:blipFill>
        <p:spPr>
          <a:xfrm rot="16200000">
            <a:off x="-370512" y="1533219"/>
            <a:ext cx="5779359" cy="45062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88EB1E-05D7-4278-9DAE-F276476BFC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0" b="25696"/>
          <a:stretch/>
        </p:blipFill>
        <p:spPr>
          <a:xfrm>
            <a:off x="5002162" y="3786325"/>
            <a:ext cx="3297115" cy="30095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22A3321-575B-489C-9A04-B400D56264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9"/>
          <a:stretch/>
        </p:blipFill>
        <p:spPr>
          <a:xfrm>
            <a:off x="8628823" y="4026021"/>
            <a:ext cx="3297115" cy="26499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Взрыв: 8 точек 12">
            <a:extLst>
              <a:ext uri="{FF2B5EF4-FFF2-40B4-BE49-F238E27FC236}">
                <a16:creationId xmlns:a16="http://schemas.microsoft.com/office/drawing/2014/main" id="{E79198D3-6F34-49CF-BD52-FF09FC4DF2CB}"/>
              </a:ext>
            </a:extLst>
          </p:cNvPr>
          <p:cNvSpPr/>
          <p:nvPr/>
        </p:nvSpPr>
        <p:spPr>
          <a:xfrm>
            <a:off x="11123720" y="3644283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066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tx2">
                <a:lumMod val="60000"/>
                <a:lumOff val="40000"/>
              </a:schemeClr>
            </a:gs>
            <a:gs pos="5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20A0C3-2D6F-4D2C-AACB-FB5D8B2B35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3" r="8932"/>
          <a:stretch/>
        </p:blipFill>
        <p:spPr>
          <a:xfrm rot="16200000">
            <a:off x="2827966" y="1513326"/>
            <a:ext cx="5985652" cy="44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8C65BB-6B4C-4FF9-9BD0-CEA1C3752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443" y="328473"/>
            <a:ext cx="9507984" cy="2041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/>
              <a:t>Еще одна идея с ажурными салфетками-веселые снеговики.</a:t>
            </a:r>
            <a:r>
              <a:rPr lang="ru-RU" b="1" dirty="0"/>
              <a:t>                  </a:t>
            </a:r>
            <a:endParaRPr lang="ru-RU" sz="2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E4479F-77B8-4117-9822-8FB8A9BD27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39"/>
          <a:stretch/>
        </p:blipFill>
        <p:spPr>
          <a:xfrm>
            <a:off x="125568" y="2077375"/>
            <a:ext cx="3297115" cy="4660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C37977-C1A9-40E2-A1BF-5B2D97704C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3" r="17759"/>
          <a:stretch/>
        </p:blipFill>
        <p:spPr>
          <a:xfrm rot="16200000">
            <a:off x="7440739" y="2151263"/>
            <a:ext cx="5364000" cy="3807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6741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>
                <a:lumMod val="65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533974-18FB-4918-85E5-41B5A7D5C3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3" r="17905" b="7645"/>
          <a:stretch/>
        </p:blipFill>
        <p:spPr>
          <a:xfrm rot="16200000">
            <a:off x="-528153" y="1705919"/>
            <a:ext cx="5867115" cy="417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E583D-21F2-46BD-B710-EA73619A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632" y="365124"/>
            <a:ext cx="3293617" cy="5542485"/>
          </a:xfrm>
        </p:spPr>
        <p:txBody>
          <a:bodyPr>
            <a:normAutofit/>
          </a:bodyPr>
          <a:lstStyle/>
          <a:p>
            <a:r>
              <a:rPr lang="ru-RU" sz="2800" b="1" i="1" dirty="0"/>
              <a:t>Изобразить снежный сугроб при помощи ажурной салфетки очень легко, отрезав от неё половинку или бочок.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E4CDE3-52EF-4B4C-8239-EEC76AD75E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7" r="11857"/>
          <a:stretch/>
        </p:blipFill>
        <p:spPr>
          <a:xfrm rot="16200000">
            <a:off x="7159354" y="1777633"/>
            <a:ext cx="5542485" cy="388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5912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CDB80-C86D-411E-8FE6-CE3FD9D2D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29" y="125790"/>
            <a:ext cx="7281617" cy="3303210"/>
          </a:xfrm>
        </p:spPr>
        <p:txBody>
          <a:bodyPr>
            <a:normAutofit/>
          </a:bodyPr>
          <a:lstStyle/>
          <a:p>
            <a:r>
              <a:rPr lang="ru-RU" sz="3600" dirty="0"/>
              <a:t>           Из втулок получаются забавные животные- зайцы, лисички, белые медведи, львы.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00C17E-FF66-4622-9AB6-FF2D13115D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3" b="4999"/>
          <a:stretch/>
        </p:blipFill>
        <p:spPr>
          <a:xfrm>
            <a:off x="98129" y="3746015"/>
            <a:ext cx="6404017" cy="29861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FDC670-1140-4A79-875B-7D7397572F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" t="21175" r="1" b="43575"/>
          <a:stretch/>
        </p:blipFill>
        <p:spPr>
          <a:xfrm>
            <a:off x="8583158" y="788571"/>
            <a:ext cx="3196206" cy="23348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343A9C-DDBB-4F4A-B408-F0E70C8CC7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8" b="43948"/>
          <a:stretch/>
        </p:blipFill>
        <p:spPr>
          <a:xfrm>
            <a:off x="7302536" y="3816210"/>
            <a:ext cx="4729190" cy="291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04974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9D5D5-5DA5-4850-AFFA-4E6E5DC1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478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FFFB24-05FB-4DAB-8CC7-176F812EC7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2" b="32298"/>
          <a:stretch/>
        </p:blipFill>
        <p:spPr>
          <a:xfrm>
            <a:off x="671456" y="1497401"/>
            <a:ext cx="4980300" cy="48719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0A2BF6-4126-4B48-BA30-AF914E17C4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8" b="29968"/>
          <a:stretch/>
        </p:blipFill>
        <p:spPr>
          <a:xfrm>
            <a:off x="6712369" y="453559"/>
            <a:ext cx="4731541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5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612</Words>
  <Application>Microsoft Office PowerPoint</Application>
  <PresentationFormat>Широкоэкранный</PresentationFormat>
  <Paragraphs>22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Bookman Old Style</vt:lpstr>
      <vt:lpstr>Calibri</vt:lpstr>
      <vt:lpstr>Calibri Light</vt:lpstr>
      <vt:lpstr>Тема Office</vt:lpstr>
      <vt:lpstr>МДОУ «Детский сад комбинированного вида №31» Приозерский район п.Сосново   Использование бросового материала  (втулок, одноразовых тарелок, ажурных салфеток)  в  моделировании и аппликации , как средство развития творческих способностей детей дошкольного возраста.  Воспитатель: Кузьмина Вера Александровна </vt:lpstr>
      <vt:lpstr>    Развитие творческого потенциала дошкольников- важная задача для воспитателей и родителей.     Общество нуждается в поколении, умеющем креативно мыслить, находить нестандартные решения, реализовывать свои задумки.     Если не развивать творческие проявления в детстве, то ,возможно, в будущем они уже не проявятся.     Творческие способности детей можно развивать разными способами, в т.ч. и через работу с бросовым материалом.</vt:lpstr>
      <vt:lpstr>Творчество из бросового материала  доставляет детям радость и способствует всестороннему развитию детей дошкольного возраста (художественно-эстетическое, умственное развитие, развитие мелкой моторики).  Бросовый материал - это огромный склад интересных идей для создания поделок и аппликаций.  Поделки из втулок хороши тем, что они объемны ,как игрушки. После создания таких поделок ими можно поиграть с друзьями в сюжетные игры или устроить кукольный театр. А аппликации с использованием ажурных салфеток получаются очень красивыми и хороши для подарка маме или бабушке.  </vt:lpstr>
      <vt:lpstr>Ажурные салфетки –благодатный материал для создания разнообразных аппликаций. Дети подготовительной группы в течении года много раз применяли ажурные салфетки в аппликациях и всегда это вызывало у них восторг. У барашков получилась пышная шерсть!</vt:lpstr>
      <vt:lpstr>Благодаря ажурным салфеткам у детей получились прекрасные зимние пейзажи!</vt:lpstr>
      <vt:lpstr>Еще одна идея с ажурными салфетками-веселые снеговики.                  </vt:lpstr>
      <vt:lpstr>Изобразить снежный сугроб при помощи ажурной салфетки очень легко, отрезав от неё половинку или бочок.</vt:lpstr>
      <vt:lpstr>           Из втулок получаются забавные животные- зайцы, лисички, белые медведи, львы.</vt:lpstr>
      <vt:lpstr>Презентация PowerPoint</vt:lpstr>
      <vt:lpstr>Рождественские олени с блестящими рогами, пингвины с бантиками.</vt:lpstr>
      <vt:lpstr>Ласточки и лебеди</vt:lpstr>
      <vt:lpstr>Декоративная свеча</vt:lpstr>
      <vt:lpstr>    Чашка на салфетке</vt:lpstr>
      <vt:lpstr>Презентация PowerPoint</vt:lpstr>
      <vt:lpstr>Дети сделали вот такие конфеты из втулок для игры в     магазин</vt:lpstr>
      <vt:lpstr>«Подснежники»-подарок маме на 8 марта Основой для поделки является половинка втулки.</vt:lpstr>
      <vt:lpstr>Отрезаем половину одноразовой тарелки и получаем бороду и лицо             Деда Мороза</vt:lpstr>
      <vt:lpstr>Важным моментом в развитии творческих способностей является изготовление детьми конкурсных работ и участие в конкурсах , выставках, оформлении помещений детского сада.   Вот так дети подготовительной группы украсили лестничную площадку детского сада к Новому году.</vt:lpstr>
      <vt:lpstr>К Дню России дети оформили раздевалку-сделали коллективную работу: кто-то вырезал флажки, кто-то изготовил берёзки из втулок разного размера.</vt:lpstr>
      <vt:lpstr>Данная работа, которая называется «Берегите лес от огня» была представлена на муниципальный этап конкурса  «Неопалимая купина» в 2022 году.  Благодаря втулкам от одноразовых полотенец получились стволы деревьев.</vt:lpstr>
      <vt:lpstr>   «Дружба будущего»   Работа была представлена на всероссийский творческий конкурс «Покорение бесконечности» Благодаря использованию одноразовых тарелок работа получилась оригинальной и комичной.</vt:lpstr>
      <vt:lpstr>Поделка на муниципальный конкурс «Новогодняя фантазия».  Елочная игрушка «Нанайка».</vt:lpstr>
      <vt:lpstr>«Жительницы севера» также были отправлены на муниципальный конкурс «Новогодняя фантазия». Изготовлены из самоклеящегося фетра, ажурных салфеток и самоклеящихся декоративных лент со стразами. «Жительница севера» в красном наряде заняла 3 место в возрастной категории 6-7 лет.  </vt:lpstr>
      <vt:lpstr>Способность к творчеству-одна из отличительных черт человека. Дети от природы любознательны и желание творить есть в каждом ребенке. В мире компьютерных игр и технологий, детей сложно чем-то удивить и наша задача как можно раньше научить детей  удивляться поделкам, созданным своими руками и вызвать у них желание мастерить самим.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бросового материала (втулок, одноразовых тарелок, ажурных салфеток) в</dc:title>
  <dc:creator>MDOU№31</dc:creator>
  <cp:lastModifiedBy>MDOU№31</cp:lastModifiedBy>
  <cp:revision>177</cp:revision>
  <dcterms:created xsi:type="dcterms:W3CDTF">2023-04-18T09:36:33Z</dcterms:created>
  <dcterms:modified xsi:type="dcterms:W3CDTF">2023-09-18T16:45:25Z</dcterms:modified>
</cp:coreProperties>
</file>