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94" r:id="rId4"/>
    <p:sldId id="257" r:id="rId5"/>
    <p:sldId id="258" r:id="rId6"/>
    <p:sldId id="281" r:id="rId7"/>
    <p:sldId id="288" r:id="rId8"/>
    <p:sldId id="259" r:id="rId9"/>
    <p:sldId id="282" r:id="rId10"/>
    <p:sldId id="260" r:id="rId11"/>
    <p:sldId id="283" r:id="rId12"/>
    <p:sldId id="291" r:id="rId13"/>
    <p:sldId id="261" r:id="rId14"/>
    <p:sldId id="284" r:id="rId15"/>
    <p:sldId id="285" r:id="rId16"/>
    <p:sldId id="262" r:id="rId17"/>
    <p:sldId id="286" r:id="rId18"/>
    <p:sldId id="264" r:id="rId19"/>
    <p:sldId id="287" r:id="rId20"/>
    <p:sldId id="296" r:id="rId21"/>
    <p:sldId id="265" r:id="rId22"/>
    <p:sldId id="266" r:id="rId23"/>
    <p:sldId id="267" r:id="rId24"/>
    <p:sldId id="290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8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0"/>
            <a:ext cx="7406640" cy="17144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i="1" dirty="0" smtClean="0">
                <a:latin typeface="Arial Black" pitchFamily="34" charset="0"/>
              </a:rPr>
              <a:t>Удивительный мир часов.</a:t>
            </a:r>
            <a:endParaRPr lang="ru-RU" sz="3600" i="1" dirty="0">
              <a:latin typeface="Arial Black" pitchFamily="34" charset="0"/>
            </a:endParaRPr>
          </a:p>
        </p:txBody>
      </p:sp>
      <p:pic>
        <p:nvPicPr>
          <p:cNvPr id="4" name="Рисунок 3" descr="b030f073dd7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57422" y="1785926"/>
            <a:ext cx="5286412" cy="442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b/3/21/438/21438612_sand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0"/>
            <a:ext cx="3824294" cy="6119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flipH="1">
            <a:off x="0" y="4214818"/>
            <a:ext cx="2495550" cy="2409825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428596" y="0"/>
            <a:ext cx="4572032" cy="3357562"/>
          </a:xfrm>
          <a:prstGeom prst="cloudCallout">
            <a:avLst>
              <a:gd name="adj1" fmla="val -23153"/>
              <a:gd name="adj2" fmla="val 718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Песочные часы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 тех пор прошло немало лет,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И люди поняли ответ,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Что лишь песок, он есть один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И бог, и царь, и господин! </a:t>
            </a:r>
          </a:p>
        </p:txBody>
      </p:sp>
      <p:pic>
        <p:nvPicPr>
          <p:cNvPr id="1028" name="Picture 4" descr="http://wallpaper.zoda.ru/bd/2007/02/27/6f5007492d8d72179471748881cd3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786190"/>
            <a:ext cx="2714644" cy="2309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к-1\Downloads\IMG-20211209-WA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27" y="476672"/>
            <a:ext cx="7536837" cy="56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19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к-1\Downloads\IMG-20211209-WA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27" y="350658"/>
            <a:ext cx="7464829" cy="559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48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av-files.narod.ru/watch_mechan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3810000" cy="5648325"/>
          </a:xfrm>
          <a:prstGeom prst="rect">
            <a:avLst/>
          </a:prstGeom>
          <a:noFill/>
        </p:spPr>
      </p:pic>
      <p:pic>
        <p:nvPicPr>
          <p:cNvPr id="5" name="Содержимое 5" descr="b030f073dd7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29520" y="5072074"/>
            <a:ext cx="1714480" cy="1571636"/>
          </a:xfrm>
          <a:prstGeom prst="rect">
            <a:avLst/>
          </a:prstGeom>
        </p:spPr>
      </p:pic>
      <p:pic>
        <p:nvPicPr>
          <p:cNvPr id="18436" name="Picture 4" descr="http://www.asia.ru/images/target/img/product/10/99/79/10997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6729">
            <a:off x="4864862" y="3939462"/>
            <a:ext cx="2563481" cy="2636094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4500562" y="214290"/>
            <a:ext cx="4643438" cy="3500438"/>
          </a:xfrm>
          <a:prstGeom prst="cloudCallout">
            <a:avLst>
              <a:gd name="adj1" fmla="val 19127"/>
              <a:gd name="adj2" fmla="val 81910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Прошло много времени с тех пор, когда человек придумал часы с </a:t>
            </a:r>
            <a:r>
              <a:rPr lang="ru-RU" sz="1600" b="1" dirty="0">
                <a:solidFill>
                  <a:schemeClr val="tx1"/>
                </a:solidFill>
                <a:latin typeface="Arial Black" pitchFamily="34" charset="0"/>
              </a:rPr>
              <a:t>механизмом.  </a:t>
            </a:r>
            <a:r>
              <a:rPr lang="ru-RU" sz="1600" b="1" dirty="0">
                <a:solidFill>
                  <a:schemeClr val="tx1"/>
                </a:solidFill>
              </a:rPr>
              <a:t>Внутрь их поставил пружину, закрутил её, а чтобы она не раскручивалась, прикрепил к ней зубчатое колёсико.  Оно цепляется за другое колёсико и вертит его. Второе же колёсико вертит стрелки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936432" cy="520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142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57" y="278650"/>
            <a:ext cx="7752523" cy="581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200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elektronika7.ru/images/clocknew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5143536" cy="3500462"/>
          </a:xfrm>
          <a:prstGeom prst="rect">
            <a:avLst/>
          </a:prstGeom>
          <a:noFill/>
        </p:spPr>
      </p:pic>
      <p:pic>
        <p:nvPicPr>
          <p:cNvPr id="5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flipH="1">
            <a:off x="1000100" y="4214818"/>
            <a:ext cx="2495550" cy="2409825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5429256" y="0"/>
            <a:ext cx="3714744" cy="5715016"/>
          </a:xfrm>
          <a:prstGeom prst="cloudCallout">
            <a:avLst>
              <a:gd name="adj1" fmla="val -101283"/>
              <a:gd name="adj2" fmla="val 477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Механические часы нужно  каждый день заводить. Забыл завести часы – они встали. А какие часы не надо заводить?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Не нуждаются в заводе</a:t>
            </a:r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 электронные </a:t>
            </a:r>
            <a:r>
              <a:rPr lang="ru-RU" b="1" dirty="0">
                <a:solidFill>
                  <a:schemeClr val="tx1"/>
                </a:solidFill>
              </a:rPr>
              <a:t>часы. Они работают на батарейках. У них даже нет стрелок – на экране светятся цифры. Время показывают </a:t>
            </a:r>
            <a:r>
              <a:rPr lang="ru-RU" b="1" dirty="0" smtClean="0">
                <a:solidFill>
                  <a:schemeClr val="tx1"/>
                </a:solidFill>
              </a:rPr>
              <a:t>точное.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7464664" cy="559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097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072330" y="4857760"/>
            <a:ext cx="1785950" cy="1500198"/>
          </a:xfrm>
          <a:prstGeom prst="rect">
            <a:avLst/>
          </a:prstGeom>
        </p:spPr>
      </p:pic>
      <p:pic>
        <p:nvPicPr>
          <p:cNvPr id="5" name="Picture 7" descr="Спасск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71480"/>
            <a:ext cx="4000528" cy="55007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Выноска-облако 5"/>
          <p:cNvSpPr/>
          <p:nvPr/>
        </p:nvSpPr>
        <p:spPr>
          <a:xfrm>
            <a:off x="5143504" y="476672"/>
            <a:ext cx="3357586" cy="3595270"/>
          </a:xfrm>
          <a:prstGeom prst="cloudCallout">
            <a:avLst>
              <a:gd name="adj1" fmla="val 15184"/>
              <a:gd name="adj2" fmla="val 835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Может быть вы догадаетесь, как называются часы на башне?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Как называются главные часы нашей Родины? </a:t>
            </a:r>
          </a:p>
        </p:txBody>
      </p:sp>
    </p:spTree>
  </p:cSld>
  <p:clrMapOvr>
    <a:masterClrMapping/>
  </p:clrMapOvr>
  <p:transition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936432" cy="520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23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4345"/>
            <a:ext cx="72728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Задачи: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Познакомить с историей возникновения часов, их разновидностями в прошлом и настоящем. </a:t>
            </a:r>
            <a:br>
              <a:rPr lang="ru-RU" sz="2000" dirty="0"/>
            </a:br>
            <a:r>
              <a:rPr lang="ru-RU" sz="2000" dirty="0"/>
              <a:t>- Закрепить знания о принципе их работы и роли в жизни человека.</a:t>
            </a:r>
            <a:br>
              <a:rPr lang="ru-RU" sz="2000" dirty="0"/>
            </a:br>
            <a:r>
              <a:rPr lang="ru-RU" sz="2000" dirty="0"/>
              <a:t>- Развивать исследовательский интерес, любознательность, творческое воображение.</a:t>
            </a:r>
            <a:br>
              <a:rPr lang="ru-RU" sz="2000" dirty="0"/>
            </a:br>
            <a:endParaRPr lang="ru-RU" sz="2000" dirty="0"/>
          </a:p>
          <a:p>
            <a:r>
              <a:rPr lang="ru-RU" sz="2000" b="1" dirty="0"/>
              <a:t>Актуальность проблемы: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Проект реализуется в подготовительной группе детского сада в рамках программы «От рождения до школы» в разделе «Формирование элементарных математических представлений».</a:t>
            </a:r>
          </a:p>
          <a:p>
            <a:r>
              <a:rPr lang="ru-RU" sz="2000" dirty="0"/>
              <a:t>Главная цель - дать детям представление о понятии времени в игровой форме, интересной детям. Что такое время? Для чего нужны часы? Какие бывают часы? В рамках проекта попробуем найти ответы.</a:t>
            </a:r>
          </a:p>
        </p:txBody>
      </p:sp>
    </p:spTree>
    <p:extLst>
      <p:ext uri="{BB962C8B-B14F-4D97-AF65-F5344CB8AC3E}">
        <p14:creationId xmlns:p14="http://schemas.microsoft.com/office/powerpoint/2010/main" val="3466578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Создание музея часов в группе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7308304" cy="54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46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286644" y="4500570"/>
            <a:ext cx="1857356" cy="1685929"/>
          </a:xfrm>
          <a:prstGeom prst="rect">
            <a:avLst/>
          </a:prstGeom>
        </p:spPr>
      </p:pic>
      <p:pic>
        <p:nvPicPr>
          <p:cNvPr id="7" name="Picture 8" descr="40000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71480"/>
            <a:ext cx="2160587" cy="21605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5" descr="детск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57167"/>
            <a:ext cx="3857652" cy="32147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4" descr="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898775"/>
            <a:ext cx="3143272" cy="3387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Выноска-облако 9"/>
          <p:cNvSpPr/>
          <p:nvPr/>
        </p:nvSpPr>
        <p:spPr>
          <a:xfrm>
            <a:off x="4214810" y="3643314"/>
            <a:ext cx="2857520" cy="2017934"/>
          </a:xfrm>
          <a:prstGeom prst="cloudCallout">
            <a:avLst>
              <a:gd name="adj1" fmla="val 61106"/>
              <a:gd name="adj2" fmla="val 658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Если часы </a:t>
            </a:r>
            <a:r>
              <a:rPr lang="ru-RU" b="1" dirty="0" smtClean="0">
                <a:solidFill>
                  <a:schemeClr val="tx1"/>
                </a:solidFill>
              </a:rPr>
              <a:t>висят </a:t>
            </a:r>
            <a:r>
              <a:rPr lang="ru-RU" b="1" dirty="0">
                <a:solidFill>
                  <a:schemeClr val="tx1"/>
                </a:solidFill>
              </a:rPr>
              <a:t>на стене. Как называются такие часы? </a:t>
            </a: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howardmiller.ru/uploaded/MainPageImages/2004/JUL/1414423_610979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4357718" cy="5929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000892" y="3357562"/>
            <a:ext cx="1928826" cy="1757367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5715008" y="642918"/>
            <a:ext cx="2714644" cy="1785950"/>
          </a:xfrm>
          <a:prstGeom prst="cloudCallout">
            <a:avLst>
              <a:gd name="adj1" fmla="val 14382"/>
              <a:gd name="adj2" fmla="val 1028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Если  часы стоят на полу.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Как называются такие часы? </a:t>
            </a:r>
            <a:endParaRPr lang="ru-RU" b="1" dirty="0"/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929454" y="3571876"/>
            <a:ext cx="1857388" cy="1785950"/>
          </a:xfrm>
          <a:prstGeom prst="rect">
            <a:avLst/>
          </a:prstGeom>
        </p:spPr>
      </p:pic>
      <p:pic>
        <p:nvPicPr>
          <p:cNvPr id="6" name="Picture 7" descr="детские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785794"/>
            <a:ext cx="3786214" cy="53213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Выноска-облако 6"/>
          <p:cNvSpPr/>
          <p:nvPr/>
        </p:nvSpPr>
        <p:spPr>
          <a:xfrm>
            <a:off x="5500694" y="928670"/>
            <a:ext cx="2500330" cy="2071702"/>
          </a:xfrm>
          <a:prstGeom prst="cloudCallout">
            <a:avLst>
              <a:gd name="adj1" fmla="val 17861"/>
              <a:gd name="adj2" fmla="val 10030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Эти часы носят на руке.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Они называются…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4" y="30505"/>
            <a:ext cx="8472776" cy="635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344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000892" y="4643446"/>
            <a:ext cx="1857388" cy="1785950"/>
          </a:xfrm>
          <a:prstGeom prst="rect">
            <a:avLst/>
          </a:prstGeom>
        </p:spPr>
      </p:pic>
      <p:pic>
        <p:nvPicPr>
          <p:cNvPr id="24578" name="Picture 2" descr="http://german242.com/w/Mole/Mol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7166"/>
            <a:ext cx="6786610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Выноска-облако 5"/>
          <p:cNvSpPr/>
          <p:nvPr/>
        </p:nvSpPr>
        <p:spPr>
          <a:xfrm>
            <a:off x="2428860" y="4643446"/>
            <a:ext cx="2857520" cy="1571636"/>
          </a:xfrm>
          <a:prstGeom prst="cloudCallout">
            <a:avLst>
              <a:gd name="adj1" fmla="val 99260"/>
              <a:gd name="adj2" fmla="val 281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Если часы носят в кармане. Дайте им название.</a:t>
            </a:r>
          </a:p>
        </p:txBody>
      </p:sp>
    </p:spTree>
  </p:cSld>
  <p:clrMapOvr>
    <a:masterClrMapping/>
  </p:clrMapOvr>
  <p:transition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388" y="3714752"/>
            <a:ext cx="2071702" cy="1857388"/>
          </a:xfrm>
          <a:prstGeom prst="rect">
            <a:avLst/>
          </a:prstGeom>
        </p:spPr>
      </p:pic>
      <p:pic>
        <p:nvPicPr>
          <p:cNvPr id="26626" name="Picture 2" descr="http://stylemyhouse.ru/wp-content/uploads/2009/09/ka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642918"/>
            <a:ext cx="5072098" cy="5086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Выноска-облако 5"/>
          <p:cNvSpPr/>
          <p:nvPr/>
        </p:nvSpPr>
        <p:spPr>
          <a:xfrm>
            <a:off x="6286512" y="428604"/>
            <a:ext cx="2714644" cy="2571768"/>
          </a:xfrm>
          <a:prstGeom prst="cloudCallout">
            <a:avLst>
              <a:gd name="adj1" fmla="val -1624"/>
              <a:gd name="adj2" fmla="val 732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Это старинные часы, они обычно стоят на камине.  Попробуйте дать им название.</a:t>
            </a:r>
          </a:p>
        </p:txBody>
      </p:sp>
    </p:spTree>
  </p:cSld>
  <p:clrMapOvr>
    <a:masterClrMapping/>
  </p:clrMapOvr>
  <p:transition>
    <p:pull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358082" y="4000504"/>
            <a:ext cx="1133475" cy="1114425"/>
          </a:xfrm>
          <a:prstGeom prst="rect">
            <a:avLst/>
          </a:prstGeom>
        </p:spPr>
      </p:pic>
      <p:pic>
        <p:nvPicPr>
          <p:cNvPr id="6" name="Picture 5" descr="часы с орл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571480"/>
            <a:ext cx="3571900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Выноска-облако 6"/>
          <p:cNvSpPr/>
          <p:nvPr/>
        </p:nvSpPr>
        <p:spPr>
          <a:xfrm>
            <a:off x="5857884" y="1071546"/>
            <a:ext cx="2714644" cy="2500330"/>
          </a:xfrm>
          <a:prstGeom prst="cloudCallout">
            <a:avLst>
              <a:gd name="adj1" fmla="val 6727"/>
              <a:gd name="adj2" fmla="val 719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Часы  стоящие на столе, как называются такие часы?</a:t>
            </a:r>
          </a:p>
        </p:txBody>
      </p:sp>
    </p:spTree>
  </p:cSld>
  <p:clrMapOvr>
    <a:masterClrMapping/>
  </p:clrMapOvr>
  <p:transition>
    <p:strip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Необычные настольные часы</a:t>
            </a:r>
          </a:p>
        </p:txBody>
      </p:sp>
      <p:pic>
        <p:nvPicPr>
          <p:cNvPr id="4" name="Содержимое 5" descr="b030f073dd7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15272" y="857232"/>
            <a:ext cx="1133475" cy="1114425"/>
          </a:xfrm>
          <a:prstGeom prst="rect">
            <a:avLst/>
          </a:prstGeom>
        </p:spPr>
      </p:pic>
      <p:pic>
        <p:nvPicPr>
          <p:cNvPr id="28674" name="Picture 2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4429156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676" name="Picture 4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071678"/>
            <a:ext cx="4167174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3857652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700" name="Picture 4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3929058" cy="39719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-495151"/>
            <a:ext cx="756084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/>
              <a:t>Часы</a:t>
            </a:r>
            <a:r>
              <a:rPr lang="ru-RU" sz="2000" dirty="0"/>
              <a:t>! Какая распространенная и всеми известная вещь. Без часов никак не обойтись, они с нами повсюду: на руке и в кармане, дома и на улице, часы в школе, детском саду и на космодроме, на вокзале, в автомобиле, часы в самолете и на подводной лодке.</a:t>
            </a:r>
          </a:p>
          <a:p>
            <a:r>
              <a:rPr lang="ru-RU" sz="2000" b="1" dirty="0"/>
              <a:t>Прогнозируемый результат реализации проекта: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в практику работы с детьми внедряются методы проектной деятельности;</a:t>
            </a:r>
            <a:br>
              <a:rPr lang="ru-RU" sz="2000" dirty="0"/>
            </a:br>
            <a:r>
              <a:rPr lang="ru-RU" sz="2000" dirty="0"/>
              <a:t>- сформируется потребность к познанию истории и своего прошлого;</a:t>
            </a:r>
            <a:br>
              <a:rPr lang="ru-RU" sz="2000" dirty="0"/>
            </a:br>
            <a:r>
              <a:rPr lang="ru-RU" sz="2000" dirty="0"/>
              <a:t>- дети познакомятся с историей возникновения часов (что стало причиной их появления);</a:t>
            </a:r>
            <a:br>
              <a:rPr lang="ru-RU" sz="2000" dirty="0"/>
            </a:br>
            <a:r>
              <a:rPr lang="ru-RU" sz="2000" dirty="0"/>
              <a:t>- дети получат новые знания: главное назначение часов – фиксация времени; что давным-давно были : солнечные, часы- цветы, часы-петух, огненные часы, водяные часы, песочные часы. Часы давних времен не могут показывать точное время. Приобретут навыки совместной работы со взрослыми и сверстниками, умение анализировать и делать выводы. Полученные знания окажут влияние на формирование навыков исследовательской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485659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3714776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724" name="Picture 4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298"/>
            <a:ext cx="4310050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3786214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8" name="Picture 4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142984"/>
            <a:ext cx="4000528" cy="3643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4071966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 descr="Необычные настольные часы (81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14488"/>
            <a:ext cx="3809984" cy="3809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latin typeface="Arial Black" pitchFamily="34" charset="0"/>
              </a:rPr>
              <a:t>Часы - кулон </a:t>
            </a:r>
          </a:p>
        </p:txBody>
      </p:sp>
      <p:pic>
        <p:nvPicPr>
          <p:cNvPr id="1026" name="Picture 2" descr="http://www.elle.ru/var/elleru/storage/images/shopping/aksessuary/u-samogo-serdtsa/1383264-1-eng-GB/U-samogo-serdca_image_276_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3571900" cy="46434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http://www.gems.su/gold/images/02-07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71612"/>
            <a:ext cx="3524250" cy="50006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dirty="0">
                <a:latin typeface="Arial Black" pitchFamily="34" charset="0"/>
              </a:rPr>
              <a:t>Часы-перстень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4820" name="Picture 4" descr="http://pokupki-club.ru/sites/default/files/images/32787_230345_wth-32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736"/>
            <a:ext cx="5786478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dirty="0">
                <a:latin typeface="Arial Black" pitchFamily="34" charset="0"/>
              </a:rPr>
              <a:t>Часы – браслет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5842" name="Picture 2" descr="http://www.lovelemon.com/l-women/item1/Fwoman54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3643338" cy="37862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5844" name="Picture 4" descr="http://click-parfum.ru/sites/default/files/imagecache/product_full/chasy_braslet_s_dr_storo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928802"/>
            <a:ext cx="3500462" cy="3643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57984" y="3857628"/>
            <a:ext cx="2286016" cy="2114557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 flipH="1">
            <a:off x="1357290" y="428604"/>
            <a:ext cx="5643602" cy="4214842"/>
          </a:xfrm>
          <a:prstGeom prst="cloudCallout">
            <a:avLst>
              <a:gd name="adj1" fmla="val -49750"/>
              <a:gd name="adj2" fmla="val 580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итоге, мы увидели, </a:t>
            </a:r>
            <a:r>
              <a:rPr lang="ru-RU" sz="3200" b="1" dirty="0">
                <a:solidFill>
                  <a:srgbClr val="FF0000"/>
                </a:solidFill>
              </a:rPr>
              <a:t>какой сложный путь прошли часы. И всё это придумал и сделал </a:t>
            </a: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человек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42936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 flipH="1">
            <a:off x="-428660" y="4143380"/>
            <a:ext cx="2495550" cy="2409825"/>
          </a:xfrm>
          <a:prstGeom prst="rect">
            <a:avLst/>
          </a:prstGeom>
        </p:spPr>
      </p:pic>
      <p:pic>
        <p:nvPicPr>
          <p:cNvPr id="1026" name="Picture 2" descr="Петухи на забор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0"/>
            <a:ext cx="7215206" cy="653415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0" name="Выноска-облако 9"/>
          <p:cNvSpPr/>
          <p:nvPr/>
        </p:nvSpPr>
        <p:spPr>
          <a:xfrm>
            <a:off x="0" y="0"/>
            <a:ext cx="4143372" cy="3286100"/>
          </a:xfrm>
          <a:prstGeom prst="cloudCallout">
            <a:avLst>
              <a:gd name="adj1" fmla="val -13323"/>
              <a:gd name="adj2" fmla="val 83913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 Black" pitchFamily="34" charset="0"/>
              </a:rPr>
              <a:t>Часы – Петух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ru-RU" b="1" dirty="0" err="1">
                <a:solidFill>
                  <a:srgbClr val="002060"/>
                </a:solidFill>
              </a:rPr>
              <a:t>Давным</a:t>
            </a:r>
            <a:r>
              <a:rPr lang="ru-RU" b="1" dirty="0">
                <a:solidFill>
                  <a:srgbClr val="002060"/>
                </a:solidFill>
              </a:rPr>
              <a:t> –давно люди узнавали время по живым часам. Эти часы ходят по двору, хлопают крыльями и, взлетев на забор, кричат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«</a:t>
            </a:r>
            <a:r>
              <a:rPr lang="ru-RU" b="1" dirty="0" err="1">
                <a:solidFill>
                  <a:srgbClr val="002060"/>
                </a:solidFill>
              </a:rPr>
              <a:t>Ку</a:t>
            </a:r>
            <a:r>
              <a:rPr lang="ru-RU" b="1" dirty="0">
                <a:solidFill>
                  <a:srgbClr val="002060"/>
                </a:solidFill>
              </a:rPr>
              <a:t> – </a:t>
            </a:r>
            <a:r>
              <a:rPr lang="ru-RU" b="1" dirty="0" err="1">
                <a:solidFill>
                  <a:srgbClr val="002060"/>
                </a:solidFill>
              </a:rPr>
              <a:t>ка</a:t>
            </a:r>
            <a:r>
              <a:rPr lang="ru-RU" b="1" dirty="0">
                <a:solidFill>
                  <a:srgbClr val="002060"/>
                </a:solidFill>
              </a:rPr>
              <a:t> – ре –</a:t>
            </a:r>
            <a:r>
              <a:rPr lang="ru-RU" b="1" dirty="0" err="1">
                <a:solidFill>
                  <a:srgbClr val="002060"/>
                </a:solidFill>
              </a:rPr>
              <a:t>ку</a:t>
            </a:r>
            <a:r>
              <a:rPr lang="ru-RU" b="1" dirty="0">
                <a:solidFill>
                  <a:srgbClr val="002060"/>
                </a:solidFill>
              </a:rPr>
              <a:t>!»</a:t>
            </a:r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010525" y="1285860"/>
            <a:ext cx="1133475" cy="1114425"/>
          </a:xfrm>
          <a:prstGeom prst="rect">
            <a:avLst/>
          </a:prstGeom>
        </p:spPr>
      </p:pic>
      <p:pic>
        <p:nvPicPr>
          <p:cNvPr id="15362" name="Picture 2" descr="http://900igr.net/datai/predmety/CHasy-1.files/0009-016-Drevnie-solnechnye-cha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081464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4" name="Picture 4" descr="http://900igr.net/datas/predmety/CHasy-2.files/0027-027-Drevnie-solnechnye-chas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429000"/>
            <a:ext cx="342104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Выноска-облако 8"/>
          <p:cNvSpPr/>
          <p:nvPr/>
        </p:nvSpPr>
        <p:spPr>
          <a:xfrm>
            <a:off x="4499992" y="44624"/>
            <a:ext cx="3572470" cy="3455814"/>
          </a:xfrm>
          <a:prstGeom prst="cloudCallout">
            <a:avLst>
              <a:gd name="adj1" fmla="val 55191"/>
              <a:gd name="adj2" fmla="val 189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  <a:latin typeface="+mj-lt"/>
              </a:rPr>
              <a:t>Давным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– давно, когда часов ещё не было, люди узнавали время по солнцу. 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+mj-lt"/>
              </a:rPr>
              <a:t>Вкопал человек в землю столб, а вокруг столба начертил круг, разделил его на части. Каждая часть равнялась одному часу. </a:t>
            </a:r>
          </a:p>
        </p:txBody>
      </p:sp>
      <p:pic>
        <p:nvPicPr>
          <p:cNvPr id="15368" name="Picture 8" descr="http://www.gagarin-fitness.ru/userfiles/image/small_%D1%81%D0%BE%D0%BB%D0%BD%D1%8B%D1%88%D0%BA%D0%BE_p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285728"/>
            <a:ext cx="2214578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yandex.ru/message_part/IMG-20211122-WA0021.jpg?_uid=93792123&amp;name=IMG-20211122-WA0021.jpg&amp;hid=1.2&amp;ids=177610710304483161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mail.yandex.ru/message_part/IMG-20211122-WA0021.jpg?_uid=93792123&amp;name=IMG-20211122-WA0021.jpg&amp;hid=1.2&amp;ids=177610710304483161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mail.yandex.ru/message_part/IMG-20211122-WA0021.jpg?_uid=93792123&amp;name=IMG-20211122-WA0021.jpg&amp;hid=1.2&amp;ids=177610710304483161&amp;no_disposition=y&amp;exif_rotate=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mail.yandex.ru/message_part/IMG-20211122-WA0021.jpg?_uid=93792123&amp;name=IMG-20211122-WA0021.jpg&amp;hid=1.2&amp;ids=177610710304483161&amp;no_disposition=y&amp;exif_rotate=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mail.yandex.ru/message_part/IMG-20211122-WA0021.jpg?_uid=93792123&amp;name=IMG-20211122-WA0021.jpg&amp;hid=1.2&amp;ids=177610710304483161&amp;no_disposition=y&amp;exif_rotate=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4788"/>
            <a:ext cx="6792416" cy="50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8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7488667" cy="56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66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volutsia.com/images/stories/vremj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0"/>
            <a:ext cx="4786314" cy="6643710"/>
          </a:xfrm>
          <a:prstGeom prst="rect">
            <a:avLst/>
          </a:prstGeom>
          <a:noFill/>
        </p:spPr>
      </p:pic>
      <p:pic>
        <p:nvPicPr>
          <p:cNvPr id="5" name="Содержимое 5" descr="b030f073dd79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flipH="1">
            <a:off x="0" y="4143380"/>
            <a:ext cx="2857488" cy="2552701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0" y="214290"/>
            <a:ext cx="5072066" cy="4143404"/>
          </a:xfrm>
          <a:prstGeom prst="cloudCallout">
            <a:avLst>
              <a:gd name="adj1" fmla="val -292347"/>
              <a:gd name="adj2" fmla="val 13618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 смену солнечным часам пришли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водяные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.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В высокий и узкий сосуд с дырочкой у дна наливали воду. Капля за каплей она сочилась из отверстия. На стенках сосуда были сделаны черточки – отметки, которые показывали, сколько времени прошло с того момента, когда в сосуд налили воду.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 </a:t>
            </a:r>
          </a:p>
        </p:txBody>
      </p:sp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7488667" cy="56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292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430</TotalTime>
  <Words>658</Words>
  <Application>Microsoft Office PowerPoint</Application>
  <PresentationFormat>Экран (4:3)</PresentationFormat>
  <Paragraphs>42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 Black</vt:lpstr>
      <vt:lpstr>Corbel</vt:lpstr>
      <vt:lpstr>Gill Sans MT</vt:lpstr>
      <vt:lpstr>Times New Roman</vt:lpstr>
      <vt:lpstr>Verdana</vt:lpstr>
      <vt:lpstr>Wingdings 2</vt:lpstr>
      <vt:lpstr>Солнцестояние</vt:lpstr>
      <vt:lpstr>Удивительный мир часов.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музея часов в группе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Необычные настольные часы</vt:lpstr>
      <vt:lpstr>Презентация PowerPoint</vt:lpstr>
      <vt:lpstr>Презентация PowerPoint</vt:lpstr>
      <vt:lpstr>Презентация PowerPoint</vt:lpstr>
      <vt:lpstr>Презентация PowerPoint</vt:lpstr>
      <vt:lpstr>Часы - кулон </vt:lpstr>
      <vt:lpstr>Часы-перстень </vt:lpstr>
      <vt:lpstr>Часы – браслет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развития часов</dc:title>
  <dc:creator>пк-1</dc:creator>
  <cp:lastModifiedBy>1</cp:lastModifiedBy>
  <cp:revision>50</cp:revision>
  <dcterms:modified xsi:type="dcterms:W3CDTF">2021-12-13T07:32:50Z</dcterms:modified>
</cp:coreProperties>
</file>