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sldIdLst>
    <p:sldId id="256" r:id="rId2"/>
    <p:sldId id="284" r:id="rId3"/>
    <p:sldId id="258" r:id="rId4"/>
    <p:sldId id="259" r:id="rId5"/>
    <p:sldId id="281" r:id="rId6"/>
    <p:sldId id="264" r:id="rId7"/>
    <p:sldId id="261" r:id="rId8"/>
    <p:sldId id="283" r:id="rId9"/>
    <p:sldId id="265" r:id="rId10"/>
    <p:sldId id="275" r:id="rId11"/>
    <p:sldId id="278" r:id="rId12"/>
    <p:sldId id="267" r:id="rId13"/>
    <p:sldId id="276" r:id="rId14"/>
    <p:sldId id="277" r:id="rId15"/>
    <p:sldId id="279" r:id="rId16"/>
    <p:sldId id="268" r:id="rId17"/>
    <p:sldId id="280" r:id="rId18"/>
    <p:sldId id="269" r:id="rId19"/>
    <p:sldId id="286" r:id="rId20"/>
    <p:sldId id="266" r:id="rId21"/>
    <p:sldId id="287" r:id="rId22"/>
    <p:sldId id="285" r:id="rId23"/>
    <p:sldId id="282" r:id="rId24"/>
    <p:sldId id="27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04D9-1DB5-4D71-8FB6-2D8A17630883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7F75-D461-4F3C-8CD5-4F4BDE929F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04D9-1DB5-4D71-8FB6-2D8A17630883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7F75-D461-4F3C-8CD5-4F4BDE929F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04D9-1DB5-4D71-8FB6-2D8A17630883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7F75-D461-4F3C-8CD5-4F4BDE929F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04D9-1DB5-4D71-8FB6-2D8A17630883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7F75-D461-4F3C-8CD5-4F4BDE929F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04D9-1DB5-4D71-8FB6-2D8A17630883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7F75-D461-4F3C-8CD5-4F4BDE929F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04D9-1DB5-4D71-8FB6-2D8A17630883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7F75-D461-4F3C-8CD5-4F4BDE929F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04D9-1DB5-4D71-8FB6-2D8A17630883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7F75-D461-4F3C-8CD5-4F4BDE929F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04D9-1DB5-4D71-8FB6-2D8A17630883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7F75-D461-4F3C-8CD5-4F4BDE929F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04D9-1DB5-4D71-8FB6-2D8A17630883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7F75-D461-4F3C-8CD5-4F4BDE929F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04D9-1DB5-4D71-8FB6-2D8A17630883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7F75-D461-4F3C-8CD5-4F4BDE929F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B04D9-1DB5-4D71-8FB6-2D8A17630883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7F75-D461-4F3C-8CD5-4F4BDE929FE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07.02.2022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11.wdp"/><Relationship Id="rId4" Type="http://schemas.openxmlformats.org/officeDocument/2006/relationships/image" Target="../media/image23.jpeg"/><Relationship Id="rId9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0" Type="http://schemas.openxmlformats.org/officeDocument/2006/relationships/image" Target="../media/image30.jpeg"/><Relationship Id="rId4" Type="http://schemas.openxmlformats.org/officeDocument/2006/relationships/image" Target="../media/image27.jpeg"/><Relationship Id="rId9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microsoft.com/office/2007/relationships/hdphoto" Target="../media/hdphoto21.wdp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sites/default/files/2021/05/15/lepbuk_-_kak_sredstvo_razvitiya_poznavatelnyh_sposobnostey_detey_starshego_doshkolnogo_vozrasta.pdf" TargetMode="External"/><Relationship Id="rId2" Type="http://schemas.openxmlformats.org/officeDocument/2006/relationships/hyperlink" Target="https://www.maam.ru/detskijsad/lyepbuk-v-dou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znanio.ru/media/obobschenie-opyta-raboty-po-teme-lepbuk-kak-sredstvo-obucheniya-vospitaniya-i-razvitiya-detej-v-usloviyah-realizatsii-fgos-do-2523421" TargetMode="External"/><Relationship Id="rId5" Type="http://schemas.openxmlformats.org/officeDocument/2006/relationships/hyperlink" Target="https://nsportal.ru/vuz/pedagogicheskie-nauki/library/2016/02/12/lepbuk-kak-sredstvo-razvitiya-poznavatelnyh" TargetMode="External"/><Relationship Id="rId4" Type="http://schemas.openxmlformats.org/officeDocument/2006/relationships/hyperlink" Target="https://www.maam.ru/detskijsad/didakticheskoe-posobie-zanimatelnye-krugi-lulija.html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043608" y="1844824"/>
            <a:ext cx="7056784" cy="1872208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ru-RU" sz="3600" dirty="0">
                <a:latin typeface="Garamond" pitchFamily="18" charset="0"/>
              </a:rPr>
              <a:t>Мастер-класс </a:t>
            </a:r>
            <a:r>
              <a:rPr lang="ru-RU" sz="3600" dirty="0" smtClean="0">
                <a:latin typeface="Garamond" pitchFamily="18" charset="0"/>
              </a:rPr>
              <a:t/>
            </a:r>
            <a:br>
              <a:rPr lang="ru-RU" sz="3600" dirty="0" smtClean="0">
                <a:latin typeface="Garamond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Garamond" pitchFamily="18" charset="0"/>
              </a:rPr>
              <a:t>«</a:t>
            </a:r>
            <a:r>
              <a:rPr lang="ru-RU" sz="3600" b="1" dirty="0">
                <a:solidFill>
                  <a:srgbClr val="0070C0"/>
                </a:solidFill>
                <a:latin typeface="Garamond" pitchFamily="18" charset="0"/>
              </a:rPr>
              <a:t>Изготовление и </a:t>
            </a:r>
            <a:r>
              <a:rPr lang="ru-RU" sz="3600" b="1" dirty="0" smtClean="0">
                <a:solidFill>
                  <a:srgbClr val="0070C0"/>
                </a:solidFill>
                <a:latin typeface="Garamond" pitchFamily="18" charset="0"/>
              </a:rPr>
              <a:t>использование </a:t>
            </a:r>
            <a:r>
              <a:rPr lang="ru-RU" sz="3600" b="1" dirty="0" err="1">
                <a:solidFill>
                  <a:srgbClr val="0070C0"/>
                </a:solidFill>
                <a:latin typeface="Garamond" pitchFamily="18" charset="0"/>
              </a:rPr>
              <a:t>лепбуков</a:t>
            </a:r>
            <a:r>
              <a:rPr lang="ru-RU" sz="3600" b="1" dirty="0">
                <a:solidFill>
                  <a:srgbClr val="0070C0"/>
                </a:solidFill>
                <a:latin typeface="Garamond" pitchFamily="18" charset="0"/>
              </a:rPr>
              <a:t> в работе с </a:t>
            </a:r>
            <a:r>
              <a:rPr lang="ru-RU" sz="3600" b="1" dirty="0" smtClean="0">
                <a:solidFill>
                  <a:srgbClr val="0070C0"/>
                </a:solidFill>
                <a:latin typeface="Garamond" pitchFamily="18" charset="0"/>
              </a:rPr>
              <a:t>детьми»</a:t>
            </a:r>
            <a:endParaRPr lang="ru-RU" sz="3600" b="1" dirty="0">
              <a:solidFill>
                <a:srgbClr val="0070C0"/>
              </a:solidFill>
              <a:latin typeface="Garamond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371600" y="4581128"/>
            <a:ext cx="7304856" cy="1057672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ru-RU" sz="2000" dirty="0" smtClean="0">
                <a:latin typeface="Garamond" pitchFamily="18" charset="0"/>
              </a:rPr>
              <a:t>Подготовил воспитатель:</a:t>
            </a:r>
          </a:p>
          <a:p>
            <a:pPr algn="r">
              <a:spcBef>
                <a:spcPts val="0"/>
              </a:spcBef>
            </a:pPr>
            <a:r>
              <a:rPr lang="ru-RU" sz="2000" dirty="0" smtClean="0">
                <a:latin typeface="Garamond" pitchFamily="18" charset="0"/>
              </a:rPr>
              <a:t>Соколова Н.В. 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995936" y="609329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aramond" pitchFamily="18" charset="0"/>
              </a:rPr>
              <a:t>2022</a:t>
            </a:r>
            <a:endParaRPr lang="ru-RU" dirty="0"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88640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Garamond" pitchFamily="18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dirty="0">
                <a:latin typeface="Garamond" pitchFamily="18" charset="0"/>
              </a:rPr>
              <a:t>«Детский сад «Улыбка» п. Малиновский»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04664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Сюжетно-ролевая </a:t>
            </a:r>
            <a:r>
              <a:rPr lang="ru-RU" b="1" dirty="0">
                <a:solidFill>
                  <a:srgbClr val="FF0000"/>
                </a:solidFill>
                <a:latin typeface="Garamond" pitchFamily="18" charset="0"/>
              </a:rPr>
              <a:t>игра  </a:t>
            </a:r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«Салон красоты»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  <a:p>
            <a:r>
              <a:rPr lang="ru-RU" b="1" dirty="0" smtClean="0">
                <a:latin typeface="Garamond" pitchFamily="18" charset="0"/>
              </a:rPr>
              <a:t>Цель: </a:t>
            </a:r>
            <a:r>
              <a:rPr lang="ru-RU" dirty="0" smtClean="0">
                <a:latin typeface="Garamond" pitchFamily="18" charset="0"/>
              </a:rPr>
              <a:t>закреплять </a:t>
            </a:r>
            <a:r>
              <a:rPr lang="ru-RU" dirty="0">
                <a:latin typeface="Garamond" pitchFamily="18" charset="0"/>
              </a:rPr>
              <a:t>и расширять знания о работе мастеров салона красоты</a:t>
            </a:r>
            <a:r>
              <a:rPr lang="ru-RU" b="1" dirty="0">
                <a:latin typeface="Garamond" pitchFamily="18" charset="0"/>
              </a:rPr>
              <a:t>;</a:t>
            </a:r>
            <a:br>
              <a:rPr lang="ru-RU" b="1" dirty="0">
                <a:latin typeface="Garamond" pitchFamily="18" charset="0"/>
              </a:rPr>
            </a:br>
            <a:r>
              <a:rPr lang="ru-RU" b="1" dirty="0" smtClean="0">
                <a:latin typeface="Garamond" pitchFamily="18" charset="0"/>
              </a:rPr>
              <a:t>Задачи:</a:t>
            </a:r>
          </a:p>
          <a:p>
            <a:r>
              <a:rPr lang="ru-RU" dirty="0" smtClean="0">
                <a:latin typeface="Garamond" pitchFamily="18" charset="0"/>
              </a:rPr>
              <a:t>-Развивать </a:t>
            </a:r>
            <a:r>
              <a:rPr lang="ru-RU" dirty="0">
                <a:latin typeface="Garamond" pitchFamily="18" charset="0"/>
              </a:rPr>
              <a:t>умение самостоятельно распределять роли и развивать сюжет игры, выполнять ролевые действия;</a:t>
            </a:r>
            <a:br>
              <a:rPr lang="ru-RU" dirty="0">
                <a:latin typeface="Garamond" pitchFamily="18" charset="0"/>
              </a:rPr>
            </a:br>
            <a:r>
              <a:rPr lang="ru-RU" dirty="0" smtClean="0">
                <a:latin typeface="Garamond" pitchFamily="18" charset="0"/>
              </a:rPr>
              <a:t>-Создавать </a:t>
            </a:r>
            <a:r>
              <a:rPr lang="ru-RU" dirty="0">
                <a:latin typeface="Garamond" pitchFamily="18" charset="0"/>
              </a:rPr>
              <a:t>условия для творческого самовыражения;</a:t>
            </a:r>
            <a:br>
              <a:rPr lang="ru-RU" dirty="0">
                <a:latin typeface="Garamond" pitchFamily="18" charset="0"/>
              </a:rPr>
            </a:br>
            <a:r>
              <a:rPr lang="ru-RU" dirty="0" smtClean="0">
                <a:latin typeface="Garamond" pitchFamily="18" charset="0"/>
              </a:rPr>
              <a:t>-Воспитывать</a:t>
            </a:r>
            <a:r>
              <a:rPr lang="ru-RU" dirty="0">
                <a:latin typeface="Garamond" pitchFamily="18" charset="0"/>
              </a:rPr>
              <a:t>  навыки культурного поведения в общественных местах, уважительного отношения к работникам салона.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24944"/>
            <a:ext cx="4824536" cy="3529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18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54" y="116632"/>
            <a:ext cx="3132915" cy="344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780"/>
            <a:ext cx="4360430" cy="325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 b="7682"/>
          <a:stretch/>
        </p:blipFill>
        <p:spPr bwMode="auto">
          <a:xfrm>
            <a:off x="107504" y="2852936"/>
            <a:ext cx="2736304" cy="393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8"/>
          <a:stretch/>
        </p:blipFill>
        <p:spPr bwMode="auto">
          <a:xfrm>
            <a:off x="3275856" y="2801119"/>
            <a:ext cx="3147524" cy="403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16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60648"/>
            <a:ext cx="871296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Сюжетно-ролевая игра «Супермаркет»</a:t>
            </a:r>
          </a:p>
          <a:p>
            <a:pPr algn="just"/>
            <a:r>
              <a:rPr lang="ru-RU" sz="1600" b="1" dirty="0" smtClean="0">
                <a:latin typeface="Garamond" pitchFamily="18" charset="0"/>
              </a:rPr>
              <a:t>Цель: </a:t>
            </a:r>
            <a:r>
              <a:rPr lang="ru-RU" sz="1600" dirty="0" smtClean="0">
                <a:latin typeface="Garamond" pitchFamily="18" charset="0"/>
              </a:rPr>
              <a:t>сформировать у детей умение играть в сюжетно-ролевую игру «Супермаркет»</a:t>
            </a:r>
          </a:p>
          <a:p>
            <a:pPr algn="just"/>
            <a:r>
              <a:rPr lang="ru-RU" sz="1600" b="1" dirty="0" smtClean="0">
                <a:latin typeface="Garamond" pitchFamily="18" charset="0"/>
              </a:rPr>
              <a:t>Задачи: </a:t>
            </a:r>
            <a:r>
              <a:rPr lang="ru-RU" sz="1600" dirty="0" smtClean="0">
                <a:latin typeface="Garamond" pitchFamily="18" charset="0"/>
              </a:rPr>
              <a:t>продолжать знакомить детей с трудом продавца, охранника, директора;</a:t>
            </a:r>
          </a:p>
          <a:p>
            <a:pPr algn="just"/>
            <a:r>
              <a:rPr lang="ru-RU" sz="1600" dirty="0" smtClean="0">
                <a:latin typeface="Garamond" pitchFamily="18" charset="0"/>
              </a:rPr>
              <a:t>Формировать устойчивый интерес к профессии работников торговли и обобщать представления о структуре супермаркета и об использовании технического прогресса в их труде; Развивать навыки диалогической монологической речи;</a:t>
            </a:r>
          </a:p>
          <a:p>
            <a:pPr algn="just"/>
            <a:r>
              <a:rPr lang="ru-RU" sz="1600" dirty="0" smtClean="0">
                <a:latin typeface="Garamond" pitchFamily="18" charset="0"/>
              </a:rPr>
              <a:t>Способствовать применению элементарных правил безопасности поведения в нестандартных ситуациях в общественных местах; Развивать у детей творческое воображение, способность совместно развертывать игру, согласовывая собственный игровой замысел с замыслами сверстников; Воспитывать уважение </a:t>
            </a:r>
            <a:r>
              <a:rPr lang="ru-RU" sz="1600" dirty="0">
                <a:latin typeface="Garamond" pitchFamily="18" charset="0"/>
              </a:rPr>
              <a:t>к </a:t>
            </a:r>
            <a:r>
              <a:rPr lang="ru-RU" sz="1600" dirty="0" smtClean="0">
                <a:latin typeface="Garamond" pitchFamily="18" charset="0"/>
              </a:rPr>
              <a:t>работникам магазинов и супермаркетов; Воспитывать умение играть коллективно, уступать друг другу, договариваться между собой.</a:t>
            </a:r>
            <a:endParaRPr lang="ru-RU" sz="1600" dirty="0">
              <a:latin typeface="Garamond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582" y="3125071"/>
            <a:ext cx="3684673" cy="3312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15" r="12260"/>
          <a:stretch/>
        </p:blipFill>
        <p:spPr bwMode="auto">
          <a:xfrm>
            <a:off x="192638" y="301082"/>
            <a:ext cx="4035972" cy="303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8907" r="11147"/>
          <a:stretch/>
        </p:blipFill>
        <p:spPr bwMode="auto">
          <a:xfrm>
            <a:off x="4376585" y="332656"/>
            <a:ext cx="4644008" cy="297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r="10801"/>
          <a:stretch/>
        </p:blipFill>
        <p:spPr bwMode="auto">
          <a:xfrm>
            <a:off x="249573" y="3674589"/>
            <a:ext cx="3979037" cy="283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1"/>
          <a:stretch/>
        </p:blipFill>
        <p:spPr bwMode="auto">
          <a:xfrm>
            <a:off x="4517409" y="3770745"/>
            <a:ext cx="4591882" cy="273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82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8008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Garamond" pitchFamily="18" charset="0"/>
              </a:rPr>
              <a:t>Сюжетно-ролевая игра </a:t>
            </a:r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«Больница».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  <a:p>
            <a:pPr algn="just"/>
            <a:r>
              <a:rPr lang="ru-RU" sz="1600" b="1" dirty="0">
                <a:latin typeface="Garamond" pitchFamily="18" charset="0"/>
              </a:rPr>
              <a:t>Цель</a:t>
            </a:r>
            <a:r>
              <a:rPr lang="ru-RU" sz="1600" dirty="0">
                <a:latin typeface="Garamond" pitchFamily="18" charset="0"/>
              </a:rPr>
              <a:t>:</a:t>
            </a:r>
          </a:p>
          <a:p>
            <a:pPr algn="just"/>
            <a:r>
              <a:rPr lang="ru-RU" sz="1600" dirty="0">
                <a:latin typeface="Garamond" pitchFamily="18" charset="0"/>
              </a:rPr>
              <a:t>расширять у детей представления о труде работников больницы; формирование умения применять в игре полученные ранее знания об окружающей жизни</a:t>
            </a:r>
            <a:r>
              <a:rPr lang="ru-RU" sz="1600" dirty="0" smtClean="0">
                <a:latin typeface="Garamond" pitchFamily="18" charset="0"/>
              </a:rPr>
              <a:t>.</a:t>
            </a:r>
          </a:p>
          <a:p>
            <a:pPr algn="just"/>
            <a:r>
              <a:rPr lang="ru-RU" sz="1600" b="1" dirty="0" smtClean="0">
                <a:latin typeface="Garamond" pitchFamily="18" charset="0"/>
              </a:rPr>
              <a:t>Задачи</a:t>
            </a:r>
            <a:r>
              <a:rPr lang="ru-RU" sz="1600" b="1" dirty="0">
                <a:latin typeface="Garamond" pitchFamily="18" charset="0"/>
              </a:rPr>
              <a:t>:</a:t>
            </a:r>
          </a:p>
          <a:p>
            <a:pPr algn="just"/>
            <a:r>
              <a:rPr lang="ru-RU" sz="1600" dirty="0">
                <a:latin typeface="Garamond" pitchFamily="18" charset="0"/>
              </a:rPr>
              <a:t>1.  Развивать у детей умение самостоятельно развивать сюжет игры «Больница»; способствовать самостоятельному созданию и реализации игровых замыслов</a:t>
            </a:r>
            <a:r>
              <a:rPr lang="ru-RU" sz="1600" dirty="0" smtClean="0">
                <a:latin typeface="Garamond" pitchFamily="18" charset="0"/>
              </a:rPr>
              <a:t>;</a:t>
            </a:r>
          </a:p>
          <a:p>
            <a:pPr algn="just"/>
            <a:r>
              <a:rPr lang="ru-RU" sz="1600" dirty="0" smtClean="0">
                <a:latin typeface="Garamond" pitchFamily="18" charset="0"/>
              </a:rPr>
              <a:t>2. Развивать творческое воображение, способность совместно развертывать игру, продолжать формировать умение договариваться;</a:t>
            </a:r>
          </a:p>
          <a:p>
            <a:pPr algn="just"/>
            <a:r>
              <a:rPr lang="ru-RU" sz="1600" dirty="0" smtClean="0">
                <a:latin typeface="Garamond" pitchFamily="18" charset="0"/>
              </a:rPr>
              <a:t>3. Продолжать учить выполнять различные роли в соответствии с сюжетом игры, используя атрибуты, побуждать детей самостоятельно создавать недостающие для игры предметы, детали (инструменты, оборудование). Воспитывать доброжелательность, готовность выручить товарища.</a:t>
            </a:r>
            <a:endParaRPr lang="ru-RU" sz="1600" dirty="0">
              <a:latin typeface="Garamond" pitchFamily="18" charset="0"/>
            </a:endParaRPr>
          </a:p>
          <a:p>
            <a:pPr algn="just"/>
            <a:r>
              <a:rPr lang="ru-RU" sz="1600" dirty="0" smtClean="0">
                <a:latin typeface="Garamond" pitchFamily="18" charset="0"/>
              </a:rPr>
              <a:t>4. Воспитывать </a:t>
            </a:r>
            <a:r>
              <a:rPr lang="ru-RU" sz="1600" dirty="0">
                <a:latin typeface="Garamond" pitchFamily="18" charset="0"/>
              </a:rPr>
              <a:t>чувство ответственности, дружелюбия, уважение к профессии врача.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71800" y="3634450"/>
            <a:ext cx="3272113" cy="3247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20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15" y="0"/>
            <a:ext cx="3069975" cy="315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384" y="498226"/>
            <a:ext cx="3147431" cy="305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9"/>
          <a:stretch/>
        </p:blipFill>
        <p:spPr bwMode="auto">
          <a:xfrm>
            <a:off x="0" y="18783"/>
            <a:ext cx="2997910" cy="375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" y="3852200"/>
            <a:ext cx="3752176" cy="27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 t="12748"/>
          <a:stretch/>
        </p:blipFill>
        <p:spPr bwMode="auto">
          <a:xfrm>
            <a:off x="4139952" y="3979839"/>
            <a:ext cx="4736351" cy="2492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06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solidFill>
                  <a:srgbClr val="FF0000"/>
                </a:solidFill>
                <a:latin typeface="Garamond" pitchFamily="18" charset="0"/>
              </a:rPr>
              <a:t>Лэпбуки</a:t>
            </a:r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 по финансовой грамотности.</a:t>
            </a:r>
          </a:p>
          <a:p>
            <a:pPr algn="just"/>
            <a:r>
              <a:rPr lang="ru-RU" dirty="0" err="1" smtClean="0">
                <a:latin typeface="Garamond" pitchFamily="18" charset="0"/>
              </a:rPr>
              <a:t>Лэпбук</a:t>
            </a:r>
            <a:r>
              <a:rPr lang="ru-RU" dirty="0" smtClean="0">
                <a:latin typeface="Garamond" pitchFamily="18" charset="0"/>
              </a:rPr>
              <a:t> </a:t>
            </a:r>
            <a:r>
              <a:rPr lang="ru-RU" dirty="0">
                <a:latin typeface="Garamond" pitchFamily="18" charset="0"/>
              </a:rPr>
              <a:t>по финансовой грамотности дает отличную возможность детям в виде игры научиться азам экономики с детства</a:t>
            </a:r>
            <a:r>
              <a:rPr lang="ru-RU" dirty="0" smtClean="0">
                <a:latin typeface="Garamond" pitchFamily="18" charset="0"/>
              </a:rPr>
              <a:t>. Дети </a:t>
            </a:r>
            <a:r>
              <a:rPr lang="ru-RU" dirty="0">
                <a:latin typeface="Garamond" pitchFamily="18" charset="0"/>
              </a:rPr>
              <a:t>так или иначе, оказываются вовлечёнными в экономическую жизнь семьи: ходят с родителями в магазины, сталкиваются с рекламой, понимают, что их родители зарабатывают </a:t>
            </a:r>
            <a:r>
              <a:rPr lang="ru-RU" dirty="0" smtClean="0">
                <a:latin typeface="Garamond" pitchFamily="18" charset="0"/>
              </a:rPr>
              <a:t>деньги.</a:t>
            </a:r>
          </a:p>
          <a:p>
            <a:pPr algn="just"/>
            <a:r>
              <a:rPr lang="ru-RU" dirty="0" smtClean="0">
                <a:latin typeface="Garamond" pitchFamily="18" charset="0"/>
              </a:rPr>
              <a:t> </a:t>
            </a:r>
            <a:r>
              <a:rPr lang="ru-RU" dirty="0">
                <a:latin typeface="Garamond" pitchFamily="18" charset="0"/>
              </a:rPr>
              <a:t>Задача </a:t>
            </a:r>
            <a:r>
              <a:rPr lang="ru-RU" dirty="0" err="1">
                <a:latin typeface="Garamond" pitchFamily="18" charset="0"/>
              </a:rPr>
              <a:t>лэпбука</a:t>
            </a:r>
            <a:r>
              <a:rPr lang="ru-RU" dirty="0">
                <a:latin typeface="Garamond" pitchFamily="18" charset="0"/>
              </a:rPr>
              <a:t> преподнести элементарные финансовые понятия в максимально доступной и увлекательной форме.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9750" y="2765044"/>
            <a:ext cx="4502545" cy="3298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02703" y="2419540"/>
            <a:ext cx="3243052" cy="453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3750211"/>
            <a:ext cx="3816424" cy="3053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32040" y="495550"/>
            <a:ext cx="3976621" cy="2969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9649" y="3199662"/>
            <a:ext cx="3094256" cy="4222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121" y="502003"/>
            <a:ext cx="3931307" cy="2880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26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12885" y="4115213"/>
            <a:ext cx="2214127" cy="3248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10394" y="3593227"/>
            <a:ext cx="3129526" cy="2214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235" y="4647009"/>
            <a:ext cx="2986158" cy="218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44741" y="1430984"/>
            <a:ext cx="3150413" cy="2193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8297" y="925940"/>
            <a:ext cx="2377210" cy="3325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7599" y="476672"/>
            <a:ext cx="6304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Garamond" pitchFamily="18" charset="0"/>
              </a:rPr>
              <a:t>Цель: </a:t>
            </a:r>
            <a:r>
              <a:rPr lang="ru-RU" dirty="0" smtClean="0">
                <a:latin typeface="Garamond" pitchFamily="18" charset="0"/>
              </a:rPr>
              <a:t>расширение знаний об окружающих предметах и продуктах, на развитие речи и коммуникабельности, учит ребенка основному принципу товарно-денежных отношений.</a:t>
            </a:r>
            <a:endParaRPr lang="ru-RU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9"/>
          <a:stretch/>
        </p:blipFill>
        <p:spPr bwMode="auto">
          <a:xfrm>
            <a:off x="107504" y="3768813"/>
            <a:ext cx="4559665" cy="2984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35"/>
          <a:stretch/>
        </p:blipFill>
        <p:spPr bwMode="auto">
          <a:xfrm>
            <a:off x="4572000" y="0"/>
            <a:ext cx="4436226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7" r="9320"/>
          <a:stretch/>
        </p:blipFill>
        <p:spPr bwMode="auto">
          <a:xfrm>
            <a:off x="107504" y="13684"/>
            <a:ext cx="4285398" cy="3265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r="8611"/>
          <a:stretch/>
        </p:blipFill>
        <p:spPr bwMode="auto">
          <a:xfrm>
            <a:off x="4597687" y="3768813"/>
            <a:ext cx="4489203" cy="2984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07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412776"/>
            <a:ext cx="61926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Garamond" pitchFamily="18" charset="0"/>
              </a:rPr>
              <a:t>Цель : </a:t>
            </a:r>
            <a:r>
              <a:rPr lang="ru-RU" sz="2000" dirty="0" smtClean="0">
                <a:latin typeface="Garamond" pitchFamily="18" charset="0"/>
              </a:rPr>
              <a:t>расширение </a:t>
            </a:r>
            <a:r>
              <a:rPr lang="ru-RU" sz="2000" dirty="0">
                <a:latin typeface="Garamond" pitchFamily="18" charset="0"/>
              </a:rPr>
              <a:t>кругозора об окружающем </a:t>
            </a:r>
            <a:r>
              <a:rPr lang="ru-RU" sz="2000" dirty="0" smtClean="0">
                <a:latin typeface="Garamond" pitchFamily="18" charset="0"/>
              </a:rPr>
              <a:t>мире</a:t>
            </a:r>
            <a:r>
              <a:rPr lang="ru-RU" sz="2000" dirty="0">
                <a:latin typeface="Garamond" pitchFamily="18" charset="0"/>
              </a:rPr>
              <a:t> </a:t>
            </a:r>
            <a:r>
              <a:rPr lang="ru-RU" sz="2000" dirty="0" smtClean="0">
                <a:latin typeface="Garamond" pitchFamily="18" charset="0"/>
              </a:rPr>
              <a:t>у детей</a:t>
            </a:r>
          </a:p>
          <a:p>
            <a:r>
              <a:rPr lang="ru-RU" sz="2000" b="1" dirty="0" smtClean="0">
                <a:latin typeface="Garamond" pitchFamily="18" charset="0"/>
              </a:rPr>
              <a:t>Задачи</a:t>
            </a:r>
            <a:r>
              <a:rPr lang="ru-RU" sz="2000" b="1" dirty="0">
                <a:latin typeface="Garamond" pitchFamily="18" charset="0"/>
              </a:rPr>
              <a:t>:</a:t>
            </a:r>
          </a:p>
          <a:p>
            <a:r>
              <a:rPr lang="ru-RU" sz="2000" dirty="0">
                <a:latin typeface="Garamond" pitchFamily="18" charset="0"/>
              </a:rPr>
              <a:t>1. Повышение уровня интеллектуального развития, формирование у детей познавательных интересов.</a:t>
            </a:r>
          </a:p>
          <a:p>
            <a:r>
              <a:rPr lang="ru-RU" sz="2000" dirty="0">
                <a:latin typeface="Garamond" pitchFamily="18" charset="0"/>
              </a:rPr>
              <a:t>2. Сенсорное развитие детей.</a:t>
            </a:r>
          </a:p>
          <a:p>
            <a:r>
              <a:rPr lang="ru-RU" sz="2000" dirty="0">
                <a:latin typeface="Garamond" pitchFamily="18" charset="0"/>
              </a:rPr>
              <a:t>3. Формирование целостной картины мира и расширение кругозора детей.</a:t>
            </a:r>
          </a:p>
          <a:p>
            <a:r>
              <a:rPr lang="ru-RU" sz="2000" dirty="0">
                <a:latin typeface="Garamond" pitchFamily="18" charset="0"/>
              </a:rPr>
              <a:t>4. Обогатить и активизировать словарь детей</a:t>
            </a:r>
            <a:r>
              <a:rPr lang="ru-RU" sz="2000" dirty="0" smtClean="0">
                <a:latin typeface="Garamond" pitchFamily="18" charset="0"/>
              </a:rPr>
              <a:t>.</a:t>
            </a:r>
          </a:p>
          <a:p>
            <a:endParaRPr lang="ru-RU" sz="2000" dirty="0">
              <a:latin typeface="Garamond" pitchFamily="18" charset="0"/>
            </a:endParaRPr>
          </a:p>
          <a:p>
            <a:r>
              <a:rPr lang="ru-RU" sz="2000" b="1" dirty="0">
                <a:latin typeface="Garamond" pitchFamily="18" charset="0"/>
              </a:rPr>
              <a:t>Для педагогов: </a:t>
            </a:r>
            <a:r>
              <a:rPr lang="ru-RU" sz="2000" dirty="0">
                <a:latin typeface="Garamond" pitchFamily="18" charset="0"/>
              </a:rPr>
              <a:t>внедрение новых методов в работу с детьми, обогащение предметно-развивающей среды серией </a:t>
            </a:r>
            <a:r>
              <a:rPr lang="ru-RU" sz="2000" dirty="0" err="1">
                <a:latin typeface="Garamond" pitchFamily="18" charset="0"/>
              </a:rPr>
              <a:t>лэпбуков</a:t>
            </a:r>
            <a:r>
              <a:rPr lang="ru-RU" sz="2000" dirty="0">
                <a:latin typeface="Garamond" pitchFamily="18" charset="0"/>
              </a:rPr>
              <a:t>, распространение педагогического опыта.</a:t>
            </a:r>
          </a:p>
          <a:p>
            <a:endParaRPr lang="ru-RU" sz="2000" dirty="0">
              <a:latin typeface="Garamond" pitchFamily="18" charset="0"/>
            </a:endParaRPr>
          </a:p>
        </p:txBody>
      </p:sp>
      <p:pic>
        <p:nvPicPr>
          <p:cNvPr id="3" name="Picture 2" descr="https://im0-tub-ru.yandex.net/i?id=3e5788f0dcd52b19156195e3b6e3f01d&amp;n=33&amp;h=215&amp;w=21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94284" y="4653136"/>
            <a:ext cx="2047875" cy="2047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131840" y="908720"/>
            <a:ext cx="5832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«Чудо </a:t>
            </a:r>
            <a:r>
              <a:rPr lang="ru-RU" b="1" dirty="0">
                <a:solidFill>
                  <a:srgbClr val="FF0000"/>
                </a:solidFill>
                <a:latin typeface="Garamond" pitchFamily="18" charset="0"/>
              </a:rPr>
              <a:t>- папку открываю, все что знаю, вспоминаю</a:t>
            </a:r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!»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98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Garamond" pitchFamily="18" charset="0"/>
              </a:rPr>
              <a:t>Лепбук</a:t>
            </a:r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 «Патриотическое воспитание через сюжетно-ролевую игру» </a:t>
            </a:r>
            <a:endParaRPr lang="ru-RU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647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70C0"/>
                </a:solidFill>
                <a:latin typeface="Garamond" pitchFamily="18" charset="0"/>
              </a:rPr>
              <a:t>Игры - экскурсии «Россия, «Золотое кольцо России»,  «Космонавты», «На боевом посту»</a:t>
            </a:r>
            <a:endParaRPr lang="ru-RU" sz="1600" b="1" i="1" dirty="0">
              <a:solidFill>
                <a:srgbClr val="0070C0"/>
              </a:solidFill>
              <a:latin typeface="Garamond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556792"/>
            <a:ext cx="32403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Garamond" pitchFamily="18" charset="0"/>
              </a:rPr>
              <a:t>Цель:</a:t>
            </a:r>
            <a:r>
              <a:rPr lang="ru-RU" dirty="0" smtClean="0">
                <a:latin typeface="Garamond" pitchFamily="18" charset="0"/>
              </a:rPr>
              <a:t>  формирование духовности, нравственно-патриотических чувств у детей дошкольного возраста. </a:t>
            </a:r>
          </a:p>
          <a:p>
            <a:pPr algn="just"/>
            <a:r>
              <a:rPr lang="ru-RU" b="1" dirty="0" smtClean="0">
                <a:latin typeface="Garamond" pitchFamily="18" charset="0"/>
              </a:rPr>
              <a:t>Задачи</a:t>
            </a:r>
            <a:r>
              <a:rPr lang="ru-RU" b="1" dirty="0">
                <a:latin typeface="Garamond" pitchFamily="18" charset="0"/>
              </a:rPr>
              <a:t>:</a:t>
            </a:r>
            <a:r>
              <a:rPr lang="ru-RU" dirty="0">
                <a:latin typeface="Garamond" pitchFamily="18" charset="0"/>
              </a:rPr>
              <a:t> развивать воображение, фантазию детей и личностное восприятие окружающего мира.</a:t>
            </a:r>
          </a:p>
          <a:p>
            <a:pPr algn="just"/>
            <a:r>
              <a:rPr lang="ru-RU" dirty="0">
                <a:latin typeface="Garamond" pitchFamily="18" charset="0"/>
              </a:rPr>
              <a:t>Ф</a:t>
            </a:r>
            <a:r>
              <a:rPr lang="ru-RU" dirty="0" smtClean="0">
                <a:latin typeface="Garamond" pitchFamily="18" charset="0"/>
              </a:rPr>
              <a:t>ормировать </a:t>
            </a:r>
            <a:r>
              <a:rPr lang="ru-RU" dirty="0">
                <a:latin typeface="Garamond" pitchFamily="18" charset="0"/>
              </a:rPr>
              <a:t>представление детей о </a:t>
            </a:r>
            <a:r>
              <a:rPr lang="ru-RU" dirty="0" smtClean="0">
                <a:latin typeface="Garamond" pitchFamily="18" charset="0"/>
              </a:rPr>
              <a:t>России, Москве, космосе, о работе космонавтов, о вооруженных силах России</a:t>
            </a:r>
            <a:endParaRPr lang="ru-RU" dirty="0">
              <a:latin typeface="Garamond" pitchFamily="18" charset="0"/>
            </a:endParaRPr>
          </a:p>
          <a:p>
            <a:pPr algn="just"/>
            <a:r>
              <a:rPr lang="ru-RU" dirty="0" smtClean="0">
                <a:latin typeface="Garamond" pitchFamily="18" charset="0"/>
              </a:rPr>
              <a:t>Воспитывать </a:t>
            </a:r>
            <a:r>
              <a:rPr lang="ru-RU" dirty="0">
                <a:latin typeface="Garamond" pitchFamily="18" charset="0"/>
              </a:rPr>
              <a:t>доброжелательное отношение детей в игре</a:t>
            </a:r>
            <a:r>
              <a:rPr lang="ru-RU" dirty="0" smtClean="0">
                <a:latin typeface="Garamond" pitchFamily="18" charset="0"/>
              </a:rPr>
              <a:t>.</a:t>
            </a:r>
          </a:p>
          <a:p>
            <a:pPr algn="just"/>
            <a:r>
              <a:rPr lang="ru-RU" dirty="0" smtClean="0">
                <a:latin typeface="Garamond" pitchFamily="18" charset="0"/>
              </a:rPr>
              <a:t>Умение внимательно слушать.</a:t>
            </a:r>
            <a:endParaRPr lang="ru-RU" dirty="0">
              <a:latin typeface="Garamond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70" y="1555335"/>
            <a:ext cx="3310569" cy="4619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7" y="188640"/>
            <a:ext cx="4401043" cy="301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739" y="-79495"/>
            <a:ext cx="4383017" cy="285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7"/>
          <a:stretch/>
        </p:blipFill>
        <p:spPr bwMode="auto">
          <a:xfrm>
            <a:off x="5580112" y="2078249"/>
            <a:ext cx="3415644" cy="472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16" y="3573016"/>
            <a:ext cx="5069574" cy="306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42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  <a:latin typeface="Garamond" pitchFamily="18" charset="0"/>
              </a:rPr>
              <a:t>Лепбук</a:t>
            </a:r>
            <a:r>
              <a:rPr lang="ru-RU" sz="2000" b="1" dirty="0" smtClean="0">
                <a:solidFill>
                  <a:srgbClr val="0070C0"/>
                </a:solidFill>
                <a:latin typeface="Garamond" pitchFamily="18" charset="0"/>
              </a:rPr>
              <a:t> «</a:t>
            </a:r>
            <a:r>
              <a:rPr lang="ru-RU" sz="2000" b="1" dirty="0" err="1" smtClean="0">
                <a:solidFill>
                  <a:srgbClr val="0070C0"/>
                </a:solidFill>
                <a:latin typeface="Garamond" pitchFamily="18" charset="0"/>
              </a:rPr>
              <a:t>ИгрыТРИЗ</a:t>
            </a:r>
            <a:r>
              <a:rPr lang="ru-RU" sz="2000" b="1" dirty="0" smtClean="0">
                <a:solidFill>
                  <a:srgbClr val="0070C0"/>
                </a:solidFill>
                <a:latin typeface="Garamond" pitchFamily="18" charset="0"/>
              </a:rPr>
              <a:t>-технологии для детей дошкольного возраста» «Познавательные </a:t>
            </a:r>
            <a:r>
              <a:rPr lang="ru-RU" sz="2000" b="1" dirty="0">
                <a:solidFill>
                  <a:srgbClr val="0070C0"/>
                </a:solidFill>
                <a:latin typeface="Garamond" pitchFamily="18" charset="0"/>
              </a:rPr>
              <a:t>круги </a:t>
            </a:r>
            <a:r>
              <a:rPr lang="ru-RU" sz="2000" b="1" dirty="0" err="1">
                <a:solidFill>
                  <a:srgbClr val="0070C0"/>
                </a:solidFill>
                <a:latin typeface="Garamond" pitchFamily="18" charset="0"/>
              </a:rPr>
              <a:t>Луллия</a:t>
            </a:r>
            <a:r>
              <a:rPr lang="ru-RU" sz="2000" b="1" dirty="0">
                <a:solidFill>
                  <a:srgbClr val="0070C0"/>
                </a:solidFill>
                <a:latin typeface="Garamond" pitchFamily="18" charset="0"/>
              </a:rPr>
              <a:t>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1"/>
            <a:ext cx="2889493" cy="4320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621" y="2564904"/>
            <a:ext cx="3134758" cy="3562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379" y="3089879"/>
            <a:ext cx="3125576" cy="3768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1308830"/>
            <a:ext cx="6048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Garamond" pitchFamily="18" charset="0"/>
              </a:rPr>
              <a:t>Цель: </a:t>
            </a:r>
            <a:r>
              <a:rPr lang="ru-RU" dirty="0">
                <a:latin typeface="Garamond" pitchFamily="18" charset="0"/>
              </a:rPr>
              <a:t>создание условий для освоения детьми мыслительных операций преобразования признаков и их значений при познании окружающего мира и для решения проблемных ситуаций, поддержание познавательного интереса у детей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246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052737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2"/>
              </a:rPr>
              <a:t>Используемые источники:</a:t>
            </a:r>
          </a:p>
          <a:p>
            <a:endParaRPr lang="ru-RU" u="sng" dirty="0" smtClean="0">
              <a:hlinkClick r:id="rId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www.maam.ru/detskijsad/lyepbuk-v-dou.html</a:t>
            </a:r>
            <a:endParaRPr lang="ru-RU" dirty="0" smtClean="0"/>
          </a:p>
          <a:p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3"/>
              </a:rPr>
              <a:t>https://nsportal.ru/sites/default/files/2021/05/15/lepbuk_-_</a:t>
            </a:r>
            <a:r>
              <a:rPr lang="en-US" dirty="0" smtClean="0">
                <a:hlinkClick r:id="rId3"/>
              </a:rPr>
              <a:t>kak_sredstvo_razvitiya_poznavatelnyh_sposobnostey_detey_starshego_doshkolnogo_vozrasta.pdf</a:t>
            </a:r>
            <a:endParaRPr lang="ru-RU" dirty="0" smtClean="0"/>
          </a:p>
          <a:p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www.maam.ru/detskijsad/didakticheskoe-posobie-zanimatelnye-krugi-lulija.html</a:t>
            </a: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ru-RU" u="sng" dirty="0">
                <a:hlinkClick r:id="rId5"/>
              </a:rPr>
              <a:t>https://</a:t>
            </a:r>
            <a:r>
              <a:rPr lang="ru-RU" u="sng" dirty="0" smtClean="0">
                <a:hlinkClick r:id="rId5"/>
              </a:rPr>
              <a:t>nsportal.ru/vuz/pedagogicheskie-nauki/library/2016/02/12/lepbuk-kak-sredstvo-razvitiya-poznavatelnyh</a:t>
            </a:r>
            <a:endParaRPr lang="ru-RU" u="sng" dirty="0" smtClean="0"/>
          </a:p>
          <a:p>
            <a:r>
              <a:rPr lang="ru-RU" dirty="0"/>
              <a:t> 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u="sng" dirty="0">
                <a:hlinkClick r:id="rId6"/>
              </a:rPr>
              <a:t>https://znanio.ru/media/obobschenie-opyta-raboty-po-teme-lepbuk-kak-sredstvo-obucheniya-vospitaniya-i-razvitiya-detej-v-usloviyah-realizatsii-fgos-do-2523421</a:t>
            </a:r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2447601"/>
            <a:ext cx="7776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  <a:latin typeface="Garamond" pitchFamily="18" charset="0"/>
                <a:ea typeface="Batang" pitchFamily="18" charset="-127"/>
              </a:rPr>
              <a:t>Спасибо за внимание!</a:t>
            </a:r>
            <a:endParaRPr lang="ru-RU" sz="4400" b="1" i="1" dirty="0">
              <a:solidFill>
                <a:srgbClr val="002060"/>
              </a:solidFill>
              <a:latin typeface="Garamond" pitchFamily="18" charset="0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476672"/>
            <a:ext cx="84249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Garamond" pitchFamily="18" charset="0"/>
              </a:rPr>
              <a:t>Что такое </a:t>
            </a:r>
            <a:r>
              <a:rPr lang="ru-RU" b="1" dirty="0" err="1">
                <a:solidFill>
                  <a:srgbClr val="FF0000"/>
                </a:solidFill>
                <a:latin typeface="Garamond" pitchFamily="18" charset="0"/>
              </a:rPr>
              <a:t>лэпбук</a:t>
            </a:r>
            <a:r>
              <a:rPr lang="ru-RU" b="1" dirty="0">
                <a:solidFill>
                  <a:srgbClr val="FF0000"/>
                </a:solidFill>
                <a:latin typeface="Garamond" pitchFamily="18" charset="0"/>
              </a:rPr>
              <a:t>?</a:t>
            </a:r>
            <a:endParaRPr lang="ru-RU" dirty="0">
              <a:solidFill>
                <a:srgbClr val="FF0000"/>
              </a:solidFill>
              <a:latin typeface="Garamond" pitchFamily="18" charset="0"/>
            </a:endParaRPr>
          </a:p>
          <a:p>
            <a:pPr algn="just"/>
            <a:r>
              <a:rPr lang="ru-RU" b="1" dirty="0">
                <a:latin typeface="Garamond" pitchFamily="18" charset="0"/>
              </a:rPr>
              <a:t>   </a:t>
            </a:r>
            <a:r>
              <a:rPr lang="ru-RU" sz="2000" b="1" dirty="0">
                <a:latin typeface="Garamond" pitchFamily="18" charset="0"/>
              </a:rPr>
              <a:t>  </a:t>
            </a:r>
            <a:r>
              <a:rPr lang="ru-RU" sz="2000" b="1" dirty="0" err="1">
                <a:solidFill>
                  <a:srgbClr val="0070C0"/>
                </a:solidFill>
                <a:latin typeface="Garamond" pitchFamily="18" charset="0"/>
              </a:rPr>
              <a:t>Лэпбук</a:t>
            </a:r>
            <a:r>
              <a:rPr lang="ru-RU" sz="2000" b="1" dirty="0">
                <a:latin typeface="Garamond" pitchFamily="18" charset="0"/>
              </a:rPr>
              <a:t>  (</a:t>
            </a:r>
            <a:r>
              <a:rPr lang="ru-RU" sz="2000" b="1" dirty="0" err="1">
                <a:latin typeface="Garamond" pitchFamily="18" charset="0"/>
              </a:rPr>
              <a:t>lapbook</a:t>
            </a:r>
            <a:r>
              <a:rPr lang="ru-RU" sz="2000" b="1" dirty="0">
                <a:latin typeface="Garamond" pitchFamily="18" charset="0"/>
              </a:rPr>
              <a:t>) –</a:t>
            </a:r>
            <a:r>
              <a:rPr lang="ru-RU" sz="2000" dirty="0">
                <a:latin typeface="Garamond" pitchFamily="18" charset="0"/>
              </a:rPr>
              <a:t> это сравнительно новое средство  из Америки, представляет собой одну из разновидностей метода проекта. Адаптировала его под наш менталитет Татьяна Александровна  Пироженко.  Она разрабатывала эту технологию для занятий со своим ребенком и предложила использовать ее в исследовательской работе с детьми.</a:t>
            </a:r>
          </a:p>
          <a:p>
            <a:pPr algn="just"/>
            <a:r>
              <a:rPr lang="ru-RU" sz="2000" dirty="0">
                <a:latin typeface="Garamond" pitchFamily="18" charset="0"/>
              </a:rPr>
              <a:t>    В дословном переводе с английского языка </a:t>
            </a:r>
            <a:r>
              <a:rPr lang="ru-RU" sz="2000" dirty="0" err="1">
                <a:latin typeface="Garamond" pitchFamily="18" charset="0"/>
              </a:rPr>
              <a:t>лэпбук</a:t>
            </a:r>
            <a:r>
              <a:rPr lang="ru-RU" sz="2000" dirty="0">
                <a:latin typeface="Garamond" pitchFamily="18" charset="0"/>
              </a:rPr>
              <a:t>  означает «книга на коленях», или как его еще называют тематическая папка или коллекция маленьких книжек с кармашками и окошечками, которые дают возможность размещать информацию в виде рисунков, небольших текстов, диаграмм и графиков в любой форме и на любую тему. Это книга, которую педагог собирает, склеивает ее отдельные части в единое целое, креативно оформляет, используя всевозможные цвета и формы. Чаще всего основой для </a:t>
            </a:r>
            <a:r>
              <a:rPr lang="ru-RU" sz="2000" dirty="0" err="1">
                <a:latin typeface="Garamond" pitchFamily="18" charset="0"/>
              </a:rPr>
              <a:t>лэпбука</a:t>
            </a:r>
            <a:r>
              <a:rPr lang="ru-RU" sz="2000" dirty="0">
                <a:latin typeface="Garamond" pitchFamily="18" charset="0"/>
              </a:rPr>
              <a:t> является твердая бумага или картон, главное, чтобы по размеру </a:t>
            </a:r>
            <a:r>
              <a:rPr lang="ru-RU" sz="2000" dirty="0" err="1">
                <a:latin typeface="Garamond" pitchFamily="18" charset="0"/>
              </a:rPr>
              <a:t>лэпбук</a:t>
            </a:r>
            <a:r>
              <a:rPr lang="ru-RU" sz="2000" dirty="0">
                <a:latin typeface="Garamond" pitchFamily="18" charset="0"/>
              </a:rPr>
              <a:t> умещался на коленях .</a:t>
            </a:r>
          </a:p>
          <a:p>
            <a:pPr algn="just"/>
            <a:r>
              <a:rPr lang="ru-RU" sz="2000" dirty="0">
                <a:latin typeface="Garamond" pitchFamily="18" charset="0"/>
              </a:rPr>
              <a:t>   Таким образом, можно сказать, что </a:t>
            </a:r>
            <a:r>
              <a:rPr lang="ru-RU" sz="2000" dirty="0" err="1">
                <a:latin typeface="Garamond" pitchFamily="18" charset="0"/>
              </a:rPr>
              <a:t>лэпбук</a:t>
            </a:r>
            <a:r>
              <a:rPr lang="ru-RU" sz="2000" dirty="0">
                <a:latin typeface="Garamond" pitchFamily="18" charset="0"/>
              </a:rPr>
              <a:t> — это собирательный образ плаката, книги и раздаточного материла, который направлен на развитие творческого потенциала в рамках заданной темы, расширяя не только кругозор, но и формируя навыки и умения.</a:t>
            </a:r>
          </a:p>
          <a:p>
            <a:pPr indent="457200" algn="just"/>
            <a:endParaRPr lang="ru-RU" i="1" dirty="0">
              <a:solidFill>
                <a:srgbClr val="0070C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20688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55626"/>
            <a:ext cx="878497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solidFill>
                  <a:srgbClr val="0070C0"/>
                </a:solidFill>
                <a:latin typeface="Garamond" pitchFamily="18" charset="0"/>
              </a:rPr>
              <a:t>Лепбук</a:t>
            </a:r>
            <a:r>
              <a:rPr lang="ru-RU" dirty="0" smtClean="0">
                <a:solidFill>
                  <a:srgbClr val="0070C0"/>
                </a:solidFill>
                <a:latin typeface="Garamond" pitchFamily="18" charset="0"/>
              </a:rPr>
              <a:t> </a:t>
            </a:r>
            <a:r>
              <a:rPr lang="ru-RU" dirty="0">
                <a:latin typeface="Garamond" pitchFamily="18" charset="0"/>
              </a:rPr>
              <a:t>помогает ребенку по своему желанию организовать информацию по изучаемой теме, лучше понять и запомнить материал. Всем нам известно, что лучше запоминается то, что </a:t>
            </a:r>
            <a:r>
              <a:rPr lang="ru-RU" dirty="0" smtClean="0">
                <a:latin typeface="Garamond" pitchFamily="18" charset="0"/>
              </a:rPr>
              <a:t>интересно.</a:t>
            </a:r>
            <a:endParaRPr lang="ru-RU" dirty="0">
              <a:latin typeface="Garamond" pitchFamily="18" charset="0"/>
            </a:endParaRPr>
          </a:p>
          <a:p>
            <a:pPr algn="just"/>
            <a:r>
              <a:rPr lang="ru-RU" dirty="0">
                <a:latin typeface="Garamond" pitchFamily="18" charset="0"/>
              </a:rPr>
              <a:t>Это отличный способ для повторения пройденного, поможет закрепить, систематизировать изученный материал.</a:t>
            </a:r>
          </a:p>
          <a:p>
            <a:pPr algn="just"/>
            <a:r>
              <a:rPr lang="ru-RU" b="1" dirty="0" err="1" smtClean="0">
                <a:solidFill>
                  <a:srgbClr val="0070C0"/>
                </a:solidFill>
                <a:latin typeface="Garamond" pitchFamily="18" charset="0"/>
              </a:rPr>
              <a:t>Лэпбук</a:t>
            </a:r>
            <a:r>
              <a:rPr lang="ru-RU" b="1" dirty="0">
                <a:latin typeface="Garamond" pitchFamily="18" charset="0"/>
              </a:rPr>
              <a:t> </a:t>
            </a:r>
            <a:r>
              <a:rPr lang="ru-RU" dirty="0">
                <a:latin typeface="Garamond" pitchFamily="18" charset="0"/>
              </a:rPr>
              <a:t>хорошо подходит для индивидуальных занятий и занятий группами. Подходит для многократного применения.</a:t>
            </a:r>
          </a:p>
          <a:p>
            <a:pPr algn="just"/>
            <a:r>
              <a:rPr lang="ru-RU" dirty="0">
                <a:latin typeface="Garamond" pitchFamily="18" charset="0"/>
              </a:rPr>
              <a:t>Тема </a:t>
            </a:r>
            <a:r>
              <a:rPr lang="ru-RU" dirty="0" err="1">
                <a:latin typeface="Garamond" pitchFamily="18" charset="0"/>
              </a:rPr>
              <a:t>лэпбука</a:t>
            </a:r>
            <a:r>
              <a:rPr lang="ru-RU" dirty="0">
                <a:latin typeface="Garamond" pitchFamily="18" charset="0"/>
              </a:rPr>
              <a:t> может быть любой, как и ее сложность.</a:t>
            </a:r>
          </a:p>
          <a:p>
            <a:pPr algn="just"/>
            <a:r>
              <a:rPr lang="ru-RU" dirty="0">
                <a:latin typeface="Garamond" pitchFamily="18" charset="0"/>
              </a:rPr>
              <a:t> </a:t>
            </a:r>
            <a:r>
              <a:rPr lang="ru-RU" b="1" dirty="0" err="1">
                <a:solidFill>
                  <a:srgbClr val="0070C0"/>
                </a:solidFill>
                <a:latin typeface="Garamond" pitchFamily="18" charset="0"/>
              </a:rPr>
              <a:t>Лэпбук</a:t>
            </a:r>
            <a:r>
              <a:rPr lang="ru-RU" dirty="0">
                <a:latin typeface="Garamond" pitchFamily="18" charset="0"/>
              </a:rPr>
              <a:t> отвечает всем требованиям ФГОС ДО к предметно-развивающей среде.</a:t>
            </a:r>
          </a:p>
          <a:p>
            <a:pPr algn="just"/>
            <a:r>
              <a:rPr lang="ru-RU" b="1" dirty="0" err="1">
                <a:solidFill>
                  <a:srgbClr val="0070C0"/>
                </a:solidFill>
                <a:latin typeface="Garamond" pitchFamily="18" charset="0"/>
              </a:rPr>
              <a:t>Лэпбук</a:t>
            </a:r>
            <a:r>
              <a:rPr lang="ru-RU" b="1" dirty="0">
                <a:solidFill>
                  <a:srgbClr val="0070C0"/>
                </a:solidFill>
                <a:latin typeface="Garamond" pitchFamily="18" charset="0"/>
              </a:rPr>
              <a:t> </a:t>
            </a:r>
            <a:r>
              <a:rPr lang="ru-RU" dirty="0" smtClean="0">
                <a:latin typeface="Garamond" pitchFamily="18" charset="0"/>
              </a:rPr>
              <a:t>:</a:t>
            </a:r>
          </a:p>
          <a:p>
            <a:pPr algn="just"/>
            <a:r>
              <a:rPr lang="ru-RU" dirty="0" smtClean="0">
                <a:latin typeface="Garamond" pitchFamily="18" charset="0"/>
              </a:rPr>
              <a:t>-</a:t>
            </a:r>
            <a:r>
              <a:rPr lang="ru-RU" dirty="0">
                <a:latin typeface="Garamond" pitchFamily="18" charset="0"/>
              </a:rPr>
              <a:t>информативен;</a:t>
            </a:r>
          </a:p>
          <a:p>
            <a:pPr algn="just"/>
            <a:r>
              <a:rPr lang="ru-RU" dirty="0">
                <a:latin typeface="Garamond" pitchFamily="18" charset="0"/>
              </a:rPr>
              <a:t>— </a:t>
            </a:r>
            <a:r>
              <a:rPr lang="ru-RU" u="sng" dirty="0" err="1">
                <a:latin typeface="Garamond" pitchFamily="18" charset="0"/>
              </a:rPr>
              <a:t>полифункционален</a:t>
            </a:r>
            <a:r>
              <a:rPr lang="ru-RU" dirty="0">
                <a:latin typeface="Garamond" pitchFamily="18" charset="0"/>
              </a:rPr>
              <a:t>: способствует развитию творчества, воображения.</a:t>
            </a:r>
          </a:p>
          <a:p>
            <a:pPr algn="just"/>
            <a:r>
              <a:rPr lang="ru-RU" dirty="0">
                <a:latin typeface="Garamond" pitchFamily="18" charset="0"/>
              </a:rPr>
              <a:t>-пригоден к использованию одновременно группой детей</a:t>
            </a:r>
            <a:r>
              <a:rPr lang="ru-RU" b="1" dirty="0">
                <a:latin typeface="Garamond" pitchFamily="18" charset="0"/>
              </a:rPr>
              <a:t> </a:t>
            </a:r>
            <a:r>
              <a:rPr lang="ru-RU" i="1" dirty="0">
                <a:latin typeface="Garamond" pitchFamily="18" charset="0"/>
              </a:rPr>
              <a:t>(в том числе с участием взрослого как играющего партнера)</a:t>
            </a:r>
            <a:r>
              <a:rPr lang="ru-RU" dirty="0">
                <a:latin typeface="Garamond" pitchFamily="18" charset="0"/>
              </a:rPr>
              <a:t>;</a:t>
            </a:r>
          </a:p>
          <a:p>
            <a:pPr algn="just"/>
            <a:r>
              <a:rPr lang="ru-RU" dirty="0">
                <a:latin typeface="Garamond" pitchFamily="18" charset="0"/>
              </a:rPr>
              <a:t>-обладает дидактическими свойствами, несет в себе способы ознакомления с цветом, формой и т. д. ;</a:t>
            </a:r>
          </a:p>
          <a:p>
            <a:pPr algn="just"/>
            <a:r>
              <a:rPr lang="ru-RU" dirty="0">
                <a:latin typeface="Garamond" pitchFamily="18" charset="0"/>
              </a:rPr>
              <a:t>-является средством художественно-эстетического развития ребенка, приобщает его к миру искусства;</a:t>
            </a:r>
          </a:p>
          <a:p>
            <a:pPr algn="just"/>
            <a:r>
              <a:rPr lang="ru-RU" dirty="0">
                <a:latin typeface="Garamond" pitchFamily="18" charset="0"/>
              </a:rPr>
              <a:t>-обладает вариативной функцией </a:t>
            </a:r>
            <a:r>
              <a:rPr lang="ru-RU" i="1" dirty="0">
                <a:latin typeface="Garamond" pitchFamily="18" charset="0"/>
              </a:rPr>
              <a:t>(есть несколько вариантов использования каждой его части)</a:t>
            </a:r>
            <a:r>
              <a:rPr lang="ru-RU" dirty="0">
                <a:latin typeface="Garamond" pitchFamily="18" charset="0"/>
              </a:rPr>
              <a:t>;</a:t>
            </a:r>
          </a:p>
          <a:p>
            <a:pPr algn="just"/>
            <a:r>
              <a:rPr lang="ru-RU" dirty="0">
                <a:latin typeface="Garamond" pitchFamily="18" charset="0"/>
              </a:rPr>
              <a:t>-его структура и содержание доступно детям дошкольного возраста;</a:t>
            </a:r>
          </a:p>
          <a:p>
            <a:pPr algn="just"/>
            <a:r>
              <a:rPr lang="ru-RU" dirty="0">
                <a:latin typeface="Garamond" pitchFamily="18" charset="0"/>
              </a:rPr>
              <a:t>-обеспечивает игровую, познавательную, исследовательскую и творческую активность всех воспитанников.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612845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Разновидности тематических папок.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Garamond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u="sng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В зависимости от назначения</a:t>
            </a:r>
            <a:r>
              <a:rPr lang="ru-RU" sz="2000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000" dirty="0">
              <a:latin typeface="Garamond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учебные;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игровые;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поздравительные,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праздничные;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автобиографические (папка-отчет о каком-то важном событии в жизни ребенка: путешествии, походе в цирк, выходном дне и т.д.).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>
              <a:latin typeface="Garamond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u="sng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В зависимости от формы: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000" dirty="0">
              <a:latin typeface="Garamond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стандартная книжка с двумя разворотами;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 папка с 3-5 разворотами;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книжка-гармошка;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фигурная папка.</a:t>
            </a:r>
          </a:p>
        </p:txBody>
      </p:sp>
    </p:spTree>
    <p:extLst>
      <p:ext uri="{BB962C8B-B14F-4D97-AF65-F5344CB8AC3E}">
        <p14:creationId xmlns:p14="http://schemas.microsoft.com/office/powerpoint/2010/main" val="124456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1714489"/>
            <a:ext cx="8784976" cy="2794631"/>
          </a:xfrm>
        </p:spPr>
        <p:txBody>
          <a:bodyPr>
            <a:normAutofit/>
          </a:bodyPr>
          <a:lstStyle/>
          <a:p>
            <a:pPr marL="457200" indent="-457200"/>
            <a:r>
              <a:rPr lang="ru-RU" sz="2400" i="1" dirty="0" smtClean="0">
                <a:latin typeface="Garamond" pitchFamily="18" charset="0"/>
              </a:rPr>
              <a:t>       </a:t>
            </a:r>
            <a:r>
              <a:rPr lang="ru-RU" sz="2400" i="1" dirty="0" smtClean="0">
                <a:solidFill>
                  <a:schemeClr val="tx1"/>
                </a:solidFill>
                <a:latin typeface="Garamond" pitchFamily="18" charset="0"/>
              </a:rPr>
              <a:t>1</a:t>
            </a:r>
            <a:r>
              <a:rPr lang="ru-RU" sz="2000" i="1" dirty="0" smtClean="0">
                <a:solidFill>
                  <a:schemeClr val="tx1"/>
                </a:solidFill>
                <a:latin typeface="Garamond" pitchFamily="18" charset="0"/>
              </a:rPr>
              <a:t>. </a:t>
            </a:r>
            <a:r>
              <a:rPr lang="ru-RU" sz="2000" i="1" dirty="0" err="1" smtClean="0">
                <a:solidFill>
                  <a:schemeClr val="tx1"/>
                </a:solidFill>
                <a:latin typeface="Garamond" pitchFamily="18" charset="0"/>
              </a:rPr>
              <a:t>Лэпбук</a:t>
            </a:r>
            <a:r>
              <a:rPr lang="ru-RU" sz="2000" i="1" dirty="0" smtClean="0">
                <a:solidFill>
                  <a:schemeClr val="tx1"/>
                </a:solidFill>
                <a:latin typeface="Garamond" pitchFamily="18" charset="0"/>
              </a:rPr>
              <a:t> – </a:t>
            </a:r>
            <a:r>
              <a:rPr lang="ru-RU" sz="2000" i="1" u="sng" dirty="0" smtClean="0">
                <a:solidFill>
                  <a:schemeClr val="tx1"/>
                </a:solidFill>
                <a:latin typeface="Garamond" pitchFamily="18" charset="0"/>
              </a:rPr>
              <a:t>активизирует</a:t>
            </a:r>
            <a:r>
              <a:rPr lang="ru-RU" sz="2000" i="1" dirty="0" smtClean="0">
                <a:solidFill>
                  <a:schemeClr val="tx1"/>
                </a:solidFill>
                <a:latin typeface="Garamond" pitchFamily="18" charset="0"/>
              </a:rPr>
              <a:t> у детей </a:t>
            </a:r>
            <a:r>
              <a:rPr lang="ru-RU" sz="2000" i="1" u="sng" dirty="0" smtClean="0">
                <a:solidFill>
                  <a:schemeClr val="tx1"/>
                </a:solidFill>
                <a:latin typeface="Garamond" pitchFamily="18" charset="0"/>
              </a:rPr>
              <a:t>интерес</a:t>
            </a:r>
            <a:r>
              <a:rPr lang="ru-RU" sz="2000" i="1" dirty="0" smtClean="0">
                <a:solidFill>
                  <a:schemeClr val="tx1"/>
                </a:solidFill>
                <a:latin typeface="Garamond" pitchFamily="18" charset="0"/>
              </a:rPr>
              <a:t> к познавательной деятельности;</a:t>
            </a:r>
            <a:br>
              <a:rPr lang="ru-RU" sz="2000" i="1" dirty="0" smtClean="0">
                <a:solidFill>
                  <a:schemeClr val="tx1"/>
                </a:solidFill>
                <a:latin typeface="Garamond" pitchFamily="18" charset="0"/>
              </a:rPr>
            </a:br>
            <a:r>
              <a:rPr lang="ru-RU" sz="2000" i="1" dirty="0" smtClean="0">
                <a:solidFill>
                  <a:schemeClr val="tx1"/>
                </a:solidFill>
                <a:latin typeface="Garamond" pitchFamily="18" charset="0"/>
              </a:rPr>
              <a:t>2. Появляется возможность </a:t>
            </a:r>
            <a:r>
              <a:rPr lang="ru-RU" sz="2000" i="1" u="sng" dirty="0" smtClean="0">
                <a:solidFill>
                  <a:schemeClr val="tx1"/>
                </a:solidFill>
                <a:latin typeface="Garamond" pitchFamily="18" charset="0"/>
              </a:rPr>
              <a:t>проявить</a:t>
            </a:r>
            <a:r>
              <a:rPr lang="ru-RU" sz="2000" i="1" dirty="0" smtClean="0">
                <a:solidFill>
                  <a:schemeClr val="tx1"/>
                </a:solidFill>
                <a:latin typeface="Garamond" pitchFamily="18" charset="0"/>
              </a:rPr>
              <a:t> себя </a:t>
            </a:r>
            <a:r>
              <a:rPr lang="ru-RU" sz="2000" i="1" u="sng" dirty="0" smtClean="0">
                <a:solidFill>
                  <a:schemeClr val="tx1"/>
                </a:solidFill>
                <a:latin typeface="Garamond" pitchFamily="18" charset="0"/>
              </a:rPr>
              <a:t>каждому ребёнку!</a:t>
            </a:r>
            <a:br>
              <a:rPr lang="ru-RU" sz="2000" i="1" u="sng" dirty="0" smtClean="0">
                <a:solidFill>
                  <a:schemeClr val="tx1"/>
                </a:solidFill>
                <a:latin typeface="Garamond" pitchFamily="18" charset="0"/>
              </a:rPr>
            </a:br>
            <a:r>
              <a:rPr lang="ru-RU" sz="2000" i="1" dirty="0" smtClean="0">
                <a:solidFill>
                  <a:schemeClr val="tx1"/>
                </a:solidFill>
                <a:latin typeface="Garamond" pitchFamily="18" charset="0"/>
              </a:rPr>
              <a:t>3. Помогает детям </a:t>
            </a:r>
            <a:r>
              <a:rPr lang="ru-RU" sz="2000" i="1" u="sng" dirty="0" smtClean="0">
                <a:solidFill>
                  <a:schemeClr val="tx1"/>
                </a:solidFill>
                <a:latin typeface="Garamond" pitchFamily="18" charset="0"/>
              </a:rPr>
              <a:t>лучше понять и запомнить информацию </a:t>
            </a:r>
            <a:r>
              <a:rPr lang="ru-RU" sz="2000" i="1" dirty="0" smtClean="0">
                <a:solidFill>
                  <a:schemeClr val="tx1"/>
                </a:solidFill>
                <a:latin typeface="Garamond" pitchFamily="18" charset="0"/>
              </a:rPr>
              <a:t>(особенно, если ребёнок </a:t>
            </a:r>
            <a:r>
              <a:rPr lang="ru-RU" sz="2000" i="1" dirty="0" err="1" smtClean="0">
                <a:solidFill>
                  <a:schemeClr val="tx1"/>
                </a:solidFill>
                <a:latin typeface="Garamond" pitchFamily="18" charset="0"/>
              </a:rPr>
              <a:t>визуал</a:t>
            </a:r>
            <a:r>
              <a:rPr lang="ru-RU" sz="2000" i="1" dirty="0" smtClean="0">
                <a:solidFill>
                  <a:schemeClr val="tx1"/>
                </a:solidFill>
                <a:latin typeface="Garamond" pitchFamily="18" charset="0"/>
              </a:rPr>
              <a:t>)</a:t>
            </a:r>
            <a:br>
              <a:rPr lang="ru-RU" sz="2000" i="1" dirty="0" smtClean="0">
                <a:solidFill>
                  <a:schemeClr val="tx1"/>
                </a:solidFill>
                <a:latin typeface="Garamond" pitchFamily="18" charset="0"/>
              </a:rPr>
            </a:br>
            <a:r>
              <a:rPr lang="ru-RU" sz="2000" i="1" dirty="0" smtClean="0">
                <a:solidFill>
                  <a:schemeClr val="tx1"/>
                </a:solidFill>
                <a:latin typeface="Garamond" pitchFamily="18" charset="0"/>
              </a:rPr>
              <a:t>4. </a:t>
            </a:r>
            <a:r>
              <a:rPr lang="ru-RU" sz="2000" i="1" dirty="0" err="1" smtClean="0">
                <a:solidFill>
                  <a:schemeClr val="tx1"/>
                </a:solidFill>
                <a:latin typeface="Garamond" pitchFamily="18" charset="0"/>
              </a:rPr>
              <a:t>Лэпбук</a:t>
            </a:r>
            <a:r>
              <a:rPr lang="ru-RU" sz="2000" i="1" dirty="0" smtClean="0">
                <a:solidFill>
                  <a:schemeClr val="tx1"/>
                </a:solidFill>
                <a:latin typeface="Garamond" pitchFamily="18" charset="0"/>
              </a:rPr>
              <a:t> – позволяет </a:t>
            </a:r>
            <a:r>
              <a:rPr lang="ru-RU" sz="2000" i="1" u="sng" dirty="0" smtClean="0">
                <a:solidFill>
                  <a:schemeClr val="tx1"/>
                </a:solidFill>
                <a:latin typeface="Garamond" pitchFamily="18" charset="0"/>
              </a:rPr>
              <a:t>сохранить </a:t>
            </a:r>
            <a:r>
              <a:rPr lang="ru-RU" sz="2000" i="1" dirty="0" smtClean="0">
                <a:solidFill>
                  <a:schemeClr val="tx1"/>
                </a:solidFill>
                <a:latin typeface="Garamond" pitchFamily="18" charset="0"/>
              </a:rPr>
              <a:t>собранный </a:t>
            </a:r>
            <a:r>
              <a:rPr lang="ru-RU" sz="2000" i="1" u="sng" dirty="0" smtClean="0">
                <a:solidFill>
                  <a:schemeClr val="tx1"/>
                </a:solidFill>
                <a:latin typeface="Garamond" pitchFamily="18" charset="0"/>
              </a:rPr>
              <a:t>материал;</a:t>
            </a:r>
            <a:br>
              <a:rPr lang="ru-RU" sz="2000" i="1" u="sng" dirty="0" smtClean="0">
                <a:solidFill>
                  <a:schemeClr val="tx1"/>
                </a:solidFill>
                <a:latin typeface="Garamond" pitchFamily="18" charset="0"/>
              </a:rPr>
            </a:br>
            <a:r>
              <a:rPr lang="ru-RU" sz="2000" i="1" dirty="0" smtClean="0">
                <a:solidFill>
                  <a:schemeClr val="tx1"/>
                </a:solidFill>
                <a:latin typeface="Garamond" pitchFamily="18" charset="0"/>
              </a:rPr>
              <a:t>5. </a:t>
            </a:r>
            <a:r>
              <a:rPr lang="ru-RU" altLang="ru-RU" sz="2000" i="1" dirty="0" smtClean="0">
                <a:solidFill>
                  <a:schemeClr val="tx1"/>
                </a:solidFill>
                <a:latin typeface="Garamond" pitchFamily="18" charset="0"/>
              </a:rPr>
              <a:t>Это просто </a:t>
            </a:r>
            <a:r>
              <a:rPr lang="ru-RU" altLang="ru-RU" sz="2000" i="1" u="sng" dirty="0" smtClean="0">
                <a:solidFill>
                  <a:schemeClr val="tx1"/>
                </a:solidFill>
                <a:latin typeface="Garamond" pitchFamily="18" charset="0"/>
              </a:rPr>
              <a:t>интересное и творческое занятие</a:t>
            </a:r>
            <a:r>
              <a:rPr lang="ru-RU" altLang="ru-RU" sz="2000" i="1" dirty="0" smtClean="0">
                <a:solidFill>
                  <a:schemeClr val="tx1"/>
                </a:solidFill>
                <a:latin typeface="Garamond" pitchFamily="18" charset="0"/>
              </a:rPr>
              <a:t>!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/>
            </a:r>
            <a:br>
              <a:rPr lang="ru-RU" sz="2000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/>
            </a:r>
            <a:br>
              <a:rPr lang="ru-RU" sz="2000" dirty="0" smtClean="0">
                <a:solidFill>
                  <a:srgbClr val="0070C0"/>
                </a:solidFill>
              </a:rPr>
            </a:b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16632"/>
            <a:ext cx="7848872" cy="1038494"/>
          </a:xfrm>
        </p:spPr>
        <p:txBody>
          <a:bodyPr>
            <a:normAutofit fontScale="47500" lnSpcReduction="20000"/>
          </a:bodyPr>
          <a:lstStyle/>
          <a:p>
            <a:pPr lvl="0" algn="ctr"/>
            <a:r>
              <a:rPr lang="ru-RU" sz="96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ramond" pitchFamily="18" charset="0"/>
              </a:rPr>
              <a:t>Практическая значимость</a:t>
            </a:r>
          </a:p>
          <a:p>
            <a:pPr lvl="0" algn="ctr"/>
            <a:endParaRPr lang="ru-RU" sz="4800" b="1" i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/>
            <a:endParaRPr lang="ru-RU" sz="4800" b="1" i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/>
            <a:endParaRPr lang="ru-RU" sz="4800" b="1" i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/>
            <a:endParaRPr lang="ru-RU" sz="4800" b="1" i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/>
            <a:endParaRPr lang="ru-RU" sz="4800" b="1" i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/>
            <a:endParaRPr lang="ru-RU" sz="4800" b="1" i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/>
            <a:endParaRPr lang="ru-RU" sz="4800" b="1" i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ctr"/>
            <a:endParaRPr lang="ru-RU" sz="4800" b="1" i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00230" y="7857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err="1" smtClean="0">
                <a:solidFill>
                  <a:srgbClr val="FF0000"/>
                </a:solidFill>
                <a:latin typeface="Garamond" pitchFamily="18" charset="0"/>
              </a:rPr>
              <a:t>Лэпбук</a:t>
            </a:r>
            <a:r>
              <a:rPr lang="ru-RU" sz="4000" b="1" i="1" dirty="0" smtClean="0">
                <a:solidFill>
                  <a:srgbClr val="FF0000"/>
                </a:solidFill>
                <a:latin typeface="Garamond" pitchFamily="18" charset="0"/>
              </a:rPr>
              <a:t> можно использовать:</a:t>
            </a:r>
            <a:endParaRPr lang="ru-RU" sz="4000" b="1" i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6952"/>
          </a:xfrm>
        </p:spPr>
        <p:txBody>
          <a:bodyPr/>
          <a:lstStyle/>
          <a:p>
            <a:r>
              <a:rPr lang="ru-RU" i="1" dirty="0" smtClean="0">
                <a:latin typeface="Garamond" pitchFamily="18" charset="0"/>
              </a:rPr>
              <a:t>При изучении новой темы</a:t>
            </a:r>
          </a:p>
          <a:p>
            <a:r>
              <a:rPr lang="ru-RU" i="1" dirty="0" smtClean="0">
                <a:latin typeface="Garamond" pitchFamily="18" charset="0"/>
              </a:rPr>
              <a:t>При закреплении полученных знаний</a:t>
            </a:r>
          </a:p>
          <a:p>
            <a:r>
              <a:rPr lang="ru-RU" i="1" dirty="0" smtClean="0">
                <a:latin typeface="Garamond" pitchFamily="18" charset="0"/>
              </a:rPr>
              <a:t>В свободной деятельности детей</a:t>
            </a:r>
          </a:p>
          <a:p>
            <a:r>
              <a:rPr lang="ru-RU" i="1" dirty="0" smtClean="0">
                <a:latin typeface="Garamond" pitchFamily="18" charset="0"/>
              </a:rPr>
              <a:t>Как итог проекта</a:t>
            </a:r>
          </a:p>
          <a:p>
            <a:r>
              <a:rPr lang="ru-RU" i="1" dirty="0" smtClean="0">
                <a:latin typeface="Garamond" pitchFamily="18" charset="0"/>
              </a:rPr>
              <a:t>В работе с родителями</a:t>
            </a:r>
            <a:endParaRPr lang="ru-RU" i="1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908720"/>
            <a:ext cx="69127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>
                <a:solidFill>
                  <a:srgbClr val="0070C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Лэпбук</a:t>
            </a:r>
            <a: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 не просто папка, а наглядно-практический метод обучения, который отвечает современным требованиям организации предметно-пространственной развивающей среды в условиях реализации федерального государственного образовательного стандарта дошкольного образования: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b="1" i="1" dirty="0" err="1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трансформируемость</a:t>
            </a:r>
            <a: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  (дает возможность менять пространство в зависимости от образовательной ситуации);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b="1" i="1" dirty="0" err="1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полифункциональность</a:t>
            </a:r>
            <a: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  (использование в разных видах детской активности);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- вариативность  (</a:t>
            </a:r>
            <a:r>
              <a:rPr lang="ru-RU" b="1" i="1" dirty="0" err="1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переодическая</a:t>
            </a:r>
            <a: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 сменяемость разнообразных материалов, обеспечивающих свободный выбор детей);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- доступность </a:t>
            </a:r>
            <a:r>
              <a:rPr lang="ru-RU" b="1" i="1" dirty="0" err="1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лэпбука</a:t>
            </a:r>
            <a: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 обеспечивает все виды детской активности;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b="1" i="1" dirty="0" err="1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лэпбук</a:t>
            </a:r>
            <a:r>
              <a:rPr lang="ru-RU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 соответствует самому главному требованию – это безопасность.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19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727948"/>
            <a:ext cx="7658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908720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Garamond" pitchFamily="18" charset="0"/>
              </a:rPr>
              <a:t>Сюжетно- ролевые игры на основе </a:t>
            </a:r>
            <a:r>
              <a:rPr lang="ru-RU" sz="2000" b="1" dirty="0" err="1">
                <a:latin typeface="Garamond" pitchFamily="18" charset="0"/>
              </a:rPr>
              <a:t>лэпбука</a:t>
            </a:r>
            <a:r>
              <a:rPr lang="ru-RU" sz="2000" b="1" dirty="0">
                <a:latin typeface="Garamond" pitchFamily="18" charset="0"/>
              </a:rPr>
              <a:t> созданы в виде папки, которая раскрывается и ставится на стол. В папках есть кармашки, конвертики с деталями к определенной игре (сделай макияж кукле или прическу, что в своей работе использует парикмахер и т. д.).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36912"/>
            <a:ext cx="3799791" cy="4149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9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powerpointbase.com-819</Template>
  <TotalTime>1325</TotalTime>
  <Words>422</Words>
  <Application>Microsoft Office PowerPoint</Application>
  <PresentationFormat>Экран (4:3)</PresentationFormat>
  <Paragraphs>115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Мастер-класс  «Изготовление и использование лепбуков в работе с детьми»</vt:lpstr>
      <vt:lpstr>Презентация PowerPoint</vt:lpstr>
      <vt:lpstr>Презентация PowerPoint</vt:lpstr>
      <vt:lpstr>Презентация PowerPoint</vt:lpstr>
      <vt:lpstr>Презентация PowerPoint</vt:lpstr>
      <vt:lpstr>       1. Лэпбук – активизирует у детей интерес к познавательной деятельности; 2. Появляется возможность проявить себя каждому ребёнку! 3. Помогает детям лучше понять и запомнить информацию (особенно, если ребёнок визуал) 4. Лэпбук – позволяет сохранить собранный материал; 5. Это просто интересное и творческое занятие!   </vt:lpstr>
      <vt:lpstr>Лэпбук можно использовать: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воспитателя средней группы МБДОУ №26 г.Уфы Гариповой Зульфии Варисовны</dc:title>
  <dc:creator>USER</dc:creator>
  <cp:lastModifiedBy>НАТАЛИЯ</cp:lastModifiedBy>
  <cp:revision>100</cp:revision>
  <dcterms:created xsi:type="dcterms:W3CDTF">2019-01-13T17:35:45Z</dcterms:created>
  <dcterms:modified xsi:type="dcterms:W3CDTF">2022-02-07T15:03:32Z</dcterms:modified>
</cp:coreProperties>
</file>