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9" r:id="rId4"/>
    <p:sldId id="279" r:id="rId5"/>
    <p:sldId id="271" r:id="rId6"/>
    <p:sldId id="280" r:id="rId7"/>
    <p:sldId id="272" r:id="rId8"/>
    <p:sldId id="282" r:id="rId9"/>
    <p:sldId id="269" r:id="rId10"/>
    <p:sldId id="270" r:id="rId11"/>
    <p:sldId id="261" r:id="rId12"/>
    <p:sldId id="262" r:id="rId13"/>
    <p:sldId id="273" r:id="rId14"/>
    <p:sldId id="274" r:id="rId15"/>
    <p:sldId id="275" r:id="rId16"/>
    <p:sldId id="263" r:id="rId17"/>
    <p:sldId id="260" r:id="rId18"/>
    <p:sldId id="281" r:id="rId19"/>
    <p:sldId id="267" r:id="rId20"/>
    <p:sldId id="283" r:id="rId21"/>
    <p:sldId id="268" r:id="rId22"/>
    <p:sldId id="276" r:id="rId23"/>
    <p:sldId id="264" r:id="rId24"/>
    <p:sldId id="277" r:id="rId25"/>
    <p:sldId id="278" r:id="rId26"/>
    <p:sldId id="265"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69" autoAdjust="0"/>
  </p:normalViewPr>
  <p:slideViewPr>
    <p:cSldViewPr snapToGrid="0">
      <p:cViewPr varScale="1">
        <p:scale>
          <a:sx n="51" d="100"/>
          <a:sy n="51" d="100"/>
        </p:scale>
        <p:origin x="888"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62847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705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728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125558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624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402153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72094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412765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131377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F89F3F-67C2-4324-88CF-7FA17C6BE5C5}" type="datetimeFigureOut">
              <a:rPr lang="ru-RU" smtClean="0"/>
              <a:t>01.04.2023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81628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8F89F3F-67C2-4324-88CF-7FA17C6BE5C5}"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268027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8F89F3F-67C2-4324-88CF-7FA17C6BE5C5}" type="datetimeFigureOut">
              <a:rPr lang="ru-RU" smtClean="0"/>
              <a:t>01.04.2023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58954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F89F3F-67C2-4324-88CF-7FA17C6BE5C5}" type="datetimeFigureOut">
              <a:rPr lang="ru-RU" smtClean="0"/>
              <a:t>01.04.2023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1346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89F3F-67C2-4324-88CF-7FA17C6BE5C5}" type="datetimeFigureOut">
              <a:rPr lang="ru-RU" smtClean="0"/>
              <a:t>01.04.2023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37031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8F89F3F-67C2-4324-88CF-7FA17C6BE5C5}"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303091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F89F3F-67C2-4324-88CF-7FA17C6BE5C5}" type="datetimeFigureOut">
              <a:rPr lang="ru-RU" smtClean="0"/>
              <a:t>01.04.2023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A7F58C-7CC7-417D-AFF5-C6B6A1011948}" type="slidenum">
              <a:rPr lang="ru-RU" smtClean="0"/>
              <a:t>‹#›</a:t>
            </a:fld>
            <a:endParaRPr lang="ru-RU"/>
          </a:p>
        </p:txBody>
      </p:sp>
    </p:spTree>
    <p:extLst>
      <p:ext uri="{BB962C8B-B14F-4D97-AF65-F5344CB8AC3E}">
        <p14:creationId xmlns:p14="http://schemas.microsoft.com/office/powerpoint/2010/main" val="220437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F89F3F-67C2-4324-88CF-7FA17C6BE5C5}" type="datetimeFigureOut">
              <a:rPr lang="ru-RU" smtClean="0"/>
              <a:t>01.04.2023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A7F58C-7CC7-417D-AFF5-C6B6A1011948}" type="slidenum">
              <a:rPr lang="ru-RU" smtClean="0"/>
              <a:t>‹#›</a:t>
            </a:fld>
            <a:endParaRPr lang="ru-RU"/>
          </a:p>
        </p:txBody>
      </p:sp>
    </p:spTree>
    <p:extLst>
      <p:ext uri="{BB962C8B-B14F-4D97-AF65-F5344CB8AC3E}">
        <p14:creationId xmlns:p14="http://schemas.microsoft.com/office/powerpoint/2010/main" val="10102458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cnt.sakhalin.gov.r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E09AE-8795-DBAF-6201-CF0B2BE1BC17}"/>
              </a:ext>
            </a:extLst>
          </p:cNvPr>
          <p:cNvSpPr>
            <a:spLocks noGrp="1"/>
          </p:cNvSpPr>
          <p:nvPr>
            <p:ph type="ctrTitle"/>
          </p:nvPr>
        </p:nvSpPr>
        <p:spPr>
          <a:xfrm>
            <a:off x="1507066" y="279400"/>
            <a:ext cx="7929033" cy="2413690"/>
          </a:xfrm>
        </p:spPr>
        <p:txBody>
          <a:bodyPr/>
          <a:lstStyle/>
          <a:p>
            <a:r>
              <a:rPr lang="ru-RU"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Духовно- нравственное воспитание детей с ОВЗ старшего дошкольного </a:t>
            </a:r>
            <a:r>
              <a:rPr lang="ru-RU" sz="2800">
                <a:latin typeface="Times New Roman" panose="02020603050405020304" pitchFamily="18" charset="0"/>
                <a:cs typeface="Times New Roman" panose="02020603050405020304" pitchFamily="18" charset="0"/>
              </a:rPr>
              <a:t>возраста посредством </a:t>
            </a:r>
            <a:r>
              <a:rPr lang="ru-RU" sz="2800" dirty="0">
                <a:latin typeface="Times New Roman" panose="02020603050405020304" pitchFamily="18" charset="0"/>
                <a:cs typeface="Times New Roman" panose="02020603050405020304" pitchFamily="18" charset="0"/>
              </a:rPr>
              <a:t>театрализации и мультипликации сказок коренных народностей</a:t>
            </a:r>
            <a:r>
              <a:rPr lang="ru-RU" dirty="0">
                <a:latin typeface="Times New Roman" panose="02020603050405020304" pitchFamily="18" charset="0"/>
                <a:cs typeface="Times New Roman" panose="02020603050405020304" pitchFamily="18" charset="0"/>
              </a:rPr>
              <a:t>»</a:t>
            </a:r>
            <a:r>
              <a:rPr lang="ru-RU" dirty="0"/>
              <a:t>  </a:t>
            </a:r>
          </a:p>
        </p:txBody>
      </p:sp>
      <p:sp>
        <p:nvSpPr>
          <p:cNvPr id="3" name="Подзаголовок 2">
            <a:extLst>
              <a:ext uri="{FF2B5EF4-FFF2-40B4-BE49-F238E27FC236}">
                <a16:creationId xmlns:a16="http://schemas.microsoft.com/office/drawing/2014/main" id="{8A77A36E-1B1C-4A28-0746-D10B86CFCFF2}"/>
              </a:ext>
            </a:extLst>
          </p:cNvPr>
          <p:cNvSpPr>
            <a:spLocks noGrp="1"/>
          </p:cNvSpPr>
          <p:nvPr>
            <p:ph type="subTitle" idx="1"/>
          </p:nvPr>
        </p:nvSpPr>
        <p:spPr>
          <a:xfrm>
            <a:off x="1659467" y="3087172"/>
            <a:ext cx="7766936" cy="109689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Выполнила: Музыкальный руководитель: Музыченко В.Ф.</a:t>
            </a:r>
          </a:p>
        </p:txBody>
      </p:sp>
      <p:sp>
        <p:nvSpPr>
          <p:cNvPr id="4" name="Подзаголовок 2">
            <a:extLst>
              <a:ext uri="{FF2B5EF4-FFF2-40B4-BE49-F238E27FC236}">
                <a16:creationId xmlns:a16="http://schemas.microsoft.com/office/drawing/2014/main" id="{21CAE50B-A593-BCAE-AF0C-D769EDF5CDB5}"/>
              </a:ext>
            </a:extLst>
          </p:cNvPr>
          <p:cNvSpPr txBox="1">
            <a:spLocks/>
          </p:cNvSpPr>
          <p:nvPr/>
        </p:nvSpPr>
        <p:spPr>
          <a:xfrm>
            <a:off x="3532910" y="6026727"/>
            <a:ext cx="2706948" cy="63491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ru-RU" sz="2000" dirty="0">
                <a:solidFill>
                  <a:schemeClr val="tx1"/>
                </a:solidFill>
                <a:latin typeface="Times New Roman" panose="02020603050405020304" pitchFamily="18" charset="0"/>
                <a:cs typeface="Times New Roman" panose="02020603050405020304" pitchFamily="18" charset="0"/>
              </a:rPr>
              <a:t>Южно- Сахалинск</a:t>
            </a:r>
          </a:p>
          <a:p>
            <a:pPr algn="ctr"/>
            <a:r>
              <a:rPr lang="ru-RU" sz="2000" dirty="0">
                <a:solidFill>
                  <a:schemeClr val="tx1"/>
                </a:solidFill>
                <a:latin typeface="Times New Roman" panose="02020603050405020304" pitchFamily="18" charset="0"/>
                <a:cs typeface="Times New Roman" panose="02020603050405020304" pitchFamily="18" charset="0"/>
              </a:rPr>
              <a:t>2023</a:t>
            </a:r>
          </a:p>
        </p:txBody>
      </p:sp>
    </p:spTree>
    <p:extLst>
      <p:ext uri="{BB962C8B-B14F-4D97-AF65-F5344CB8AC3E}">
        <p14:creationId xmlns:p14="http://schemas.microsoft.com/office/powerpoint/2010/main" val="205145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4010"/>
            <a:ext cx="8596668" cy="858982"/>
          </a:xfrm>
        </p:spPr>
        <p:txBody>
          <a:bodyPr>
            <a:normAutofit/>
          </a:bodyPr>
          <a:lstStyle/>
          <a:p>
            <a:pPr algn="ctr"/>
            <a:r>
              <a:rPr lang="ru-RU" sz="4000" i="1" u="sng" dirty="0">
                <a:solidFill>
                  <a:schemeClr val="tx1"/>
                </a:solidFill>
                <a:latin typeface="Times New Roman" panose="02020603050405020304" pitchFamily="18" charset="0"/>
                <a:cs typeface="Times New Roman" panose="02020603050405020304" pitchFamily="18" charset="0"/>
              </a:rPr>
              <a:t>Ожидаемый результат</a:t>
            </a:r>
          </a:p>
        </p:txBody>
      </p:sp>
      <p:sp>
        <p:nvSpPr>
          <p:cNvPr id="3" name="Объект 2"/>
          <p:cNvSpPr>
            <a:spLocks noGrp="1"/>
          </p:cNvSpPr>
          <p:nvPr>
            <p:ph idx="1"/>
          </p:nvPr>
        </p:nvSpPr>
        <p:spPr>
          <a:xfrm>
            <a:off x="677334" y="1433529"/>
            <a:ext cx="8596668" cy="3880773"/>
          </a:xfrm>
        </p:spPr>
        <p:txBody>
          <a:bodyPr>
            <a:normAutofit/>
          </a:bodyPr>
          <a:lstStyle/>
          <a:p>
            <a:pPr marL="0" indent="0" algn="just">
              <a:buNone/>
            </a:pPr>
            <a:r>
              <a:rPr lang="ru-RU" sz="2000" i="1" dirty="0">
                <a:solidFill>
                  <a:schemeClr val="tx1"/>
                </a:solidFill>
                <a:latin typeface="Times New Roman" panose="02020603050405020304" pitchFamily="18" charset="0"/>
                <a:cs typeface="Times New Roman" panose="02020603050405020304" pitchFamily="18" charset="0"/>
              </a:rPr>
              <a:t>1. </a:t>
            </a:r>
            <a:r>
              <a:rPr lang="ru-RU" sz="2000" i="1" dirty="0" err="1">
                <a:solidFill>
                  <a:schemeClr val="tx1"/>
                </a:solidFill>
                <a:latin typeface="Times New Roman" panose="02020603050405020304" pitchFamily="18" charset="0"/>
                <a:cs typeface="Times New Roman" panose="02020603050405020304" pitchFamily="18" charset="0"/>
              </a:rPr>
              <a:t>Сформированность</a:t>
            </a:r>
            <a:r>
              <a:rPr lang="ru-RU" sz="2000" i="1" dirty="0">
                <a:solidFill>
                  <a:schemeClr val="tx1"/>
                </a:solidFill>
                <a:latin typeface="Times New Roman" panose="02020603050405020304" pitchFamily="18" charset="0"/>
                <a:cs typeface="Times New Roman" panose="02020603050405020304" pitchFamily="18" charset="0"/>
              </a:rPr>
              <a:t> нравственно-патриотические ценности и осознанному отношению к выбору и качеству,  посредством мультипликации.</a:t>
            </a:r>
          </a:p>
          <a:p>
            <a:pPr marL="0" indent="0" algn="just">
              <a:buNone/>
            </a:pPr>
            <a:r>
              <a:rPr lang="ru-RU" sz="2000" i="1" dirty="0">
                <a:solidFill>
                  <a:schemeClr val="tx1"/>
                </a:solidFill>
                <a:latin typeface="Times New Roman" panose="02020603050405020304" pitchFamily="18" charset="0"/>
                <a:cs typeface="Times New Roman" panose="02020603050405020304" pitchFamily="18" charset="0"/>
              </a:rPr>
              <a:t>2. Формировать умения видеть идею, передаваемую в мультфильмах, посредством наблюдения , рассуждения, сравнивать увиденное, переживать увиденное отражая свои впечатления с помощью обогащенного словарного запаса.</a:t>
            </a:r>
          </a:p>
        </p:txBody>
      </p:sp>
    </p:spTree>
    <p:extLst>
      <p:ext uri="{BB962C8B-B14F-4D97-AF65-F5344CB8AC3E}">
        <p14:creationId xmlns:p14="http://schemas.microsoft.com/office/powerpoint/2010/main" val="87507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6</a:t>
            </a:r>
          </a:p>
        </p:txBody>
      </p:sp>
      <p:sp>
        <p:nvSpPr>
          <p:cNvPr id="7" name="Прямоугольник 6">
            <a:extLst>
              <a:ext uri="{FF2B5EF4-FFF2-40B4-BE49-F238E27FC236}">
                <a16:creationId xmlns:a16="http://schemas.microsoft.com/office/drawing/2014/main" id="{DF080144-E40D-928C-8E75-15E97924CA5F}"/>
              </a:ext>
            </a:extLst>
          </p:cNvPr>
          <p:cNvSpPr/>
          <p:nvPr/>
        </p:nvSpPr>
        <p:spPr>
          <a:xfrm>
            <a:off x="834347" y="1667702"/>
            <a:ext cx="9044760" cy="5592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sz="2000" i="1" dirty="0">
              <a:solidFill>
                <a:schemeClr val="tx1"/>
              </a:solidFill>
              <a:latin typeface="Times New Roman" panose="02020603050405020304" pitchFamily="18" charset="0"/>
              <a:cs typeface="Times New Roman" panose="02020603050405020304" pitchFamily="18" charset="0"/>
            </a:endParaRPr>
          </a:p>
          <a:p>
            <a:pPr algn="l" fontAlgn="t"/>
            <a:r>
              <a:rPr lang="ru-RU" sz="2000" i="1" dirty="0">
                <a:solidFill>
                  <a:schemeClr val="tx1"/>
                </a:solidFill>
                <a:latin typeface="Times New Roman" panose="02020603050405020304" pitchFamily="18" charset="0"/>
                <a:cs typeface="Times New Roman" panose="02020603050405020304" pitchFamily="18" charset="0"/>
              </a:rPr>
              <a:t>Встреча с отделом культуры коренных малочисленных народов Севера (Сахалинский областной центр народного творчества) </a:t>
            </a:r>
            <a:r>
              <a:rPr lang="en-US" sz="2000" i="1"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ocnt.sakhalin.gov.ru</a:t>
            </a:r>
            <a:endParaRPr lang="en-US" sz="2000" i="1" dirty="0">
              <a:solidFill>
                <a:schemeClr val="tx1"/>
              </a:solidFill>
              <a:effectLst/>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p:txBody>
      </p:sp>
      <p:cxnSp>
        <p:nvCxnSpPr>
          <p:cNvPr id="15" name="Прямая со стрелкой 14">
            <a:extLst>
              <a:ext uri="{FF2B5EF4-FFF2-40B4-BE49-F238E27FC236}">
                <a16:creationId xmlns:a16="http://schemas.microsoft.com/office/drawing/2014/main" id="{6AB9C5D8-8D3F-55A5-0DB7-03FBBA2A9518}"/>
              </a:ext>
            </a:extLst>
          </p:cNvPr>
          <p:cNvCxnSpPr>
            <a:cxnSpLocks/>
          </p:cNvCxnSpPr>
          <p:nvPr/>
        </p:nvCxnSpPr>
        <p:spPr>
          <a:xfrm>
            <a:off x="5233544" y="1320801"/>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a:extLst>
              <a:ext uri="{FF2B5EF4-FFF2-40B4-BE49-F238E27FC236}">
                <a16:creationId xmlns:a16="http://schemas.microsoft.com/office/drawing/2014/main" id="{BA2AF2F0-2856-0791-2C61-7683A0B36E37}"/>
              </a:ext>
            </a:extLst>
          </p:cNvPr>
          <p:cNvCxnSpPr>
            <a:cxnSpLocks/>
          </p:cNvCxnSpPr>
          <p:nvPr/>
        </p:nvCxnSpPr>
        <p:spPr>
          <a:xfrm>
            <a:off x="8624454" y="3429000"/>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Прямоугольник 19">
            <a:extLst>
              <a:ext uri="{FF2B5EF4-FFF2-40B4-BE49-F238E27FC236}">
                <a16:creationId xmlns:a16="http://schemas.microsoft.com/office/drawing/2014/main" id="{4A976BE3-339D-435C-C908-737F0727105E}"/>
              </a:ext>
            </a:extLst>
          </p:cNvPr>
          <p:cNvSpPr/>
          <p:nvPr/>
        </p:nvSpPr>
        <p:spPr>
          <a:xfrm>
            <a:off x="834348" y="692965"/>
            <a:ext cx="8809950" cy="626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l" fontAlgn="t"/>
            <a:r>
              <a:rPr lang="ru-RU" sz="2000" i="1" dirty="0">
                <a:solidFill>
                  <a:schemeClr val="tx1"/>
                </a:solidFill>
                <a:latin typeface="Times New Roman" panose="02020603050405020304" pitchFamily="18" charset="0"/>
                <a:cs typeface="Times New Roman" panose="02020603050405020304" pitchFamily="18" charset="0"/>
              </a:rPr>
              <a:t>Организация экскурсии по теме: Жизнь и быт крайних народов Севера Сахалина</a:t>
            </a:r>
            <a:endParaRPr lang="en-US" sz="2000" i="1" dirty="0">
              <a:solidFill>
                <a:schemeClr val="tx1"/>
              </a:solidFill>
              <a:effectLst/>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4A976BE3-339D-435C-C908-737F0727105E}"/>
              </a:ext>
            </a:extLst>
          </p:cNvPr>
          <p:cNvSpPr/>
          <p:nvPr/>
        </p:nvSpPr>
        <p:spPr>
          <a:xfrm>
            <a:off x="967452" y="148193"/>
            <a:ext cx="8385868" cy="4360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ctr" fontAlgn="t"/>
            <a:r>
              <a:rPr lang="ru-RU" sz="4000" u="sng" dirty="0">
                <a:solidFill>
                  <a:schemeClr val="tx1"/>
                </a:solidFill>
                <a:latin typeface="Times New Roman" panose="02020603050405020304" pitchFamily="18" charset="0"/>
                <a:cs typeface="Times New Roman" panose="02020603050405020304" pitchFamily="18" charset="0"/>
              </a:rPr>
              <a:t>Подготовительный этап</a:t>
            </a:r>
            <a:endParaRPr lang="en-US" sz="4000" i="0" u="sng" dirty="0">
              <a:solidFill>
                <a:schemeClr val="tx1"/>
              </a:solidFill>
              <a:effectLst/>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E4B8726-5615-E409-E8BA-0EA9742B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48" y="2575145"/>
            <a:ext cx="8809950" cy="4134662"/>
          </a:xfrm>
          <a:prstGeom prst="rect">
            <a:avLst/>
          </a:prstGeom>
        </p:spPr>
      </p:pic>
    </p:spTree>
    <p:extLst>
      <p:ext uri="{BB962C8B-B14F-4D97-AF65-F5344CB8AC3E}">
        <p14:creationId xmlns:p14="http://schemas.microsoft.com/office/powerpoint/2010/main" val="97380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941756"/>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7</a:t>
            </a:r>
          </a:p>
        </p:txBody>
      </p:sp>
      <p:cxnSp>
        <p:nvCxnSpPr>
          <p:cNvPr id="16" name="Прямая со стрелкой 15">
            <a:extLst>
              <a:ext uri="{FF2B5EF4-FFF2-40B4-BE49-F238E27FC236}">
                <a16:creationId xmlns:a16="http://schemas.microsoft.com/office/drawing/2014/main" id="{43ECB94B-2EF0-A518-1566-3BBA244100D9}"/>
              </a:ext>
            </a:extLst>
          </p:cNvPr>
          <p:cNvCxnSpPr>
            <a:cxnSpLocks/>
          </p:cNvCxnSpPr>
          <p:nvPr/>
        </p:nvCxnSpPr>
        <p:spPr>
          <a:xfrm>
            <a:off x="4987634" y="5709146"/>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Прямоугольник 2">
            <a:extLst>
              <a:ext uri="{FF2B5EF4-FFF2-40B4-BE49-F238E27FC236}">
                <a16:creationId xmlns:a16="http://schemas.microsoft.com/office/drawing/2014/main" id="{60CF8A99-D340-82E7-AEB0-92152320AB03}"/>
              </a:ext>
            </a:extLst>
          </p:cNvPr>
          <p:cNvSpPr/>
          <p:nvPr/>
        </p:nvSpPr>
        <p:spPr>
          <a:xfrm>
            <a:off x="1592501" y="150285"/>
            <a:ext cx="6790266" cy="4355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just"/>
            <a:r>
              <a:rPr lang="ru-RU" sz="2000" i="0" dirty="0">
                <a:solidFill>
                  <a:schemeClr val="tx1"/>
                </a:solidFill>
                <a:effectLst/>
                <a:latin typeface="Times New Roman" panose="02020603050405020304" pitchFamily="18" charset="0"/>
                <a:cs typeface="Times New Roman" panose="02020603050405020304" pitchFamily="18" charset="0"/>
              </a:rPr>
              <a:t>Организаторы: </a:t>
            </a:r>
            <a:r>
              <a:rPr lang="ru-RU" sz="2000" i="0" dirty="0" err="1">
                <a:solidFill>
                  <a:srgbClr val="000000"/>
                </a:solidFill>
                <a:effectLst/>
                <a:latin typeface="Times New Roman" panose="02020603050405020304" pitchFamily="18" charset="0"/>
                <a:cs typeface="Times New Roman" panose="02020603050405020304" pitchFamily="18" charset="0"/>
              </a:rPr>
              <a:t>Хурьюн</a:t>
            </a:r>
            <a:r>
              <a:rPr lang="ru-RU" sz="2000" i="0" dirty="0">
                <a:solidFill>
                  <a:srgbClr val="000000"/>
                </a:solidFill>
                <a:effectLst/>
                <a:latin typeface="Times New Roman" panose="02020603050405020304" pitchFamily="18" charset="0"/>
                <a:cs typeface="Times New Roman" panose="02020603050405020304" pitchFamily="18" charset="0"/>
              </a:rPr>
              <a:t> Ольга Юрьевна (</a:t>
            </a:r>
            <a:r>
              <a:rPr lang="ru-RU" sz="2000" dirty="0">
                <a:solidFill>
                  <a:srgbClr val="000000"/>
                </a:solidFill>
                <a:latin typeface="Times New Roman" panose="02020603050405020304" pitchFamily="18" charset="0"/>
                <a:cs typeface="Times New Roman" panose="02020603050405020304" pitchFamily="18" charset="0"/>
              </a:rPr>
              <a:t>в</a:t>
            </a:r>
            <a:r>
              <a:rPr lang="ru-RU" sz="2000" i="0" dirty="0">
                <a:solidFill>
                  <a:srgbClr val="000000"/>
                </a:solidFill>
                <a:effectLst/>
                <a:latin typeface="Times New Roman" panose="02020603050405020304" pitchFamily="18" charset="0"/>
                <a:cs typeface="Times New Roman" panose="02020603050405020304" pitchFamily="18" charset="0"/>
              </a:rPr>
              <a:t>едущий методист )</a:t>
            </a: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0224D56-5D74-CF6E-02FA-8C22BF4E9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11" y="774204"/>
            <a:ext cx="5292434" cy="5835916"/>
          </a:xfrm>
          <a:prstGeom prst="rect">
            <a:avLst/>
          </a:prstGeom>
        </p:spPr>
      </p:pic>
      <p:pic>
        <p:nvPicPr>
          <p:cNvPr id="11" name="Рисунок 10">
            <a:extLst>
              <a:ext uri="{FF2B5EF4-FFF2-40B4-BE49-F238E27FC236}">
                <a16:creationId xmlns:a16="http://schemas.microsoft.com/office/drawing/2014/main" id="{C53E3873-D197-836D-2B16-495ED679E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148" y="3749005"/>
            <a:ext cx="4703616" cy="2958710"/>
          </a:xfrm>
          <a:prstGeom prst="rect">
            <a:avLst/>
          </a:prstGeom>
        </p:spPr>
      </p:pic>
      <p:pic>
        <p:nvPicPr>
          <p:cNvPr id="14" name="Рисунок 13">
            <a:extLst>
              <a:ext uri="{FF2B5EF4-FFF2-40B4-BE49-F238E27FC236}">
                <a16:creationId xmlns:a16="http://schemas.microsoft.com/office/drawing/2014/main" id="{C23331BC-41DB-EFD4-D0DD-1704C10E8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148" y="774204"/>
            <a:ext cx="4052452" cy="2786414"/>
          </a:xfrm>
          <a:prstGeom prst="rect">
            <a:avLst/>
          </a:prstGeom>
        </p:spPr>
      </p:pic>
    </p:spTree>
    <p:extLst>
      <p:ext uri="{BB962C8B-B14F-4D97-AF65-F5344CB8AC3E}">
        <p14:creationId xmlns:p14="http://schemas.microsoft.com/office/powerpoint/2010/main" val="20946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941756"/>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7</a:t>
            </a:r>
          </a:p>
        </p:txBody>
      </p:sp>
      <p:cxnSp>
        <p:nvCxnSpPr>
          <p:cNvPr id="16" name="Прямая со стрелкой 15">
            <a:extLst>
              <a:ext uri="{FF2B5EF4-FFF2-40B4-BE49-F238E27FC236}">
                <a16:creationId xmlns:a16="http://schemas.microsoft.com/office/drawing/2014/main" id="{43ECB94B-2EF0-A518-1566-3BBA244100D9}"/>
              </a:ext>
            </a:extLst>
          </p:cNvPr>
          <p:cNvCxnSpPr>
            <a:cxnSpLocks/>
          </p:cNvCxnSpPr>
          <p:nvPr/>
        </p:nvCxnSpPr>
        <p:spPr>
          <a:xfrm>
            <a:off x="4987634" y="5709146"/>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106D1D92-F11A-F2C4-E37F-4DB80CCB38DD}"/>
              </a:ext>
            </a:extLst>
          </p:cNvPr>
          <p:cNvSpPr/>
          <p:nvPr/>
        </p:nvSpPr>
        <p:spPr>
          <a:xfrm>
            <a:off x="968280" y="226541"/>
            <a:ext cx="8826879" cy="3480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just"/>
            <a:r>
              <a:rPr lang="ru-RU" sz="2000" i="0" dirty="0">
                <a:solidFill>
                  <a:schemeClr val="tx1"/>
                </a:solidFill>
                <a:effectLst/>
                <a:latin typeface="Times New Roman" panose="02020603050405020304" pitchFamily="18" charset="0"/>
                <a:cs typeface="Times New Roman" panose="02020603050405020304" pitchFamily="18" charset="0"/>
              </a:rPr>
              <a:t>Знакомство с инструментами народов крайнего Севера Сахалина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20600021-E031-5EE2-C1EB-C7B6DE1DCB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489" y="863243"/>
            <a:ext cx="9504565" cy="5768216"/>
          </a:xfrm>
          <a:prstGeom prst="rect">
            <a:avLst/>
          </a:prstGeom>
        </p:spPr>
      </p:pic>
    </p:spTree>
    <p:extLst>
      <p:ext uri="{BB962C8B-B14F-4D97-AF65-F5344CB8AC3E}">
        <p14:creationId xmlns:p14="http://schemas.microsoft.com/office/powerpoint/2010/main" val="97708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941756"/>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7</a:t>
            </a:r>
          </a:p>
        </p:txBody>
      </p:sp>
      <p:cxnSp>
        <p:nvCxnSpPr>
          <p:cNvPr id="16" name="Прямая со стрелкой 15">
            <a:extLst>
              <a:ext uri="{FF2B5EF4-FFF2-40B4-BE49-F238E27FC236}">
                <a16:creationId xmlns:a16="http://schemas.microsoft.com/office/drawing/2014/main" id="{43ECB94B-2EF0-A518-1566-3BBA244100D9}"/>
              </a:ext>
            </a:extLst>
          </p:cNvPr>
          <p:cNvCxnSpPr>
            <a:cxnSpLocks/>
          </p:cNvCxnSpPr>
          <p:nvPr/>
        </p:nvCxnSpPr>
        <p:spPr>
          <a:xfrm>
            <a:off x="4987634" y="5709146"/>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106D1D92-F11A-F2C4-E37F-4DB80CCB38DD}"/>
              </a:ext>
            </a:extLst>
          </p:cNvPr>
          <p:cNvSpPr/>
          <p:nvPr/>
        </p:nvSpPr>
        <p:spPr>
          <a:xfrm>
            <a:off x="968280" y="226541"/>
            <a:ext cx="8826879" cy="3480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just"/>
            <a:r>
              <a:rPr lang="ru-RU" sz="2000" i="0" dirty="0">
                <a:solidFill>
                  <a:schemeClr val="tx1"/>
                </a:solidFill>
                <a:effectLst/>
                <a:latin typeface="Times New Roman" panose="02020603050405020304" pitchFamily="18" charset="0"/>
                <a:cs typeface="Times New Roman" panose="02020603050405020304" pitchFamily="18" charset="0"/>
              </a:rPr>
              <a:t>Знакомство с инструментами народов крайнего Севера Сахалина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2882F258-3C63-E6D7-02F4-AFD32F4C8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779374"/>
            <a:ext cx="4185766" cy="5787679"/>
          </a:xfrm>
          <a:prstGeom prst="rect">
            <a:avLst/>
          </a:prstGeom>
        </p:spPr>
      </p:pic>
      <p:pic>
        <p:nvPicPr>
          <p:cNvPr id="26" name="Рисунок 25">
            <a:extLst>
              <a:ext uri="{FF2B5EF4-FFF2-40B4-BE49-F238E27FC236}">
                <a16:creationId xmlns:a16="http://schemas.microsoft.com/office/drawing/2014/main" id="{51A6EDFF-D793-A41D-A73B-80B342742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09" y="687560"/>
            <a:ext cx="4456778" cy="5787680"/>
          </a:xfrm>
          <a:prstGeom prst="rect">
            <a:avLst/>
          </a:prstGeom>
        </p:spPr>
      </p:pic>
      <p:sp>
        <p:nvSpPr>
          <p:cNvPr id="3" name="AutoShape 2">
            <a:extLst>
              <a:ext uri="{FF2B5EF4-FFF2-40B4-BE49-F238E27FC236}">
                <a16:creationId xmlns:a16="http://schemas.microsoft.com/office/drawing/2014/main" id="{F1A8D624-50F8-6276-9BBF-45D3689E7B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5168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941756"/>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7</a:t>
            </a:r>
          </a:p>
        </p:txBody>
      </p:sp>
      <p:cxnSp>
        <p:nvCxnSpPr>
          <p:cNvPr id="16" name="Прямая со стрелкой 15">
            <a:extLst>
              <a:ext uri="{FF2B5EF4-FFF2-40B4-BE49-F238E27FC236}">
                <a16:creationId xmlns:a16="http://schemas.microsoft.com/office/drawing/2014/main" id="{43ECB94B-2EF0-A518-1566-3BBA244100D9}"/>
              </a:ext>
            </a:extLst>
          </p:cNvPr>
          <p:cNvCxnSpPr>
            <a:cxnSpLocks/>
          </p:cNvCxnSpPr>
          <p:nvPr/>
        </p:nvCxnSpPr>
        <p:spPr>
          <a:xfrm>
            <a:off x="4987634" y="5709146"/>
            <a:ext cx="0" cy="2856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Прямоугольник 17">
            <a:extLst>
              <a:ext uri="{FF2B5EF4-FFF2-40B4-BE49-F238E27FC236}">
                <a16:creationId xmlns:a16="http://schemas.microsoft.com/office/drawing/2014/main" id="{106D1D92-F11A-F2C4-E37F-4DB80CCB38DD}"/>
              </a:ext>
            </a:extLst>
          </p:cNvPr>
          <p:cNvSpPr/>
          <p:nvPr/>
        </p:nvSpPr>
        <p:spPr>
          <a:xfrm>
            <a:off x="968280" y="226541"/>
            <a:ext cx="8826879" cy="3480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fontAlgn="t"/>
            <a:endParaRPr lang="ru-RU" dirty="0">
              <a:solidFill>
                <a:schemeClr val="tx1"/>
              </a:solidFill>
              <a:latin typeface="Times New Roman" panose="02020603050405020304" pitchFamily="18" charset="0"/>
              <a:cs typeface="Times New Roman" panose="02020603050405020304" pitchFamily="18" charset="0"/>
            </a:endParaRPr>
          </a:p>
          <a:p>
            <a:pPr algn="just"/>
            <a:r>
              <a:rPr lang="ru-RU" sz="2000" i="0" dirty="0">
                <a:solidFill>
                  <a:schemeClr val="tx1"/>
                </a:solidFill>
                <a:effectLst/>
                <a:latin typeface="Times New Roman" panose="02020603050405020304" pitchFamily="18" charset="0"/>
                <a:cs typeface="Times New Roman" panose="02020603050405020304" pitchFamily="18" charset="0"/>
              </a:rPr>
              <a:t>Знакомство с культурой народов крайнего Севера Сахалина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sp>
        <p:nvSpPr>
          <p:cNvPr id="3" name="AutoShape 2">
            <a:extLst>
              <a:ext uri="{FF2B5EF4-FFF2-40B4-BE49-F238E27FC236}">
                <a16:creationId xmlns:a16="http://schemas.microsoft.com/office/drawing/2014/main" id="{F1A8D624-50F8-6276-9BBF-45D3689E7B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2AA535DC-5183-1393-5A8A-C5F0EE125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28" y="703749"/>
            <a:ext cx="5143500" cy="5927710"/>
          </a:xfrm>
          <a:prstGeom prst="rect">
            <a:avLst/>
          </a:prstGeom>
        </p:spPr>
      </p:pic>
      <p:pic>
        <p:nvPicPr>
          <p:cNvPr id="7" name="Рисунок 6">
            <a:extLst>
              <a:ext uri="{FF2B5EF4-FFF2-40B4-BE49-F238E27FC236}">
                <a16:creationId xmlns:a16="http://schemas.microsoft.com/office/drawing/2014/main" id="{14969E10-8186-2480-1B77-1858B84A1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703749"/>
            <a:ext cx="3882734" cy="5916244"/>
          </a:xfrm>
          <a:prstGeom prst="rect">
            <a:avLst/>
          </a:prstGeom>
        </p:spPr>
      </p:pic>
    </p:spTree>
    <p:extLst>
      <p:ext uri="{BB962C8B-B14F-4D97-AF65-F5344CB8AC3E}">
        <p14:creationId xmlns:p14="http://schemas.microsoft.com/office/powerpoint/2010/main" val="241638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941756"/>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8</a:t>
            </a:r>
          </a:p>
        </p:txBody>
      </p:sp>
      <p:cxnSp>
        <p:nvCxnSpPr>
          <p:cNvPr id="10" name="Прямая со стрелкой 9">
            <a:extLst>
              <a:ext uri="{FF2B5EF4-FFF2-40B4-BE49-F238E27FC236}">
                <a16:creationId xmlns:a16="http://schemas.microsoft.com/office/drawing/2014/main" id="{FD6718D2-B68C-C6EB-0E9D-309EEEE2E13A}"/>
              </a:ext>
            </a:extLst>
          </p:cNvPr>
          <p:cNvCxnSpPr>
            <a:cxnSpLocks/>
          </p:cNvCxnSpPr>
          <p:nvPr/>
        </p:nvCxnSpPr>
        <p:spPr>
          <a:xfrm>
            <a:off x="7253293" y="4176487"/>
            <a:ext cx="0" cy="687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Рисунок 4">
            <a:extLst>
              <a:ext uri="{FF2B5EF4-FFF2-40B4-BE49-F238E27FC236}">
                <a16:creationId xmlns:a16="http://schemas.microsoft.com/office/drawing/2014/main" id="{B375A480-E060-2BC4-350B-8BD55FF6D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28" y="143536"/>
            <a:ext cx="3412673" cy="2972044"/>
          </a:xfrm>
          <a:prstGeom prst="rect">
            <a:avLst/>
          </a:prstGeom>
        </p:spPr>
      </p:pic>
      <p:sp>
        <p:nvSpPr>
          <p:cNvPr id="8" name="Прямоугольник 7">
            <a:extLst>
              <a:ext uri="{FF2B5EF4-FFF2-40B4-BE49-F238E27FC236}">
                <a16:creationId xmlns:a16="http://schemas.microsoft.com/office/drawing/2014/main" id="{F285A1FD-7F94-22F7-BB41-7E29C7514C3D}"/>
              </a:ext>
            </a:extLst>
          </p:cNvPr>
          <p:cNvSpPr/>
          <p:nvPr/>
        </p:nvSpPr>
        <p:spPr>
          <a:xfrm>
            <a:off x="4620987" y="281570"/>
            <a:ext cx="4849967" cy="8114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Презентация на тему: «Жизнь коренных народов Севера Сахалина»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cxnSp>
        <p:nvCxnSpPr>
          <p:cNvPr id="9" name="Прямая со стрелкой 8">
            <a:extLst>
              <a:ext uri="{FF2B5EF4-FFF2-40B4-BE49-F238E27FC236}">
                <a16:creationId xmlns:a16="http://schemas.microsoft.com/office/drawing/2014/main" id="{EA177717-1058-C3EE-5AA8-13C074B59412}"/>
              </a:ext>
            </a:extLst>
          </p:cNvPr>
          <p:cNvCxnSpPr>
            <a:cxnSpLocks/>
          </p:cNvCxnSpPr>
          <p:nvPr/>
        </p:nvCxnSpPr>
        <p:spPr>
          <a:xfrm>
            <a:off x="6982146" y="1173018"/>
            <a:ext cx="0" cy="554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Прямоугольник 11">
            <a:extLst>
              <a:ext uri="{FF2B5EF4-FFF2-40B4-BE49-F238E27FC236}">
                <a16:creationId xmlns:a16="http://schemas.microsoft.com/office/drawing/2014/main" id="{06985246-1154-5E4D-E4A3-34419D3BAE16}"/>
              </a:ext>
            </a:extLst>
          </p:cNvPr>
          <p:cNvSpPr/>
          <p:nvPr/>
        </p:nvSpPr>
        <p:spPr>
          <a:xfrm>
            <a:off x="4620987" y="3344785"/>
            <a:ext cx="6043130" cy="6878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t"/>
            <a:r>
              <a:rPr lang="ru-RU" sz="2000" dirty="0">
                <a:solidFill>
                  <a:schemeClr val="tx1"/>
                </a:solidFill>
                <a:latin typeface="Times New Roman" panose="02020603050405020304" pitchFamily="18" charset="0"/>
                <a:cs typeface="Times New Roman" panose="02020603050405020304" pitchFamily="18" charset="0"/>
              </a:rPr>
              <a:t>Просмотр мультфильма по книге «Сказки над рекой Е.В. </a:t>
            </a:r>
            <a:r>
              <a:rPr lang="ru-RU" sz="2000" dirty="0" err="1">
                <a:solidFill>
                  <a:schemeClr val="tx1"/>
                </a:solidFill>
                <a:latin typeface="Times New Roman" panose="02020603050405020304" pitchFamily="18" charset="0"/>
                <a:cs typeface="Times New Roman" panose="02020603050405020304" pitchFamily="18" charset="0"/>
              </a:rPr>
              <a:t>Намаконовой</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99BB6436-FD65-690B-7153-50F22ABC6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29" y="3344785"/>
            <a:ext cx="3412672" cy="3251958"/>
          </a:xfrm>
          <a:prstGeom prst="rect">
            <a:avLst/>
          </a:prstGeom>
        </p:spPr>
      </p:pic>
      <p:pic>
        <p:nvPicPr>
          <p:cNvPr id="22" name="Рисунок 21">
            <a:extLst>
              <a:ext uri="{FF2B5EF4-FFF2-40B4-BE49-F238E27FC236}">
                <a16:creationId xmlns:a16="http://schemas.microsoft.com/office/drawing/2014/main" id="{9D4C3A7F-974D-12DF-EEFB-0352E0840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896" y="1778000"/>
            <a:ext cx="1460500" cy="1460500"/>
          </a:xfrm>
          <a:prstGeom prst="rect">
            <a:avLst/>
          </a:prstGeom>
        </p:spPr>
      </p:pic>
      <p:pic>
        <p:nvPicPr>
          <p:cNvPr id="25" name="Рисунок 24">
            <a:extLst>
              <a:ext uri="{FF2B5EF4-FFF2-40B4-BE49-F238E27FC236}">
                <a16:creationId xmlns:a16="http://schemas.microsoft.com/office/drawing/2014/main" id="{686648AC-2337-D4A8-749B-C28E1DBF7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043" y="5017563"/>
            <a:ext cx="1460500" cy="1460500"/>
          </a:xfrm>
          <a:prstGeom prst="rect">
            <a:avLst/>
          </a:prstGeom>
        </p:spPr>
      </p:pic>
    </p:spTree>
    <p:extLst>
      <p:ext uri="{BB962C8B-B14F-4D97-AF65-F5344CB8AC3E}">
        <p14:creationId xmlns:p14="http://schemas.microsoft.com/office/powerpoint/2010/main" val="378763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955964" y="166255"/>
            <a:ext cx="8728364" cy="610433"/>
          </a:xfrm>
        </p:spPr>
        <p:txBody>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Практический этап</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5</a:t>
            </a:r>
          </a:p>
        </p:txBody>
      </p:sp>
      <p:sp>
        <p:nvSpPr>
          <p:cNvPr id="6" name="Прямоугольник 5">
            <a:extLst>
              <a:ext uri="{FF2B5EF4-FFF2-40B4-BE49-F238E27FC236}">
                <a16:creationId xmlns:a16="http://schemas.microsoft.com/office/drawing/2014/main" id="{364A9A64-1BE1-481A-CC61-B80EF9690650}"/>
              </a:ext>
            </a:extLst>
          </p:cNvPr>
          <p:cNvSpPr/>
          <p:nvPr/>
        </p:nvSpPr>
        <p:spPr>
          <a:xfrm>
            <a:off x="757775" y="1040196"/>
            <a:ext cx="9071628" cy="3770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800"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Знакомство с культурой крайнего народов Сахалинской области</a:t>
            </a:r>
          </a:p>
        </p:txBody>
      </p:sp>
      <p:sp>
        <p:nvSpPr>
          <p:cNvPr id="7" name="Прямоугольник 6">
            <a:extLst>
              <a:ext uri="{FF2B5EF4-FFF2-40B4-BE49-F238E27FC236}">
                <a16:creationId xmlns:a16="http://schemas.microsoft.com/office/drawing/2014/main" id="{6E39FDA3-CF02-5399-1FC0-FB86786033D3}"/>
              </a:ext>
            </a:extLst>
          </p:cNvPr>
          <p:cNvSpPr/>
          <p:nvPr/>
        </p:nvSpPr>
        <p:spPr>
          <a:xfrm>
            <a:off x="2125323" y="1788162"/>
            <a:ext cx="6400799" cy="5077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800" dirty="0">
                <a:solidFill>
                  <a:schemeClr val="tx1"/>
                </a:solidFill>
                <a:latin typeface="Times New Roman" panose="02020603050405020304" pitchFamily="18" charset="0"/>
                <a:cs typeface="Times New Roman" panose="02020603050405020304" pitchFamily="18" charset="0"/>
              </a:rPr>
              <a:t>Занятие по теме: «</a:t>
            </a:r>
            <a:r>
              <a:rPr lang="ru-RU" dirty="0">
                <a:solidFill>
                  <a:schemeClr val="tx1"/>
                </a:solidFill>
                <a:latin typeface="Times New Roman" panose="02020603050405020304" pitchFamily="18" charset="0"/>
                <a:cs typeface="Times New Roman" panose="02020603050405020304" pitchFamily="18" charset="0"/>
              </a:rPr>
              <a:t>Кто, к</a:t>
            </a:r>
            <a:r>
              <a:rPr lang="ru-RU" sz="1800" dirty="0">
                <a:solidFill>
                  <a:schemeClr val="tx1"/>
                </a:solidFill>
                <a:latin typeface="Times New Roman" panose="02020603050405020304" pitchFamily="18" charset="0"/>
                <a:cs typeface="Times New Roman" panose="02020603050405020304" pitchFamily="18" charset="0"/>
              </a:rPr>
              <a:t>ак и где жили народы крайнего Севера  на Сахалине, быт и их сказки </a:t>
            </a:r>
          </a:p>
        </p:txBody>
      </p:sp>
      <p:cxnSp>
        <p:nvCxnSpPr>
          <p:cNvPr id="9" name="Прямая со стрелкой 8">
            <a:extLst>
              <a:ext uri="{FF2B5EF4-FFF2-40B4-BE49-F238E27FC236}">
                <a16:creationId xmlns:a16="http://schemas.microsoft.com/office/drawing/2014/main" id="{53B4E957-6FDD-01D6-2D76-462F7F924196}"/>
              </a:ext>
            </a:extLst>
          </p:cNvPr>
          <p:cNvCxnSpPr>
            <a:cxnSpLocks/>
          </p:cNvCxnSpPr>
          <p:nvPr/>
        </p:nvCxnSpPr>
        <p:spPr>
          <a:xfrm>
            <a:off x="5002644" y="3174635"/>
            <a:ext cx="0" cy="210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Прямая со стрелкой 9">
            <a:extLst>
              <a:ext uri="{FF2B5EF4-FFF2-40B4-BE49-F238E27FC236}">
                <a16:creationId xmlns:a16="http://schemas.microsoft.com/office/drawing/2014/main" id="{24F6113D-D7ED-2061-EFE2-60A1C6BA2B60}"/>
              </a:ext>
            </a:extLst>
          </p:cNvPr>
          <p:cNvCxnSpPr>
            <a:cxnSpLocks/>
            <a:stCxn id="7" idx="3"/>
          </p:cNvCxnSpPr>
          <p:nvPr/>
        </p:nvCxnSpPr>
        <p:spPr>
          <a:xfrm>
            <a:off x="8526122" y="2042044"/>
            <a:ext cx="775855" cy="507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Прямая со стрелкой 10">
            <a:extLst>
              <a:ext uri="{FF2B5EF4-FFF2-40B4-BE49-F238E27FC236}">
                <a16:creationId xmlns:a16="http://schemas.microsoft.com/office/drawing/2014/main" id="{E0125E84-0FE7-6AFB-F6D1-6E9AE5877ABB}"/>
              </a:ext>
            </a:extLst>
          </p:cNvPr>
          <p:cNvCxnSpPr>
            <a:cxnSpLocks/>
            <a:stCxn id="7" idx="1"/>
          </p:cNvCxnSpPr>
          <p:nvPr/>
        </p:nvCxnSpPr>
        <p:spPr>
          <a:xfrm flipH="1">
            <a:off x="1269440" y="2042044"/>
            <a:ext cx="855883" cy="463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187DA247-5FBD-5DC6-6AD5-67FD2BCF3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092" y="2549807"/>
            <a:ext cx="4807616" cy="4019678"/>
          </a:xfrm>
          <a:prstGeom prst="rect">
            <a:avLst/>
          </a:prstGeom>
        </p:spPr>
      </p:pic>
      <p:pic>
        <p:nvPicPr>
          <p:cNvPr id="43" name="Рисунок 42">
            <a:extLst>
              <a:ext uri="{FF2B5EF4-FFF2-40B4-BE49-F238E27FC236}">
                <a16:creationId xmlns:a16="http://schemas.microsoft.com/office/drawing/2014/main" id="{D0D2EFBD-1D49-1E4A-F9E8-B728133EA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75" y="2506003"/>
            <a:ext cx="3704056" cy="4063482"/>
          </a:xfrm>
          <a:prstGeom prst="rect">
            <a:avLst/>
          </a:prstGeom>
        </p:spPr>
      </p:pic>
    </p:spTree>
    <p:extLst>
      <p:ext uri="{BB962C8B-B14F-4D97-AF65-F5344CB8AC3E}">
        <p14:creationId xmlns:p14="http://schemas.microsoft.com/office/powerpoint/2010/main" val="300483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13" y="302705"/>
            <a:ext cx="4869455" cy="637351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981" y="170504"/>
            <a:ext cx="6114747" cy="6505716"/>
          </a:xfrm>
          <a:prstGeom prst="rect">
            <a:avLst/>
          </a:prstGeom>
        </p:spPr>
      </p:pic>
      <p:sp>
        <p:nvSpPr>
          <p:cNvPr id="6" name="Свиток: горизонтальный 3">
            <a:extLst>
              <a:ext uri="{FF2B5EF4-FFF2-40B4-BE49-F238E27FC236}">
                <a16:creationId xmlns:a16="http://schemas.microsoft.com/office/drawing/2014/main" id="{8B6D96BF-34AC-56D1-8956-195E2D6C3FE6}"/>
              </a:ext>
            </a:extLst>
          </p:cNvPr>
          <p:cNvSpPr/>
          <p:nvPr/>
        </p:nvSpPr>
        <p:spPr>
          <a:xfrm>
            <a:off x="1160412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5</a:t>
            </a:r>
          </a:p>
        </p:txBody>
      </p:sp>
    </p:spTree>
    <p:extLst>
      <p:ext uri="{BB962C8B-B14F-4D97-AF65-F5344CB8AC3E}">
        <p14:creationId xmlns:p14="http://schemas.microsoft.com/office/powerpoint/2010/main" val="126914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00628"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9</a:t>
            </a:r>
          </a:p>
        </p:txBody>
      </p:sp>
      <p:sp>
        <p:nvSpPr>
          <p:cNvPr id="3" name="Прямоугольник 2">
            <a:extLst>
              <a:ext uri="{FF2B5EF4-FFF2-40B4-BE49-F238E27FC236}">
                <a16:creationId xmlns:a16="http://schemas.microsoft.com/office/drawing/2014/main" id="{0A764987-B1C1-BCFE-3D89-4620354A862E}"/>
              </a:ext>
            </a:extLst>
          </p:cNvPr>
          <p:cNvSpPr/>
          <p:nvPr/>
        </p:nvSpPr>
        <p:spPr>
          <a:xfrm>
            <a:off x="907474" y="286439"/>
            <a:ext cx="8533982" cy="1277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400" i="0" dirty="0">
                <a:solidFill>
                  <a:schemeClr val="tx1"/>
                </a:solidFill>
                <a:effectLst/>
                <a:latin typeface="Times New Roman" panose="02020603050405020304" pitchFamily="18" charset="0"/>
                <a:cs typeface="Times New Roman" panose="02020603050405020304" pitchFamily="18" charset="0"/>
              </a:rPr>
              <a:t>Создание мультфильма по сказке </a:t>
            </a:r>
            <a:r>
              <a:rPr lang="ru-RU" sz="2400" dirty="0">
                <a:solidFill>
                  <a:schemeClr val="tx1"/>
                </a:solidFill>
                <a:latin typeface="Times New Roman" panose="02020603050405020304" pitchFamily="18" charset="0"/>
                <a:cs typeface="Times New Roman" panose="02020603050405020304" pitchFamily="18" charset="0"/>
              </a:rPr>
              <a:t>В. </a:t>
            </a:r>
            <a:r>
              <a:rPr lang="ru-RU" sz="2400" i="0" dirty="0" err="1">
                <a:solidFill>
                  <a:schemeClr val="tx1"/>
                </a:solidFill>
                <a:effectLst/>
                <a:latin typeface="Times New Roman" panose="02020603050405020304" pitchFamily="18" charset="0"/>
                <a:cs typeface="Times New Roman" panose="02020603050405020304" pitchFamily="18" charset="0"/>
              </a:rPr>
              <a:t>Санги</a:t>
            </a:r>
            <a:r>
              <a:rPr lang="ru-RU" sz="2400" i="0" dirty="0">
                <a:solidFill>
                  <a:schemeClr val="tx1"/>
                </a:solidFill>
                <a:effectLst/>
                <a:latin typeface="Times New Roman" panose="02020603050405020304" pitchFamily="18" charset="0"/>
                <a:cs typeface="Times New Roman" panose="02020603050405020304" pitchFamily="18" charset="0"/>
              </a:rPr>
              <a:t> «Тюлень и камбала»</a:t>
            </a:r>
            <a:endParaRPr lang="ru-RU" sz="24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21" name="Рисунок 20">
            <a:extLst>
              <a:ext uri="{FF2B5EF4-FFF2-40B4-BE49-F238E27FC236}">
                <a16:creationId xmlns:a16="http://schemas.microsoft.com/office/drawing/2014/main" id="{0445A74C-FD1C-4DE4-616B-19AD381D2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61" y="1925648"/>
            <a:ext cx="8941607" cy="4557870"/>
          </a:xfrm>
          <a:prstGeom prst="rect">
            <a:avLst/>
          </a:prstGeom>
        </p:spPr>
      </p:pic>
    </p:spTree>
    <p:extLst>
      <p:ext uri="{BB962C8B-B14F-4D97-AF65-F5344CB8AC3E}">
        <p14:creationId xmlns:p14="http://schemas.microsoft.com/office/powerpoint/2010/main" val="110471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2325602" y="199560"/>
            <a:ext cx="6252595" cy="659422"/>
          </a:xfrm>
        </p:spPr>
        <p:txBody>
          <a:bodyPr/>
          <a:lstStyle/>
          <a:p>
            <a:pPr algn="ctr"/>
            <a:r>
              <a:rPr lang="ru-RU" sz="3600" b="1" i="1" dirty="0">
                <a:solidFill>
                  <a:schemeClr val="accent2">
                    <a:lumMod val="75000"/>
                  </a:schemeClr>
                </a:solidFill>
                <a:latin typeface="Times New Roman" panose="02020603050405020304" pitchFamily="18" charset="0"/>
                <a:cs typeface="Times New Roman" panose="02020603050405020304" pitchFamily="18" charset="0"/>
              </a:rPr>
              <a:t>Актуальность</a:t>
            </a:r>
          </a:p>
        </p:txBody>
      </p:sp>
      <p:sp>
        <p:nvSpPr>
          <p:cNvPr id="3" name="Подзаголовок 2">
            <a:extLst>
              <a:ext uri="{FF2B5EF4-FFF2-40B4-BE49-F238E27FC236}">
                <a16:creationId xmlns:a16="http://schemas.microsoft.com/office/drawing/2014/main" id="{E11E1C92-835F-D8DB-FCD1-5626E0380253}"/>
              </a:ext>
            </a:extLst>
          </p:cNvPr>
          <p:cNvSpPr>
            <a:spLocks noGrp="1"/>
          </p:cNvSpPr>
          <p:nvPr>
            <p:ph type="subTitle" idx="1"/>
          </p:nvPr>
        </p:nvSpPr>
        <p:spPr>
          <a:xfrm>
            <a:off x="870767" y="958616"/>
            <a:ext cx="9035233" cy="5400620"/>
          </a:xfrm>
        </p:spPr>
        <p:txBody>
          <a:bodyPr>
            <a:normAutofit fontScale="92500"/>
          </a:bodyPr>
          <a:lstStyle/>
          <a:p>
            <a:pPr algn="l"/>
            <a:r>
              <a:rPr lang="ru-RU" b="1" i="1" dirty="0">
                <a:solidFill>
                  <a:srgbClr val="000000"/>
                </a:solidFill>
                <a:latin typeface="Times New Roman" panose="02020603050405020304" pitchFamily="18" charset="0"/>
                <a:ea typeface="Calibri" panose="020F0502020204030204" pitchFamily="34" charset="0"/>
              </a:rPr>
              <a:t> </a:t>
            </a:r>
            <a:r>
              <a:rPr lang="ru-RU" sz="2200" b="1" i="1" dirty="0">
                <a:solidFill>
                  <a:srgbClr val="000000"/>
                </a:solidFill>
                <a:latin typeface="Times New Roman" panose="02020603050405020304" pitchFamily="18" charset="0"/>
                <a:ea typeface="Calibri" panose="020F0502020204030204" pitchFamily="34" charset="0"/>
              </a:rPr>
              <a:t>Проблема духовно-нравственного воспитания детей  в настоящее время стало чрезвычайно актуальной в связи с заметным ухудшением нравственного и духовного состояния подрастающего поколения, которое проявляется в искажениях нравственного сознания, эмоциональной, волевой и социальной незрелости детей. Ныне материальные ценности доминируют над духовными,  поэтому у детей искажены представления  о доброте, милосердии, великодушии, справедливости. Современные дети быстрее решают задачи, но они реже восхищаются и удивляются, сопереживают, все чаще проявляют равнодушие и черствость . Духовно- нравственное воспитание детей средствами искусства театра и мультипликации способствуют ознакомлению с его выразительным языком, закладывающий основу для формирования навыков восприятия, понимания и истолкования действий, из которых складываются нравственные основы.</a:t>
            </a:r>
          </a:p>
          <a:p>
            <a:pPr algn="l"/>
            <a:r>
              <a:rPr lang="ru-RU" sz="2200" b="1" i="1" dirty="0">
                <a:solidFill>
                  <a:srgbClr val="000000"/>
                </a:solidFill>
                <a:latin typeface="Times New Roman" panose="02020603050405020304" pitchFamily="18" charset="0"/>
              </a:rPr>
              <a:t>Театрализованная и мультипликационная деятельность- неисчерпаемый источник развития чувств, переживаний и эмоциональных открытий, способ приобщения к духовному богатству.</a:t>
            </a:r>
            <a:endParaRPr lang="ru-RU" sz="2200" dirty="0"/>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2</a:t>
            </a:r>
          </a:p>
        </p:txBody>
      </p:sp>
    </p:spTree>
    <p:extLst>
      <p:ext uri="{BB962C8B-B14F-4D97-AF65-F5344CB8AC3E}">
        <p14:creationId xmlns:p14="http://schemas.microsoft.com/office/powerpoint/2010/main" val="3438983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01128"/>
            <a:ext cx="8596668" cy="1208183"/>
          </a:xfrm>
        </p:spPr>
        <p:txBody>
          <a:bodyPr/>
          <a:lstStyle/>
          <a:p>
            <a:r>
              <a:rPr lang="ru-RU" i="1" u="sng" dirty="0">
                <a:solidFill>
                  <a:schemeClr val="tx1"/>
                </a:solidFill>
                <a:latin typeface="Times New Roman" panose="02020603050405020304" pitchFamily="18" charset="0"/>
                <a:cs typeface="Times New Roman" panose="02020603050405020304" pitchFamily="18" charset="0"/>
              </a:rPr>
              <a:t>Занятие по теме: В мир путешествии мультипликации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3180" y="1509311"/>
            <a:ext cx="3894666" cy="463016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124" y="1509311"/>
            <a:ext cx="6333392" cy="4630161"/>
          </a:xfrm>
          <a:prstGeom prst="rect">
            <a:avLst/>
          </a:prstGeom>
        </p:spPr>
      </p:pic>
    </p:spTree>
    <p:extLst>
      <p:ext uri="{BB962C8B-B14F-4D97-AF65-F5344CB8AC3E}">
        <p14:creationId xmlns:p14="http://schemas.microsoft.com/office/powerpoint/2010/main" val="405536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341100" y="6359236"/>
            <a:ext cx="57380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10</a:t>
            </a:r>
          </a:p>
        </p:txBody>
      </p:sp>
      <p:sp>
        <p:nvSpPr>
          <p:cNvPr id="11" name="Прямоугольник 10">
            <a:extLst>
              <a:ext uri="{FF2B5EF4-FFF2-40B4-BE49-F238E27FC236}">
                <a16:creationId xmlns:a16="http://schemas.microsoft.com/office/drawing/2014/main" id="{FBEA22FD-D658-2534-5EFB-5932383B9901}"/>
              </a:ext>
            </a:extLst>
          </p:cNvPr>
          <p:cNvSpPr/>
          <p:nvPr/>
        </p:nvSpPr>
        <p:spPr>
          <a:xfrm>
            <a:off x="571197" y="533332"/>
            <a:ext cx="9259289" cy="4576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Проектировани</a:t>
            </a:r>
            <a:r>
              <a:rPr lang="ru-RU" sz="2000" dirty="0">
                <a:solidFill>
                  <a:schemeClr val="tx1"/>
                </a:solidFill>
                <a:latin typeface="Times New Roman" panose="02020603050405020304" pitchFamily="18" charset="0"/>
                <a:cs typeface="Times New Roman" panose="02020603050405020304" pitchFamily="18" charset="0"/>
              </a:rPr>
              <a:t>е моделей и определение ролей для мультфильма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25" name="Рисунок 24">
            <a:extLst>
              <a:ext uri="{FF2B5EF4-FFF2-40B4-BE49-F238E27FC236}">
                <a16:creationId xmlns:a16="http://schemas.microsoft.com/office/drawing/2014/main" id="{073CA1B9-E6AF-384E-2839-5E0817F770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355" y="1219761"/>
            <a:ext cx="4513290" cy="5458129"/>
          </a:xfrm>
          <a:prstGeom prst="rect">
            <a:avLst/>
          </a:prstGeom>
        </p:spPr>
      </p:pic>
      <p:pic>
        <p:nvPicPr>
          <p:cNvPr id="3" name="Рисунок 2">
            <a:extLst>
              <a:ext uri="{FF2B5EF4-FFF2-40B4-BE49-F238E27FC236}">
                <a16:creationId xmlns:a16="http://schemas.microsoft.com/office/drawing/2014/main" id="{FFF1972F-4528-8776-FF54-A11DEC5BA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737" y="1349227"/>
            <a:ext cx="4327750" cy="5425645"/>
          </a:xfrm>
          <a:prstGeom prst="rect">
            <a:avLst/>
          </a:prstGeom>
        </p:spPr>
      </p:pic>
    </p:spTree>
    <p:extLst>
      <p:ext uri="{BB962C8B-B14F-4D97-AF65-F5344CB8AC3E}">
        <p14:creationId xmlns:p14="http://schemas.microsoft.com/office/powerpoint/2010/main" val="355546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341100" y="6359236"/>
            <a:ext cx="57380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10</a:t>
            </a:r>
          </a:p>
        </p:txBody>
      </p:sp>
      <p:sp>
        <p:nvSpPr>
          <p:cNvPr id="11" name="Прямоугольник 10">
            <a:extLst>
              <a:ext uri="{FF2B5EF4-FFF2-40B4-BE49-F238E27FC236}">
                <a16:creationId xmlns:a16="http://schemas.microsoft.com/office/drawing/2014/main" id="{FBEA22FD-D658-2534-5EFB-5932383B9901}"/>
              </a:ext>
            </a:extLst>
          </p:cNvPr>
          <p:cNvSpPr/>
          <p:nvPr/>
        </p:nvSpPr>
        <p:spPr>
          <a:xfrm>
            <a:off x="917349" y="190803"/>
            <a:ext cx="8365198" cy="4576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Проектировани</a:t>
            </a:r>
            <a:r>
              <a:rPr lang="ru-RU" sz="2000" dirty="0">
                <a:solidFill>
                  <a:schemeClr val="tx1"/>
                </a:solidFill>
                <a:latin typeface="Times New Roman" panose="02020603050405020304" pitchFamily="18" charset="0"/>
                <a:cs typeface="Times New Roman" panose="02020603050405020304" pitchFamily="18" charset="0"/>
              </a:rPr>
              <a:t>е моделей и определение ролей для мультфильма</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27" name="Рисунок 26">
            <a:extLst>
              <a:ext uri="{FF2B5EF4-FFF2-40B4-BE49-F238E27FC236}">
                <a16:creationId xmlns:a16="http://schemas.microsoft.com/office/drawing/2014/main" id="{7ECAD936-6A1A-1E35-A380-7711268021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05" y="1106043"/>
            <a:ext cx="4782736" cy="5214091"/>
          </a:xfrm>
          <a:prstGeom prst="rect">
            <a:avLst/>
          </a:prstGeom>
        </p:spPr>
      </p:pic>
      <p:pic>
        <p:nvPicPr>
          <p:cNvPr id="34" name="Рисунок 33">
            <a:extLst>
              <a:ext uri="{FF2B5EF4-FFF2-40B4-BE49-F238E27FC236}">
                <a16:creationId xmlns:a16="http://schemas.microsoft.com/office/drawing/2014/main" id="{526ADCCC-2780-6826-3C60-DC803237D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993" y="1106043"/>
            <a:ext cx="3537317" cy="5214091"/>
          </a:xfrm>
          <a:prstGeom prst="rect">
            <a:avLst/>
          </a:prstGeom>
        </p:spPr>
      </p:pic>
      <p:pic>
        <p:nvPicPr>
          <p:cNvPr id="36" name="Рисунок 35">
            <a:extLst>
              <a:ext uri="{FF2B5EF4-FFF2-40B4-BE49-F238E27FC236}">
                <a16:creationId xmlns:a16="http://schemas.microsoft.com/office/drawing/2014/main" id="{3DF52E33-1B0D-6B9B-004F-BDF3AB1FD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546" y="1106043"/>
            <a:ext cx="2773793" cy="5214091"/>
          </a:xfrm>
          <a:prstGeom prst="rect">
            <a:avLst/>
          </a:prstGeom>
        </p:spPr>
      </p:pic>
    </p:spTree>
    <p:extLst>
      <p:ext uri="{BB962C8B-B14F-4D97-AF65-F5344CB8AC3E}">
        <p14:creationId xmlns:p14="http://schemas.microsoft.com/office/powerpoint/2010/main" val="207296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341100" y="6359236"/>
            <a:ext cx="57380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11</a:t>
            </a:r>
          </a:p>
        </p:txBody>
      </p:sp>
      <p:sp>
        <p:nvSpPr>
          <p:cNvPr id="39" name="Прямоугольник 38">
            <a:extLst>
              <a:ext uri="{FF2B5EF4-FFF2-40B4-BE49-F238E27FC236}">
                <a16:creationId xmlns:a16="http://schemas.microsoft.com/office/drawing/2014/main" id="{22418E5F-2FE0-1B9A-C87C-39E566EB5215}"/>
              </a:ext>
            </a:extLst>
          </p:cNvPr>
          <p:cNvSpPr/>
          <p:nvPr/>
        </p:nvSpPr>
        <p:spPr>
          <a:xfrm>
            <a:off x="832702" y="121721"/>
            <a:ext cx="8387498" cy="4576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Съёмочный процесс</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41" name="Рисунок 40">
            <a:extLst>
              <a:ext uri="{FF2B5EF4-FFF2-40B4-BE49-F238E27FC236}">
                <a16:creationId xmlns:a16="http://schemas.microsoft.com/office/drawing/2014/main" id="{7AC974CB-96F9-D773-978A-185C6BAF0F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000" y="759591"/>
            <a:ext cx="5799385" cy="5501145"/>
          </a:xfrm>
          <a:prstGeom prst="rect">
            <a:avLst/>
          </a:prstGeom>
        </p:spPr>
      </p:pic>
      <p:pic>
        <p:nvPicPr>
          <p:cNvPr id="43" name="Рисунок 42">
            <a:extLst>
              <a:ext uri="{FF2B5EF4-FFF2-40B4-BE49-F238E27FC236}">
                <a16:creationId xmlns:a16="http://schemas.microsoft.com/office/drawing/2014/main" id="{019E7637-93E2-7086-4DF3-D2DBC5D29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961" y="746890"/>
            <a:ext cx="4740366" cy="5513846"/>
          </a:xfrm>
          <a:prstGeom prst="rect">
            <a:avLst/>
          </a:prstGeom>
        </p:spPr>
      </p:pic>
    </p:spTree>
    <p:extLst>
      <p:ext uri="{BB962C8B-B14F-4D97-AF65-F5344CB8AC3E}">
        <p14:creationId xmlns:p14="http://schemas.microsoft.com/office/powerpoint/2010/main" val="138265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341100" y="6359236"/>
            <a:ext cx="57380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11</a:t>
            </a:r>
          </a:p>
        </p:txBody>
      </p:sp>
      <p:sp>
        <p:nvSpPr>
          <p:cNvPr id="39" name="Прямоугольник 38">
            <a:extLst>
              <a:ext uri="{FF2B5EF4-FFF2-40B4-BE49-F238E27FC236}">
                <a16:creationId xmlns:a16="http://schemas.microsoft.com/office/drawing/2014/main" id="{22418E5F-2FE0-1B9A-C87C-39E566EB5215}"/>
              </a:ext>
            </a:extLst>
          </p:cNvPr>
          <p:cNvSpPr/>
          <p:nvPr/>
        </p:nvSpPr>
        <p:spPr>
          <a:xfrm>
            <a:off x="832702" y="121721"/>
            <a:ext cx="8333332" cy="4576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Съёмочный процесс</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45" name="Рисунок 44">
            <a:extLst>
              <a:ext uri="{FF2B5EF4-FFF2-40B4-BE49-F238E27FC236}">
                <a16:creationId xmlns:a16="http://schemas.microsoft.com/office/drawing/2014/main" id="{8724F9E4-FBB3-EE13-8458-5B1B5AC55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180" y="689724"/>
            <a:ext cx="4835237" cy="5825198"/>
          </a:xfrm>
          <a:prstGeom prst="rect">
            <a:avLst/>
          </a:prstGeom>
        </p:spPr>
      </p:pic>
      <p:pic>
        <p:nvPicPr>
          <p:cNvPr id="51" name="Рисунок 50">
            <a:extLst>
              <a:ext uri="{FF2B5EF4-FFF2-40B4-BE49-F238E27FC236}">
                <a16:creationId xmlns:a16="http://schemas.microsoft.com/office/drawing/2014/main" id="{A75A87B7-96CB-F053-A2B2-E24DEBE76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20" y="751999"/>
            <a:ext cx="4993571" cy="5804912"/>
          </a:xfrm>
          <a:prstGeom prst="rect">
            <a:avLst/>
          </a:prstGeom>
        </p:spPr>
      </p:pic>
    </p:spTree>
    <p:extLst>
      <p:ext uri="{BB962C8B-B14F-4D97-AF65-F5344CB8AC3E}">
        <p14:creationId xmlns:p14="http://schemas.microsoft.com/office/powerpoint/2010/main" val="238490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A5304C-774E-1C7E-6BC8-482DA7A50D69}"/>
              </a:ext>
            </a:extLst>
          </p:cNvPr>
          <p:cNvSpPr>
            <a:spLocks noGrp="1"/>
          </p:cNvSpPr>
          <p:nvPr>
            <p:ph type="ctrTitle"/>
          </p:nvPr>
        </p:nvSpPr>
        <p:spPr>
          <a:xfrm>
            <a:off x="1317374" y="762142"/>
            <a:ext cx="7766936" cy="687803"/>
          </a:xfrm>
        </p:spPr>
        <p:txBody>
          <a:bodyPr/>
          <a:lstStyle/>
          <a:p>
            <a:pPr algn="ctr"/>
            <a:r>
              <a:rPr lang="ru-RU" sz="2000" dirty="0">
                <a:solidFill>
                  <a:schemeClr val="tx1"/>
                </a:solidFill>
                <a:latin typeface="Times New Roman" panose="02020603050405020304" pitchFamily="18" charset="0"/>
                <a:cs typeface="Times New Roman" panose="02020603050405020304" pitchFamily="18" charset="0"/>
              </a:rPr>
              <a:t> </a:t>
            </a: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341100" y="6359236"/>
            <a:ext cx="57380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11</a:t>
            </a:r>
          </a:p>
        </p:txBody>
      </p:sp>
      <p:sp>
        <p:nvSpPr>
          <p:cNvPr id="39" name="Прямоугольник 38">
            <a:extLst>
              <a:ext uri="{FF2B5EF4-FFF2-40B4-BE49-F238E27FC236}">
                <a16:creationId xmlns:a16="http://schemas.microsoft.com/office/drawing/2014/main" id="{22418E5F-2FE0-1B9A-C87C-39E566EB5215}"/>
              </a:ext>
            </a:extLst>
          </p:cNvPr>
          <p:cNvSpPr/>
          <p:nvPr/>
        </p:nvSpPr>
        <p:spPr>
          <a:xfrm>
            <a:off x="832702" y="121721"/>
            <a:ext cx="8387498" cy="4576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t"/>
            <a:endParaRPr lang="ru-RU" sz="2000" dirty="0">
              <a:solidFill>
                <a:schemeClr val="tx1"/>
              </a:solidFill>
              <a:latin typeface="Times New Roman" panose="02020603050405020304" pitchFamily="18" charset="0"/>
              <a:cs typeface="Times New Roman" panose="02020603050405020304" pitchFamily="18" charset="0"/>
            </a:endParaRPr>
          </a:p>
          <a:p>
            <a:r>
              <a:rPr lang="ru-RU" sz="2000" i="0" dirty="0">
                <a:solidFill>
                  <a:schemeClr val="tx1"/>
                </a:solidFill>
                <a:effectLst/>
                <a:latin typeface="Times New Roman" panose="02020603050405020304" pitchFamily="18" charset="0"/>
                <a:cs typeface="Times New Roman" panose="02020603050405020304" pitchFamily="18" charset="0"/>
              </a:rPr>
              <a:t>Съёмочный процесс</a:t>
            </a:r>
            <a:endParaRPr lang="ru-RU" sz="2000" i="0" dirty="0">
              <a:solidFill>
                <a:srgbClr val="000000"/>
              </a:solidFill>
              <a:effectLst/>
              <a:latin typeface="Times New Roman" panose="02020603050405020304" pitchFamily="18" charset="0"/>
              <a:cs typeface="Times New Roman" panose="02020603050405020304" pitchFamily="18" charset="0"/>
            </a:endParaRPr>
          </a:p>
          <a:p>
            <a:pPr algn="l" fontAlgn="t"/>
            <a:endParaRPr lang="en-US" sz="2000" i="0" dirty="0">
              <a:solidFill>
                <a:schemeClr val="tx1"/>
              </a:solidFill>
              <a:effectLst/>
              <a:latin typeface="Times New Roman" panose="02020603050405020304" pitchFamily="18" charset="0"/>
              <a:cs typeface="Times New Roman" panose="02020603050405020304" pitchFamily="18" charset="0"/>
            </a:endParaRPr>
          </a:p>
        </p:txBody>
      </p:sp>
      <p:pic>
        <p:nvPicPr>
          <p:cNvPr id="47" name="Рисунок 46">
            <a:extLst>
              <a:ext uri="{FF2B5EF4-FFF2-40B4-BE49-F238E27FC236}">
                <a16:creationId xmlns:a16="http://schemas.microsoft.com/office/drawing/2014/main" id="{9D63D27C-461E-3076-183E-F5AAACAC9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975" y="988150"/>
            <a:ext cx="4947061" cy="5371086"/>
          </a:xfrm>
          <a:prstGeom prst="rect">
            <a:avLst/>
          </a:prstGeom>
        </p:spPr>
      </p:pic>
      <p:pic>
        <p:nvPicPr>
          <p:cNvPr id="5" name="Рисунок 4">
            <a:extLst>
              <a:ext uri="{FF2B5EF4-FFF2-40B4-BE49-F238E27FC236}">
                <a16:creationId xmlns:a16="http://schemas.microsoft.com/office/drawing/2014/main" id="{556905D1-8212-848F-46AE-108A0760C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435" y="988150"/>
            <a:ext cx="4265020" cy="5371086"/>
          </a:xfrm>
          <a:prstGeom prst="rect">
            <a:avLst/>
          </a:prstGeom>
        </p:spPr>
      </p:pic>
    </p:spTree>
    <p:extLst>
      <p:ext uri="{BB962C8B-B14F-4D97-AF65-F5344CB8AC3E}">
        <p14:creationId xmlns:p14="http://schemas.microsoft.com/office/powerpoint/2010/main" val="183383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FB8EDF2-941C-0209-4004-7B8B90A5A25C}"/>
              </a:ext>
            </a:extLst>
          </p:cNvPr>
          <p:cNvSpPr txBox="1">
            <a:spLocks/>
          </p:cNvSpPr>
          <p:nvPr/>
        </p:nvSpPr>
        <p:spPr>
          <a:xfrm>
            <a:off x="560120" y="175397"/>
            <a:ext cx="8728364" cy="93064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Аналитический этап:</a:t>
            </a:r>
          </a:p>
        </p:txBody>
      </p:sp>
      <p:sp>
        <p:nvSpPr>
          <p:cNvPr id="2" name="Прямоугольник 1"/>
          <p:cNvSpPr/>
          <p:nvPr/>
        </p:nvSpPr>
        <p:spPr>
          <a:xfrm>
            <a:off x="560120" y="1313644"/>
            <a:ext cx="10425558" cy="5078313"/>
          </a:xfrm>
          <a:prstGeom prst="rect">
            <a:avLst/>
          </a:prstGeom>
        </p:spPr>
        <p:txBody>
          <a:bodyPr wrap="square">
            <a:spAutoFit/>
          </a:bodyPr>
          <a:lstStyle/>
          <a:p>
            <a:pPr algn="just"/>
            <a:r>
              <a:rPr lang="ru-RU" i="1" dirty="0">
                <a:solidFill>
                  <a:srgbClr val="000000"/>
                </a:solidFill>
                <a:latin typeface="Times New Roman" panose="02020603050405020304" pitchFamily="18" charset="0"/>
                <a:cs typeface="Times New Roman" panose="02020603050405020304" pitchFamily="18" charset="0"/>
              </a:rPr>
              <a:t>Создание мультфильма – это многогранный процесс, интегрирующий в себе разнообразные виды детской деятельности и еще более,  чем просто просмотр мультфильмов, обладает  воспитательным потенциалом.</a:t>
            </a:r>
          </a:p>
          <a:p>
            <a:r>
              <a:rPr lang="ru-RU" i="1" dirty="0">
                <a:solidFill>
                  <a:srgbClr val="000000"/>
                </a:solidFill>
                <a:latin typeface="Times New Roman" panose="02020603050405020304" pitchFamily="18" charset="0"/>
                <a:cs typeface="Times New Roman" panose="02020603050405020304" pitchFamily="18" charset="0"/>
              </a:rPr>
              <a:t> Уже на этапе придумывания сценария мультфильма ребенок включается в ценностно-значимую деятельность. За основу  мы можем взять известное произведение: сказку, рассказ или стихотворение, главное, чтобы в нем был заложен определенный нравственный смысл. Возможно  вспомнить  историю из опыта, или придумать свою. В этом случае ребенок легко сможет понять  моральные установки фильма и перенести их в дальнейшем на собственное поведение. Большое внимание уделяется образу персонажей мультфильмов. Ребенок, придумывая героев, наделяет их  определенным характером, положительными качествами, продумывает ситуации,  где его персонаж будет демонстрировать полезные привычки и, необходимость выполнения правил и норм поведения. В этом случае для детей наглядно раскрываются содержание нравственных норм и правил, ребенок усваивает, где добро, а где зло; а благородство, отвага, успешность  положительных героев стимулирует желания дошкольника подражать им.</a:t>
            </a:r>
          </a:p>
          <a:p>
            <a:r>
              <a:rPr lang="ru-RU" i="1" dirty="0">
                <a:solidFill>
                  <a:srgbClr val="000000"/>
                </a:solidFill>
                <a:latin typeface="Times New Roman" panose="02020603050405020304" pitchFamily="18" charset="0"/>
                <a:cs typeface="Times New Roman" panose="02020603050405020304" pitchFamily="18" charset="0"/>
              </a:rPr>
              <a:t>Таким образом,   мультипликация, непосредственно обращается к чувствам ребенка, способствует  накоплению чувственного опыта и помогает педагогу  организовать  ценностно-значимую деятельность по приобщению детей к нравственным ценностям через театрализацию и взаимодействие с социальными партнерами.</a:t>
            </a:r>
            <a:endParaRPr lang="ru-RU" b="0"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07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E7907-B86D-A637-E835-82A99FF2DA6B}"/>
              </a:ext>
            </a:extLst>
          </p:cNvPr>
          <p:cNvSpPr>
            <a:spLocks noGrp="1"/>
          </p:cNvSpPr>
          <p:nvPr>
            <p:ph type="title"/>
          </p:nvPr>
        </p:nvSpPr>
        <p:spPr>
          <a:xfrm>
            <a:off x="677334" y="484909"/>
            <a:ext cx="8596668" cy="1320800"/>
          </a:xfrm>
        </p:spPr>
        <p:txBody>
          <a:bodyPr>
            <a:normAutofit/>
          </a:bodyPr>
          <a:lstStyle/>
          <a:p>
            <a:pPr algn="ctr"/>
            <a:r>
              <a:rPr lang="ru-RU" sz="4000" i="1" u="sng" dirty="0">
                <a:solidFill>
                  <a:schemeClr val="tx1"/>
                </a:solidFill>
                <a:latin typeface="Times New Roman" panose="02020603050405020304" pitchFamily="18" charset="0"/>
                <a:cs typeface="Times New Roman" panose="02020603050405020304" pitchFamily="18" charset="0"/>
              </a:rPr>
              <a:t>Мультфильм по сказке: «Тюлень и камбала»</a:t>
            </a:r>
          </a:p>
        </p:txBody>
      </p:sp>
      <p:sp>
        <p:nvSpPr>
          <p:cNvPr id="3" name="Объект 2">
            <a:extLst>
              <a:ext uri="{FF2B5EF4-FFF2-40B4-BE49-F238E27FC236}">
                <a16:creationId xmlns:a16="http://schemas.microsoft.com/office/drawing/2014/main" id="{370E9C82-F735-331C-E0E1-3D502CE46381}"/>
              </a:ext>
            </a:extLst>
          </p:cNvPr>
          <p:cNvSpPr>
            <a:spLocks noGrp="1"/>
          </p:cNvSpPr>
          <p:nvPr>
            <p:ph idx="1"/>
          </p:nvPr>
        </p:nvSpPr>
        <p:spPr/>
        <p:txBody>
          <a:bodyPr>
            <a:normAutofit/>
          </a:bodyPr>
          <a:lstStyle/>
          <a:p>
            <a:pPr marL="0" indent="0">
              <a:buNone/>
            </a:pPr>
            <a:r>
              <a:rPr lang="ru-RU" sz="2000" dirty="0">
                <a:solidFill>
                  <a:schemeClr val="tx1"/>
                </a:solidFill>
                <a:latin typeface="Times New Roman" panose="02020603050405020304" pitchFamily="18" charset="0"/>
                <a:cs typeface="Times New Roman" panose="02020603050405020304" pitchFamily="18" charset="0"/>
              </a:rPr>
              <a:t>Авторы сценария и создатели: дети логопедической группы №11 «Сказка»</a:t>
            </a:r>
          </a:p>
          <a:p>
            <a:pPr marL="0" indent="0">
              <a:buNone/>
            </a:pPr>
            <a:endParaRPr lang="ru-RU" sz="2000" dirty="0">
              <a:solidFill>
                <a:schemeClr val="tx1"/>
              </a:solidFill>
              <a:latin typeface="Times New Roman" panose="02020603050405020304" pitchFamily="18" charset="0"/>
              <a:cs typeface="Times New Roman" panose="02020603050405020304" pitchFamily="18" charset="0"/>
            </a:endParaRPr>
          </a:p>
          <a:p>
            <a:pPr marL="0" indent="0">
              <a:buNone/>
            </a:pPr>
            <a:r>
              <a:rPr lang="ru-RU" sz="2000" b="1" dirty="0">
                <a:solidFill>
                  <a:schemeClr val="tx1"/>
                </a:solidFill>
                <a:latin typeface="Times New Roman" panose="02020603050405020304" pitchFamily="18" charset="0"/>
                <a:cs typeface="Times New Roman" panose="02020603050405020304" pitchFamily="18" charset="0"/>
              </a:rPr>
              <a:t>Ссылка на просмотр мультфильма</a:t>
            </a:r>
          </a:p>
          <a:p>
            <a:pPr marL="0" indent="0">
              <a:buNone/>
            </a:pPr>
            <a:r>
              <a:rPr lang="en-US" sz="2000" b="1" u="sng" dirty="0">
                <a:solidFill>
                  <a:schemeClr val="tx1"/>
                </a:solidFill>
                <a:latin typeface="Times New Roman" panose="02020603050405020304" pitchFamily="18" charset="0"/>
                <a:cs typeface="Times New Roman" panose="02020603050405020304" pitchFamily="18" charset="0"/>
              </a:rPr>
              <a:t>https://cloud.mail.ru/public/gUqz/Yed5XekDU</a:t>
            </a:r>
            <a:endParaRPr lang="ru-RU" sz="20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17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11E1C92-835F-D8DB-FCD1-5626E0380253}"/>
              </a:ext>
            </a:extLst>
          </p:cNvPr>
          <p:cNvSpPr>
            <a:spLocks noGrp="1"/>
          </p:cNvSpPr>
          <p:nvPr>
            <p:ph type="subTitle" idx="1"/>
          </p:nvPr>
        </p:nvSpPr>
        <p:spPr>
          <a:xfrm>
            <a:off x="386366" y="310106"/>
            <a:ext cx="10457645" cy="6256948"/>
          </a:xfrm>
        </p:spPr>
        <p:txBody>
          <a:bodyPr>
            <a:normAutofit fontScale="32500" lnSpcReduction="20000"/>
          </a:bodyPr>
          <a:lstStyle/>
          <a:p>
            <a:pPr algn="ctr"/>
            <a:r>
              <a:rPr lang="ru-RU" sz="8000" b="1" dirty="0">
                <a:solidFill>
                  <a:schemeClr val="tx1"/>
                </a:solidFill>
                <a:latin typeface="Times New Roman" panose="02020603050405020304" pitchFamily="18" charset="0"/>
                <a:cs typeface="Times New Roman" panose="02020603050405020304" pitchFamily="18" charset="0"/>
              </a:rPr>
              <a:t>Цель: Создание мультипликационного фильма по сказке коренных народностей «Нивхов»</a:t>
            </a:r>
          </a:p>
          <a:p>
            <a:pPr algn="ctr"/>
            <a:r>
              <a:rPr lang="ru-RU" sz="8000" b="1" dirty="0">
                <a:solidFill>
                  <a:schemeClr val="tx1"/>
                </a:solidFill>
                <a:latin typeface="Times New Roman" panose="02020603050405020304" pitchFamily="18" charset="0"/>
                <a:cs typeface="Times New Roman" panose="02020603050405020304" pitchFamily="18" charset="0"/>
              </a:rPr>
              <a:t>«Тюлень и камбала»</a:t>
            </a:r>
          </a:p>
          <a:p>
            <a:pPr algn="ctr"/>
            <a:endParaRPr lang="ru-RU" sz="8000" b="1" i="1" u="sng" dirty="0">
              <a:solidFill>
                <a:schemeClr val="tx1"/>
              </a:solidFill>
              <a:latin typeface="Times New Roman" panose="02020603050405020304" pitchFamily="18" charset="0"/>
              <a:cs typeface="Times New Roman" panose="02020603050405020304" pitchFamily="18" charset="0"/>
            </a:endParaRPr>
          </a:p>
          <a:p>
            <a:pPr algn="ctr"/>
            <a:r>
              <a:rPr lang="ru-RU" sz="8000" b="1" i="1" u="sng" dirty="0">
                <a:solidFill>
                  <a:schemeClr val="tx1"/>
                </a:solidFill>
                <a:latin typeface="Times New Roman" panose="02020603050405020304" pitchFamily="18" charset="0"/>
                <a:cs typeface="Times New Roman" panose="02020603050405020304" pitchFamily="18" charset="0"/>
              </a:rPr>
              <a:t>Задачи:</a:t>
            </a:r>
          </a:p>
          <a:p>
            <a:pPr algn="l"/>
            <a:r>
              <a:rPr lang="ru-RU" sz="8000" b="1" i="1" u="sng" dirty="0">
                <a:solidFill>
                  <a:schemeClr val="tx1"/>
                </a:solidFill>
                <a:latin typeface="Times New Roman" panose="02020603050405020304" pitchFamily="18" charset="0"/>
                <a:cs typeface="Times New Roman" panose="02020603050405020304" pitchFamily="18" charset="0"/>
              </a:rPr>
              <a:t> </a:t>
            </a:r>
            <a:r>
              <a:rPr lang="ru-RU" sz="7400" b="1" i="1" u="sng" dirty="0">
                <a:solidFill>
                  <a:schemeClr val="tx1"/>
                </a:solidFill>
                <a:latin typeface="Times New Roman" panose="02020603050405020304" pitchFamily="18" charset="0"/>
                <a:cs typeface="Times New Roman" panose="02020603050405020304" pitchFamily="18" charset="0"/>
              </a:rPr>
              <a:t>Обучающие:</a:t>
            </a:r>
          </a:p>
          <a:p>
            <a:pPr algn="l"/>
            <a:endParaRPr lang="ru-RU" sz="7400" b="1" i="1" u="sng" dirty="0">
              <a:solidFill>
                <a:schemeClr val="tx1"/>
              </a:solidFill>
              <a:latin typeface="Times New Roman" panose="02020603050405020304" pitchFamily="18" charset="0"/>
              <a:cs typeface="Times New Roman" panose="02020603050405020304" pitchFamily="18" charset="0"/>
            </a:endParaRPr>
          </a:p>
          <a:p>
            <a:pPr algn="l"/>
            <a:r>
              <a:rPr lang="ru-RU" sz="7400" i="1" dirty="0">
                <a:solidFill>
                  <a:schemeClr val="tx1"/>
                </a:solidFill>
                <a:latin typeface="Times New Roman" panose="02020603050405020304" pitchFamily="18" charset="0"/>
                <a:cs typeface="Times New Roman" panose="02020603050405020304" pitchFamily="18" charset="0"/>
              </a:rPr>
              <a:t>1. </a:t>
            </a:r>
            <a:r>
              <a:rPr lang="ru-RU" sz="7400" i="1" dirty="0">
                <a:solidFill>
                  <a:srgbClr val="111111"/>
                </a:solidFill>
                <a:latin typeface="Times New Roman" pitchFamily="18" charset="0"/>
                <a:cs typeface="Times New Roman" pitchFamily="18" charset="0"/>
              </a:rPr>
              <a:t>Формировать нравственные представления о выдающихся личностях родного края, через знакомство </a:t>
            </a:r>
            <a:r>
              <a:rPr lang="ru-RU" sz="7400" i="1" dirty="0">
                <a:solidFill>
                  <a:schemeClr val="tx1"/>
                </a:solidFill>
                <a:latin typeface="Times New Roman" panose="02020603050405020304" pitchFamily="18" charset="0"/>
                <a:cs typeface="Times New Roman" panose="02020603050405020304" pitchFamily="18" charset="0"/>
              </a:rPr>
              <a:t>детей со сказками  и мультиками коренных народностей Сахалина </a:t>
            </a:r>
            <a:r>
              <a:rPr lang="ru-RU" sz="7400" i="1" dirty="0">
                <a:solidFill>
                  <a:srgbClr val="111111"/>
                </a:solidFill>
                <a:latin typeface="Times New Roman" pitchFamily="18" charset="0"/>
                <a:cs typeface="Times New Roman" pitchFamily="18" charset="0"/>
              </a:rPr>
              <a:t>(исторических личностях и героев современности);</a:t>
            </a:r>
          </a:p>
          <a:p>
            <a:pPr algn="l"/>
            <a:r>
              <a:rPr lang="ru-RU" sz="7400" i="1" dirty="0">
                <a:solidFill>
                  <a:srgbClr val="111111"/>
                </a:solidFill>
                <a:latin typeface="Times New Roman" pitchFamily="18" charset="0"/>
                <a:cs typeface="Times New Roman" pitchFamily="18" charset="0"/>
              </a:rPr>
              <a:t>2. Формировать культуру речи детей, пополняя их словарный запас нравственными понятиями (добро, милосердие, послушание, красота)</a:t>
            </a:r>
          </a:p>
          <a:p>
            <a:pPr algn="l"/>
            <a:r>
              <a:rPr lang="ru-RU" sz="7400" i="1" dirty="0">
                <a:solidFill>
                  <a:srgbClr val="111111"/>
                </a:solidFill>
                <a:latin typeface="Times New Roman" pitchFamily="18" charset="0"/>
                <a:cs typeface="Times New Roman" pitchFamily="18" charset="0"/>
              </a:rPr>
              <a:t>3. Формировать творческие  и интеллектуальные способности через просмотр, проигрывание и создание аудио-визуальных произведений экранного искусства (мультипликаций).Формирование познавательного интереса и мотивации к художественным, техническим и социальным  видам творчества..</a:t>
            </a:r>
          </a:p>
          <a:p>
            <a:pPr algn="l"/>
            <a:endParaRPr lang="ru-RU" sz="8000" dirty="0">
              <a:solidFill>
                <a:schemeClr val="tx1"/>
              </a:solidFill>
              <a:latin typeface="Times New Roman" panose="02020603050405020304" pitchFamily="18" charset="0"/>
              <a:cs typeface="Times New Roman" panose="02020603050405020304" pitchFamily="18" charset="0"/>
            </a:endParaRPr>
          </a:p>
          <a:p>
            <a:pPr algn="l"/>
            <a:endParaRPr lang="ru-RU" sz="8000" i="1" u="sng"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4</a:t>
            </a:r>
          </a:p>
        </p:txBody>
      </p:sp>
    </p:spTree>
    <p:extLst>
      <p:ext uri="{BB962C8B-B14F-4D97-AF65-F5344CB8AC3E}">
        <p14:creationId xmlns:p14="http://schemas.microsoft.com/office/powerpoint/2010/main" val="205892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11E1C92-835F-D8DB-FCD1-5626E0380253}"/>
              </a:ext>
            </a:extLst>
          </p:cNvPr>
          <p:cNvSpPr>
            <a:spLocks noGrp="1"/>
          </p:cNvSpPr>
          <p:nvPr>
            <p:ph type="subTitle" idx="1"/>
          </p:nvPr>
        </p:nvSpPr>
        <p:spPr>
          <a:xfrm>
            <a:off x="386366" y="310106"/>
            <a:ext cx="10457645" cy="6256948"/>
          </a:xfrm>
        </p:spPr>
        <p:txBody>
          <a:bodyPr>
            <a:normAutofit/>
          </a:bodyPr>
          <a:lstStyle/>
          <a:p>
            <a:pPr algn="l"/>
            <a:endParaRPr lang="ru-RU" sz="8000" dirty="0">
              <a:solidFill>
                <a:schemeClr val="tx1"/>
              </a:solidFill>
              <a:latin typeface="Times New Roman" panose="02020603050405020304" pitchFamily="18" charset="0"/>
              <a:cs typeface="Times New Roman" panose="02020603050405020304" pitchFamily="18" charset="0"/>
            </a:endParaRPr>
          </a:p>
          <a:p>
            <a:pPr algn="l"/>
            <a:endParaRPr lang="ru-RU" sz="8000" i="1" u="sng"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algn="l"/>
            <a:endParaRPr lang="ru-RU" sz="20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4</a:t>
            </a:r>
          </a:p>
        </p:txBody>
      </p:sp>
      <p:pic>
        <p:nvPicPr>
          <p:cNvPr id="2" name="Рисунок 1">
            <a:extLst>
              <a:ext uri="{FF2B5EF4-FFF2-40B4-BE49-F238E27FC236}">
                <a16:creationId xmlns:a16="http://schemas.microsoft.com/office/drawing/2014/main" id="{5CA5D2AD-502F-C465-7033-8D2C35976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87" y="99152"/>
            <a:ext cx="4616067" cy="658808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45545" y="144536"/>
            <a:ext cx="6223862" cy="6588087"/>
          </a:xfrm>
          <a:prstGeom prst="rect">
            <a:avLst/>
          </a:prstGeom>
        </p:spPr>
      </p:pic>
    </p:spTree>
    <p:extLst>
      <p:ext uri="{BB962C8B-B14F-4D97-AF65-F5344CB8AC3E}">
        <p14:creationId xmlns:p14="http://schemas.microsoft.com/office/powerpoint/2010/main" val="92536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90F40-A533-E574-CB20-07F992503885}"/>
              </a:ext>
            </a:extLst>
          </p:cNvPr>
          <p:cNvSpPr>
            <a:spLocks noGrp="1"/>
          </p:cNvSpPr>
          <p:nvPr>
            <p:ph type="ctrTitle"/>
          </p:nvPr>
        </p:nvSpPr>
        <p:spPr>
          <a:xfrm>
            <a:off x="1561414" y="617799"/>
            <a:ext cx="7766936" cy="518776"/>
          </a:xfrm>
        </p:spPr>
        <p:txBody>
          <a:bodyPr/>
          <a:lstStyle/>
          <a:p>
            <a:pPr algn="ctr"/>
            <a:br>
              <a:rPr lang="ru-RU" sz="5400" i="1" u="sng" dirty="0">
                <a:solidFill>
                  <a:srgbClr val="111111"/>
                </a:solidFill>
                <a:latin typeface="Times New Roman" pitchFamily="18" charset="0"/>
                <a:cs typeface="Times New Roman" pitchFamily="18" charset="0"/>
              </a:rPr>
            </a:br>
            <a:r>
              <a:rPr lang="ru-RU" sz="4000" i="1" u="sng" dirty="0">
                <a:solidFill>
                  <a:srgbClr val="111111"/>
                </a:solidFill>
                <a:latin typeface="Times New Roman" pitchFamily="18" charset="0"/>
                <a:cs typeface="Times New Roman" pitchFamily="18" charset="0"/>
              </a:rPr>
              <a:t>Развивающие</a:t>
            </a:r>
            <a:endParaRPr lang="ru-RU" sz="4000" dirty="0"/>
          </a:p>
        </p:txBody>
      </p:sp>
      <p:sp>
        <p:nvSpPr>
          <p:cNvPr id="3" name="Подзаголовок 2">
            <a:extLst>
              <a:ext uri="{FF2B5EF4-FFF2-40B4-BE49-F238E27FC236}">
                <a16:creationId xmlns:a16="http://schemas.microsoft.com/office/drawing/2014/main" id="{8874DD2C-0ADC-788B-6BAF-B96C0A0BC780}"/>
              </a:ext>
            </a:extLst>
          </p:cNvPr>
          <p:cNvSpPr>
            <a:spLocks noGrp="1"/>
          </p:cNvSpPr>
          <p:nvPr>
            <p:ph type="subTitle" idx="1"/>
          </p:nvPr>
        </p:nvSpPr>
        <p:spPr>
          <a:xfrm>
            <a:off x="669619" y="966118"/>
            <a:ext cx="11245290" cy="5324513"/>
          </a:xfrm>
        </p:spPr>
        <p:txBody>
          <a:bodyPr>
            <a:normAutofit/>
          </a:bodyPr>
          <a:lstStyle/>
          <a:p>
            <a:pPr lvl="0" algn="l">
              <a:buClr>
                <a:srgbClr val="90C226"/>
              </a:buClr>
            </a:pPr>
            <a:endParaRPr lang="ru-RU" sz="2400" i="1" dirty="0">
              <a:solidFill>
                <a:srgbClr val="111111"/>
              </a:solidFill>
              <a:latin typeface="Times New Roman" pitchFamily="18" charset="0"/>
              <a:cs typeface="Times New Roman" pitchFamily="18" charset="0"/>
            </a:endParaRPr>
          </a:p>
          <a:p>
            <a:pPr lvl="0" algn="l">
              <a:buClr>
                <a:srgbClr val="90C226"/>
              </a:buClr>
            </a:pPr>
            <a:r>
              <a:rPr lang="ru-RU" sz="2400" i="1" dirty="0">
                <a:solidFill>
                  <a:srgbClr val="111111"/>
                </a:solidFill>
                <a:latin typeface="Times New Roman" pitchFamily="18" charset="0"/>
                <a:cs typeface="Times New Roman" pitchFamily="18" charset="0"/>
              </a:rPr>
              <a:t>1. Развивать умения размышлять на духовно- нравственные темы на основе изученного материала, высказывать свои суждения о содержании полученной информации (Из книг, иллюстрации, видеоматериалов)</a:t>
            </a:r>
          </a:p>
          <a:p>
            <a:pPr lvl="0" algn="l">
              <a:buClr>
                <a:srgbClr val="90C226"/>
              </a:buClr>
            </a:pPr>
            <a:r>
              <a:rPr lang="ru-RU" sz="2400" i="1" dirty="0">
                <a:solidFill>
                  <a:prstClr val="black"/>
                </a:solidFill>
                <a:latin typeface="Times New Roman" panose="02020603050405020304" pitchFamily="18" charset="0"/>
                <a:cs typeface="Times New Roman" panose="02020603050405020304" pitchFamily="18" charset="0"/>
              </a:rPr>
              <a:t>2. Развивать художественно-эстетический вкус, фантазию, изобретательность, чувства     композиции, цвета, формы, логическое  мышление и пространственное воображение;</a:t>
            </a:r>
          </a:p>
          <a:p>
            <a:pPr lvl="0" algn="l">
              <a:buClr>
                <a:srgbClr val="90C226"/>
              </a:buClr>
            </a:pPr>
            <a:r>
              <a:rPr lang="ru-RU" sz="2400" i="1" dirty="0">
                <a:solidFill>
                  <a:prstClr val="black"/>
                </a:solidFill>
                <a:latin typeface="Times New Roman" panose="02020603050405020304" pitchFamily="18" charset="0"/>
                <a:cs typeface="Times New Roman" panose="02020603050405020304" pitchFamily="18" charset="0"/>
              </a:rPr>
              <a:t>3. Вызвать эмоциональный отклик детей, через просмотр известного  детского мультфильма коренных народов Севера Сахалина;</a:t>
            </a:r>
          </a:p>
          <a:p>
            <a:pPr algn="l">
              <a:buClr>
                <a:srgbClr val="90C226"/>
              </a:buClr>
            </a:pPr>
            <a:r>
              <a:rPr lang="ru-RU" sz="2400" i="1" dirty="0">
                <a:solidFill>
                  <a:prstClr val="black"/>
                </a:solidFill>
                <a:latin typeface="Times New Roman" panose="02020603050405020304" pitchFamily="18" charset="0"/>
                <a:cs typeface="Times New Roman" panose="02020603050405020304" pitchFamily="18" charset="0"/>
              </a:rPr>
              <a:t>4.Способствовать развитию мелкой моторики  по средствам овладения навыкам </a:t>
            </a:r>
            <a:r>
              <a:rPr lang="ru-RU" sz="2400" i="1" dirty="0" err="1">
                <a:solidFill>
                  <a:prstClr val="black"/>
                </a:solidFill>
                <a:latin typeface="Times New Roman" panose="02020603050405020304" pitchFamily="18" charset="0"/>
                <a:cs typeface="Times New Roman" panose="02020603050405020304" pitchFamily="18" charset="0"/>
              </a:rPr>
              <a:t>пластилинографии</a:t>
            </a:r>
            <a:r>
              <a:rPr lang="ru-RU" sz="2400" i="1" dirty="0">
                <a:solidFill>
                  <a:prstClr val="black"/>
                </a:solidFill>
                <a:latin typeface="Times New Roman" panose="02020603050405020304" pitchFamily="18" charset="0"/>
                <a:cs typeface="Times New Roman" panose="02020603050405020304" pitchFamily="18" charset="0"/>
              </a:rPr>
              <a:t> на камнях</a:t>
            </a:r>
            <a:endParaRPr lang="ru-RU" sz="6000" dirty="0">
              <a:solidFill>
                <a:prstClr val="black"/>
              </a:solidFill>
              <a:latin typeface="Times New Roman" panose="02020603050405020304" pitchFamily="18" charset="0"/>
              <a:cs typeface="Times New Roman" panose="02020603050405020304" pitchFamily="18" charset="0"/>
            </a:endParaRPr>
          </a:p>
          <a:p>
            <a:pPr lvl="0" algn="l">
              <a:buClr>
                <a:srgbClr val="90C226"/>
              </a:buClr>
            </a:pPr>
            <a:endParaRPr lang="ru-RU" sz="8000"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Свиток: горизонтальный 3">
            <a:extLst>
              <a:ext uri="{FF2B5EF4-FFF2-40B4-BE49-F238E27FC236}">
                <a16:creationId xmlns:a16="http://schemas.microsoft.com/office/drawing/2014/main" id="{8B6D96BF-34AC-56D1-8956-195E2D6C3FE6}"/>
              </a:ext>
            </a:extLst>
          </p:cNvPr>
          <p:cNvSpPr/>
          <p:nvPr/>
        </p:nvSpPr>
        <p:spPr>
          <a:xfrm>
            <a:off x="11499273" y="6359236"/>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6</a:t>
            </a:r>
          </a:p>
        </p:txBody>
      </p:sp>
    </p:spTree>
    <p:extLst>
      <p:ext uri="{BB962C8B-B14F-4D97-AF65-F5344CB8AC3E}">
        <p14:creationId xmlns:p14="http://schemas.microsoft.com/office/powerpoint/2010/main" val="210867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76A0BD7-1C71-5B54-0116-4C5EE02C1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178" y="254105"/>
            <a:ext cx="4307595" cy="6322965"/>
          </a:xfrm>
          <a:prstGeom prst="rect">
            <a:avLst/>
          </a:prstGeom>
        </p:spPr>
      </p:pic>
      <p:pic>
        <p:nvPicPr>
          <p:cNvPr id="5" name="Рисунок 4">
            <a:extLst>
              <a:ext uri="{FF2B5EF4-FFF2-40B4-BE49-F238E27FC236}">
                <a16:creationId xmlns:a16="http://schemas.microsoft.com/office/drawing/2014/main" id="{BB47BF7F-89BB-7D2A-5E4F-011C442AB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991" y="254104"/>
            <a:ext cx="3901472" cy="631294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564217" y="1873044"/>
            <a:ext cx="6559985" cy="3046370"/>
          </a:xfrm>
          <a:prstGeom prst="rect">
            <a:avLst/>
          </a:prstGeom>
        </p:spPr>
      </p:pic>
      <p:sp>
        <p:nvSpPr>
          <p:cNvPr id="7" name="Свиток: горизонтальный 3">
            <a:extLst>
              <a:ext uri="{FF2B5EF4-FFF2-40B4-BE49-F238E27FC236}">
                <a16:creationId xmlns:a16="http://schemas.microsoft.com/office/drawing/2014/main" id="{8B6D96BF-34AC-56D1-8956-195E2D6C3FE6}"/>
              </a:ext>
            </a:extLst>
          </p:cNvPr>
          <p:cNvSpPr/>
          <p:nvPr/>
        </p:nvSpPr>
        <p:spPr>
          <a:xfrm>
            <a:off x="11734462" y="6369251"/>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7</a:t>
            </a:r>
          </a:p>
        </p:txBody>
      </p:sp>
    </p:spTree>
    <p:extLst>
      <p:ext uri="{BB962C8B-B14F-4D97-AF65-F5344CB8AC3E}">
        <p14:creationId xmlns:p14="http://schemas.microsoft.com/office/powerpoint/2010/main" val="328464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2D95D-C0CA-164F-8BD8-A450ED928BC7}"/>
              </a:ext>
            </a:extLst>
          </p:cNvPr>
          <p:cNvSpPr>
            <a:spLocks noGrp="1"/>
          </p:cNvSpPr>
          <p:nvPr>
            <p:ph type="ctrTitle"/>
          </p:nvPr>
        </p:nvSpPr>
        <p:spPr>
          <a:xfrm>
            <a:off x="1313103" y="326353"/>
            <a:ext cx="7766936" cy="588047"/>
          </a:xfrm>
        </p:spPr>
        <p:txBody>
          <a:bodyPr/>
          <a:lstStyle/>
          <a:p>
            <a:pPr algn="ctr"/>
            <a:r>
              <a:rPr lang="ru-RU" sz="4000" i="1" u="sng" dirty="0">
                <a:solidFill>
                  <a:schemeClr val="tx1"/>
                </a:solidFill>
                <a:latin typeface="Times New Roman" panose="02020603050405020304" pitchFamily="18" charset="0"/>
                <a:cs typeface="Times New Roman" panose="02020603050405020304" pitchFamily="18" charset="0"/>
              </a:rPr>
              <a:t>Воспитательные</a:t>
            </a:r>
          </a:p>
        </p:txBody>
      </p:sp>
      <p:sp>
        <p:nvSpPr>
          <p:cNvPr id="3" name="Подзаголовок 2">
            <a:extLst>
              <a:ext uri="{FF2B5EF4-FFF2-40B4-BE49-F238E27FC236}">
                <a16:creationId xmlns:a16="http://schemas.microsoft.com/office/drawing/2014/main" id="{7D212B36-5105-52D2-0DED-B67303FB6ED6}"/>
              </a:ext>
            </a:extLst>
          </p:cNvPr>
          <p:cNvSpPr>
            <a:spLocks noGrp="1"/>
          </p:cNvSpPr>
          <p:nvPr>
            <p:ph type="subTitle" idx="1"/>
          </p:nvPr>
        </p:nvSpPr>
        <p:spPr>
          <a:xfrm>
            <a:off x="1146848" y="1112901"/>
            <a:ext cx="9465733" cy="5418746"/>
          </a:xfrm>
        </p:spPr>
        <p:txBody>
          <a:bodyPr>
            <a:normAutofit/>
          </a:bodyPr>
          <a:lstStyle/>
          <a:p>
            <a:pPr lvl="0" algn="l">
              <a:buClr>
                <a:srgbClr val="90C226"/>
              </a:buClr>
            </a:pPr>
            <a:endParaRPr lang="ru-RU" sz="2000" i="1" dirty="0">
              <a:solidFill>
                <a:prstClr val="black"/>
              </a:solidFill>
              <a:latin typeface="Times New Roman" panose="02020603050405020304" pitchFamily="18" charset="0"/>
              <a:cs typeface="Times New Roman" panose="02020603050405020304" pitchFamily="18" charset="0"/>
            </a:endParaRPr>
          </a:p>
          <a:p>
            <a:pPr lvl="0" algn="l">
              <a:buClr>
                <a:srgbClr val="90C226"/>
              </a:buClr>
            </a:pPr>
            <a:r>
              <a:rPr lang="ru-RU" sz="2000" i="1" dirty="0">
                <a:solidFill>
                  <a:prstClr val="black"/>
                </a:solidFill>
                <a:latin typeface="Times New Roman" panose="02020603050405020304" pitchFamily="18" charset="0"/>
                <a:cs typeface="Times New Roman" panose="02020603050405020304" pitchFamily="18" charset="0"/>
              </a:rPr>
              <a:t>1. Прививать художественный вкус в ходе творческой деятельности, способствовать становлению эстетического отношения к окружающему миру.</a:t>
            </a:r>
          </a:p>
          <a:p>
            <a:pPr lvl="0" algn="l">
              <a:buClr>
                <a:srgbClr val="90C226"/>
              </a:buClr>
            </a:pPr>
            <a:r>
              <a:rPr lang="ru-RU" sz="2000" i="1" dirty="0">
                <a:solidFill>
                  <a:schemeClr val="tx1"/>
                </a:solidFill>
                <a:latin typeface="Times New Roman" panose="02020603050405020304" pitchFamily="18" charset="0"/>
                <a:cs typeface="Times New Roman" panose="02020603050405020304" pitchFamily="18" charset="0"/>
              </a:rPr>
              <a:t>2. Формировать у детей умение правильно оценивать поступки персонажей сказок, мультипликаций, а так же правильно оценивать свои и чужие поступки.</a:t>
            </a:r>
          </a:p>
          <a:p>
            <a:pPr lvl="0" algn="l">
              <a:buClr>
                <a:srgbClr val="90C226"/>
              </a:buClr>
            </a:pPr>
            <a:r>
              <a:rPr lang="ru-RU" sz="2000" i="1" dirty="0">
                <a:solidFill>
                  <a:schemeClr val="tx1"/>
                </a:solidFill>
                <a:latin typeface="Times New Roman" panose="02020603050405020304" pitchFamily="18" charset="0"/>
                <a:cs typeface="Times New Roman" panose="02020603050405020304" pitchFamily="18" charset="0"/>
              </a:rPr>
              <a:t>3. Поддерживать желание детей активно участвовать в мероприятиях с социальными партнерами, праздниках , развлечениях используя умения и навыки, приобретенные на занятиях и в самостоятельной деятельности.</a:t>
            </a:r>
          </a:p>
          <a:p>
            <a:r>
              <a:rPr lang="ru-RU" dirty="0"/>
              <a:t>Ф</a:t>
            </a:r>
          </a:p>
        </p:txBody>
      </p:sp>
      <p:sp>
        <p:nvSpPr>
          <p:cNvPr id="6" name="AutoShape 2">
            <a:extLst>
              <a:ext uri="{FF2B5EF4-FFF2-40B4-BE49-F238E27FC236}">
                <a16:creationId xmlns:a16="http://schemas.microsoft.com/office/drawing/2014/main" id="{806F4703-E4C9-F9C9-88CB-23FBD6E5A8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Свиток: горизонтальный 3">
            <a:extLst>
              <a:ext uri="{FF2B5EF4-FFF2-40B4-BE49-F238E27FC236}">
                <a16:creationId xmlns:a16="http://schemas.microsoft.com/office/drawing/2014/main" id="{8B6D96BF-34AC-56D1-8956-195E2D6C3FE6}"/>
              </a:ext>
            </a:extLst>
          </p:cNvPr>
          <p:cNvSpPr/>
          <p:nvPr/>
        </p:nvSpPr>
        <p:spPr>
          <a:xfrm>
            <a:off x="11734462" y="6369251"/>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8</a:t>
            </a:r>
          </a:p>
        </p:txBody>
      </p:sp>
    </p:spTree>
    <p:extLst>
      <p:ext uri="{BB962C8B-B14F-4D97-AF65-F5344CB8AC3E}">
        <p14:creationId xmlns:p14="http://schemas.microsoft.com/office/powerpoint/2010/main" val="266345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407C31-78D8-DE9F-8D5A-D76134BCD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65" y="307942"/>
            <a:ext cx="6630227" cy="6346245"/>
          </a:xfrm>
          <a:prstGeom prst="rect">
            <a:avLst/>
          </a:prstGeom>
        </p:spPr>
      </p:pic>
      <p:pic>
        <p:nvPicPr>
          <p:cNvPr id="5" name="Рисунок 4">
            <a:extLst>
              <a:ext uri="{FF2B5EF4-FFF2-40B4-BE49-F238E27FC236}">
                <a16:creationId xmlns:a16="http://schemas.microsoft.com/office/drawing/2014/main" id="{CFF11A7A-0060-B1CB-7D1A-B397A36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038" y="307942"/>
            <a:ext cx="3314953" cy="6346245"/>
          </a:xfrm>
          <a:prstGeom prst="rect">
            <a:avLst/>
          </a:prstGeom>
        </p:spPr>
      </p:pic>
      <p:sp>
        <p:nvSpPr>
          <p:cNvPr id="6" name="Свиток: горизонтальный 3">
            <a:extLst>
              <a:ext uri="{FF2B5EF4-FFF2-40B4-BE49-F238E27FC236}">
                <a16:creationId xmlns:a16="http://schemas.microsoft.com/office/drawing/2014/main" id="{8B6D96BF-34AC-56D1-8956-195E2D6C3FE6}"/>
              </a:ext>
            </a:extLst>
          </p:cNvPr>
          <p:cNvSpPr/>
          <p:nvPr/>
        </p:nvSpPr>
        <p:spPr>
          <a:xfrm>
            <a:off x="11734462" y="6369251"/>
            <a:ext cx="415636"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9</a:t>
            </a:r>
          </a:p>
        </p:txBody>
      </p:sp>
    </p:spTree>
    <p:extLst>
      <p:ext uri="{BB962C8B-B14F-4D97-AF65-F5344CB8AC3E}">
        <p14:creationId xmlns:p14="http://schemas.microsoft.com/office/powerpoint/2010/main" val="284154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7091"/>
            <a:ext cx="8596668" cy="596827"/>
          </a:xfrm>
        </p:spPr>
        <p:txBody>
          <a:bodyPr>
            <a:noAutofit/>
          </a:bodyPr>
          <a:lstStyle/>
          <a:p>
            <a:pPr algn="ctr"/>
            <a:r>
              <a:rPr lang="ru-RU" sz="4000" i="1" u="sng" dirty="0">
                <a:solidFill>
                  <a:schemeClr val="tx1"/>
                </a:solidFill>
                <a:latin typeface="Times New Roman" panose="02020603050405020304" pitchFamily="18" charset="0"/>
                <a:cs typeface="Times New Roman" panose="02020603050405020304" pitchFamily="18" charset="0"/>
              </a:rPr>
              <a:t>Гипотеза</a:t>
            </a:r>
          </a:p>
        </p:txBody>
      </p:sp>
      <p:sp>
        <p:nvSpPr>
          <p:cNvPr id="3" name="Объект 2"/>
          <p:cNvSpPr>
            <a:spLocks noGrp="1"/>
          </p:cNvSpPr>
          <p:nvPr>
            <p:ph idx="1"/>
          </p:nvPr>
        </p:nvSpPr>
        <p:spPr>
          <a:xfrm>
            <a:off x="431223" y="1191491"/>
            <a:ext cx="8596668" cy="3880773"/>
          </a:xfrm>
        </p:spPr>
        <p:txBody>
          <a:bodyPr/>
          <a:lstStyle/>
          <a:p>
            <a:pPr marL="0" indent="0">
              <a:buNone/>
            </a:pPr>
            <a:r>
              <a:rPr lang="ru-RU" sz="2000" dirty="0">
                <a:solidFill>
                  <a:schemeClr val="tx1"/>
                </a:solidFill>
                <a:latin typeface="Times New Roman" panose="02020603050405020304" pitchFamily="18" charset="0"/>
                <a:cs typeface="Times New Roman" panose="02020603050405020304" pitchFamily="18" charset="0"/>
              </a:rPr>
              <a:t>Через использование мультфильмов, оказывать позитивное влияние на развитие нравственных качеств детей с ОВЗ, в процессе специально-организованной деятельностью  по подбору мультфильмов с нравственной основой.</a:t>
            </a:r>
          </a:p>
          <a:p>
            <a:pPr marL="0" indent="0">
              <a:buNone/>
            </a:pPr>
            <a:endParaRPr lang="ru-RU" dirty="0"/>
          </a:p>
          <a:p>
            <a:pPr marL="0" indent="0">
              <a:buNone/>
            </a:pPr>
            <a:endParaRPr lang="ru-RU" dirty="0"/>
          </a:p>
          <a:p>
            <a:pPr marL="0" indent="0">
              <a:buNone/>
            </a:pPr>
            <a:endParaRPr lang="ru-RU" dirty="0"/>
          </a:p>
          <a:p>
            <a:pPr marL="0" indent="0">
              <a:buNone/>
            </a:pPr>
            <a:endParaRPr lang="ru-RU" dirty="0"/>
          </a:p>
        </p:txBody>
      </p:sp>
      <p:pic>
        <p:nvPicPr>
          <p:cNvPr id="5" name="Рисунок 4">
            <a:extLst>
              <a:ext uri="{FF2B5EF4-FFF2-40B4-BE49-F238E27FC236}">
                <a16:creationId xmlns:a16="http://schemas.microsoft.com/office/drawing/2014/main" id="{00315DA1-89E7-0901-E860-3F1086B00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24" y="2512143"/>
            <a:ext cx="3336546" cy="4064926"/>
          </a:xfrm>
          <a:prstGeom prst="rect">
            <a:avLst/>
          </a:prstGeom>
        </p:spPr>
      </p:pic>
      <p:pic>
        <p:nvPicPr>
          <p:cNvPr id="7" name="Рисунок 6">
            <a:extLst>
              <a:ext uri="{FF2B5EF4-FFF2-40B4-BE49-F238E27FC236}">
                <a16:creationId xmlns:a16="http://schemas.microsoft.com/office/drawing/2014/main" id="{103A915A-B8A6-D6AC-DF2F-3C7B9802F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21" y="2512143"/>
            <a:ext cx="3681154" cy="4064926"/>
          </a:xfrm>
          <a:prstGeom prst="rect">
            <a:avLst/>
          </a:prstGeom>
        </p:spPr>
      </p:pic>
      <p:pic>
        <p:nvPicPr>
          <p:cNvPr id="9" name="Рисунок 8">
            <a:extLst>
              <a:ext uri="{FF2B5EF4-FFF2-40B4-BE49-F238E27FC236}">
                <a16:creationId xmlns:a16="http://schemas.microsoft.com/office/drawing/2014/main" id="{45B4C720-4BB4-DD59-AFEE-F529559D1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648" y="2512143"/>
            <a:ext cx="3704014" cy="4272745"/>
          </a:xfrm>
          <a:prstGeom prst="rect">
            <a:avLst/>
          </a:prstGeom>
        </p:spPr>
      </p:pic>
      <p:sp>
        <p:nvSpPr>
          <p:cNvPr id="8" name="Свиток: горизонтальный 3">
            <a:extLst>
              <a:ext uri="{FF2B5EF4-FFF2-40B4-BE49-F238E27FC236}">
                <a16:creationId xmlns:a16="http://schemas.microsoft.com/office/drawing/2014/main" id="{8B6D96BF-34AC-56D1-8956-195E2D6C3FE6}"/>
              </a:ext>
            </a:extLst>
          </p:cNvPr>
          <p:cNvSpPr/>
          <p:nvPr/>
        </p:nvSpPr>
        <p:spPr>
          <a:xfrm>
            <a:off x="11644829" y="6369251"/>
            <a:ext cx="505269" cy="415637"/>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accent2">
                    <a:lumMod val="75000"/>
                  </a:schemeClr>
                </a:solidFill>
              </a:rPr>
              <a:t>10</a:t>
            </a:r>
          </a:p>
        </p:txBody>
      </p:sp>
    </p:spTree>
    <p:extLst>
      <p:ext uri="{BB962C8B-B14F-4D97-AF65-F5344CB8AC3E}">
        <p14:creationId xmlns:p14="http://schemas.microsoft.com/office/powerpoint/2010/main" val="246823474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945</TotalTime>
  <Words>947</Words>
  <Application>Microsoft Office PowerPoint</Application>
  <PresentationFormat>Широкоэкранный</PresentationFormat>
  <Paragraphs>120</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Times New Roman</vt:lpstr>
      <vt:lpstr>Trebuchet MS</vt:lpstr>
      <vt:lpstr>Wingdings 3</vt:lpstr>
      <vt:lpstr>Аспект</vt:lpstr>
      <vt:lpstr>«Духовно- нравственное воспитание детей с ОВЗ старшего дошкольного возраста посредством театрализации и мультипликации сказок коренных народностей»  </vt:lpstr>
      <vt:lpstr>Актуальность</vt:lpstr>
      <vt:lpstr>Презентация PowerPoint</vt:lpstr>
      <vt:lpstr>Презентация PowerPoint</vt:lpstr>
      <vt:lpstr> Развивающие</vt:lpstr>
      <vt:lpstr>Презентация PowerPoint</vt:lpstr>
      <vt:lpstr>Воспитательные</vt:lpstr>
      <vt:lpstr>Презентация PowerPoint</vt:lpstr>
      <vt:lpstr>Гипотеза</vt:lpstr>
      <vt:lpstr>Ожидаемый результат</vt:lpstr>
      <vt:lpstr>Презентация PowerPoint</vt:lpstr>
      <vt:lpstr> </vt:lpstr>
      <vt:lpstr> </vt:lpstr>
      <vt:lpstr> </vt:lpstr>
      <vt:lpstr> </vt:lpstr>
      <vt:lpstr> </vt:lpstr>
      <vt:lpstr>Практический этап</vt:lpstr>
      <vt:lpstr>Презентация PowerPoint</vt:lpstr>
      <vt:lpstr> </vt:lpstr>
      <vt:lpstr>Занятие по теме: В мир путешествии мультипликации</vt:lpstr>
      <vt:lpstr> </vt:lpstr>
      <vt:lpstr> </vt:lpstr>
      <vt:lpstr> </vt:lpstr>
      <vt:lpstr> </vt:lpstr>
      <vt:lpstr> </vt:lpstr>
      <vt:lpstr>Презентация PowerPoint</vt:lpstr>
      <vt:lpstr>Мультфильм по сказке: «Тюлень и камбала»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Home</dc:creator>
  <cp:lastModifiedBy>Vera</cp:lastModifiedBy>
  <cp:revision>28</cp:revision>
  <dcterms:created xsi:type="dcterms:W3CDTF">2022-11-06T03:35:37Z</dcterms:created>
  <dcterms:modified xsi:type="dcterms:W3CDTF">2023-03-31T21:20:14Z</dcterms:modified>
</cp:coreProperties>
</file>