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81" r:id="rId4"/>
    <p:sldId id="258" r:id="rId5"/>
    <p:sldId id="286" r:id="rId6"/>
    <p:sldId id="287" r:id="rId7"/>
    <p:sldId id="285" r:id="rId8"/>
    <p:sldId id="289" r:id="rId9"/>
    <p:sldId id="290" r:id="rId10"/>
    <p:sldId id="291" r:id="rId11"/>
    <p:sldId id="292" r:id="rId12"/>
    <p:sldId id="288" r:id="rId13"/>
    <p:sldId id="294" r:id="rId14"/>
    <p:sldId id="295" r:id="rId15"/>
    <p:sldId id="296" r:id="rId16"/>
    <p:sldId id="297" r:id="rId17"/>
    <p:sldId id="298" r:id="rId18"/>
    <p:sldId id="299" r:id="rId19"/>
    <p:sldId id="300" r:id="rId20"/>
    <p:sldId id="260" r:id="rId21"/>
    <p:sldId id="274" r:id="rId22"/>
    <p:sldId id="284" r:id="rId23"/>
    <p:sldId id="283" r:id="rId24"/>
    <p:sldId id="275" r:id="rId25"/>
    <p:sldId id="277" r:id="rId26"/>
    <p:sldId id="276" r:id="rId27"/>
    <p:sldId id="278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8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238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01052" y="5410202"/>
            <a:ext cx="2057400" cy="365125"/>
          </a:xfrm>
        </p:spPr>
        <p:txBody>
          <a:bodyPr/>
          <a:lstStyle/>
          <a:p>
            <a:fld id="{CBBA547A-081B-4B52-AA53-DB208C08B3D3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237" y="5410202"/>
            <a:ext cx="384366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5603" y="5410200"/>
            <a:ext cx="578317" cy="365125"/>
          </a:xfrm>
        </p:spPr>
        <p:txBody>
          <a:bodyPr/>
          <a:lstStyle/>
          <a:p>
            <a:fld id="{1B4375CE-79C0-4E09-A31E-71E6653445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8430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A547A-081B-4B52-AA53-DB208C08B3D3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375CE-79C0-4E09-A31E-71E6653445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3062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A547A-081B-4B52-AA53-DB208C08B3D3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375CE-79C0-4E09-A31E-71E6653445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255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A547A-081B-4B52-AA53-DB208C08B3D3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375CE-79C0-4E09-A31E-71E6653445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2" name="TextBox 51"/>
          <p:cNvSpPr txBox="1"/>
          <p:nvPr/>
        </p:nvSpPr>
        <p:spPr>
          <a:xfrm>
            <a:off x="696579" y="71845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17473" y="276497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851195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A547A-081B-4B52-AA53-DB208C08B3D3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375CE-79C0-4E09-A31E-71E6653445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3589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56059" y="3360263"/>
            <a:ext cx="2396432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6075" y="3363435"/>
            <a:ext cx="238895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A547A-081B-4B52-AA53-DB208C08B3D3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375CE-79C0-4E09-A31E-71E6653445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6697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A547A-081B-4B52-AA53-DB208C08B3D3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375CE-79C0-4E09-A31E-71E6653445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1798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A547A-081B-4B52-AA53-DB208C08B3D3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375CE-79C0-4E09-A31E-71E6653445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964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A547A-081B-4B52-AA53-DB208C08B3D3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375CE-79C0-4E09-A31E-71E6653445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684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5592691" y="5883277"/>
            <a:ext cx="2057400" cy="365125"/>
          </a:xfrm>
        </p:spPr>
        <p:txBody>
          <a:bodyPr/>
          <a:lstStyle/>
          <a:p>
            <a:fld id="{CBBA547A-081B-4B52-AA53-DB208C08B3D3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059" y="5883276"/>
            <a:ext cx="467948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</p:spPr>
        <p:txBody>
          <a:bodyPr/>
          <a:lstStyle/>
          <a:p>
            <a:fld id="{1B4375CE-79C0-4E09-A31E-71E6653445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414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A547A-081B-4B52-AA53-DB208C08B3D3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375CE-79C0-4E09-A31E-71E6653445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765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A547A-081B-4B52-AA53-DB208C08B3D3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375CE-79C0-4E09-A31E-71E6653445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195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902" y="2249486"/>
            <a:ext cx="3435949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992" y="2249485"/>
            <a:ext cx="34335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A547A-081B-4B52-AA53-DB208C08B3D3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375CE-79C0-4E09-A31E-71E6653445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378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A547A-081B-4B52-AA53-DB208C08B3D3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375CE-79C0-4E09-A31E-71E6653445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694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A547A-081B-4B52-AA53-DB208C08B3D3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375CE-79C0-4E09-A31E-71E6653445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543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A547A-081B-4B52-AA53-DB208C08B3D3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375CE-79C0-4E09-A31E-71E6653445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091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3753962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32866" y="609600"/>
            <a:ext cx="3452693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3753964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A547A-081B-4B52-AA53-DB208C08B3D3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375CE-79C0-4E09-A31E-71E6653445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939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9041774" cy="6858001"/>
            <a:chOff x="-14288" y="0"/>
            <a:chExt cx="9041774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BA547A-081B-4B52-AA53-DB208C08B3D3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375CE-79C0-4E09-A31E-71E6653445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1762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88640"/>
            <a:ext cx="7560840" cy="612068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« Солнце, воздух и вода- наши лучшие друзья!»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Лето является весьма эффективным временем года для закаливания детского организма. Лучшими средствами закаливания являются естественные природные факторы: солнце, воздух и вода.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Комплексное применение природных факторов вырабатывает у детей стойкость к различным неблагоприятным воздействием окружающей среды</a:t>
            </a:r>
            <a:r>
              <a:rPr lang="ru-RU" sz="2200" dirty="0" smtClean="0">
                <a:solidFill>
                  <a:srgbClr val="C00000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1026" name="Picture 2" descr="I:\Закаливание\DSC001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2" y="3789040"/>
            <a:ext cx="3924436" cy="290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5192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00953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При этом укрепляются своды и связки стопы, осуществляется профилактика  заболеваний опорно- двигательного аппарата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9218" name="Picture 2" descr="I:\IMG_099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030" y="1167177"/>
            <a:ext cx="4644008" cy="3483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I:\IMG_099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022" y="3284984"/>
            <a:ext cx="3707904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2066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Для поддержания закаливающего эффекта широко используем игры с водой в сочетание с дыхательными упражнениями. Вода при этом должна быть не ниже +20 градусов . Постепенно увеличивается время с 30с до 5- 10 минут.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10242" name="Picture 2" descr="I:\IMG_099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88840"/>
            <a:ext cx="2880320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I:\IMG_098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581410" y="2196795"/>
            <a:ext cx="3229514" cy="3245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1372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:\Мама 2\фото про закаливание\IMG_098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69405" y="83739"/>
            <a:ext cx="4350770" cy="4211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3" descr="I:\IMG_099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38992" y="2924944"/>
            <a:ext cx="5204446" cy="3908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425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				</a:t>
            </a:r>
            <a:r>
              <a:rPr lang="ru-RU" sz="2000" dirty="0" smtClean="0">
                <a:solidFill>
                  <a:srgbClr val="C00000"/>
                </a:solidFill>
              </a:rPr>
              <a:t> Душ.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(для детей  старшего дошкольного возраста температура воды +30С,  среднего возраста температура воды +32С. Температура воды  снижается на 1-2 градуса, постепенно  приближая ее до +25С)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4098" name="Picture 2" descr="I:\IMG_10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82" y="2507673"/>
            <a:ext cx="4222150" cy="3365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I:\IMG_10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280" y="2504569"/>
            <a:ext cx="3577004" cy="3368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7418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>
            <a:spLocks noGrp="1"/>
          </p:cNvSpPr>
          <p:nvPr>
            <p:ph idx="1"/>
          </p:nvPr>
        </p:nvSpPr>
        <p:spPr>
          <a:xfrm>
            <a:off x="457200" y="404813"/>
            <a:ext cx="8229600" cy="5721350"/>
          </a:xfrm>
        </p:spPr>
        <p:txBody>
          <a:bodyPr>
            <a:normAutofit fontScale="97500"/>
          </a:bodyPr>
          <a:lstStyle/>
          <a:p>
            <a:pPr marL="0" indent="0"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Обтирание после любой водной процедуры сухим полотенцем является одновременно массажем и способствует лучшему кровенаполнению кожи, а следовательно, ее питанию.</a:t>
            </a:r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5122" name="Picture 2" descr="I:\IMG_10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73688"/>
            <a:ext cx="6912768" cy="488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844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		</a:t>
            </a:r>
            <a:r>
              <a:rPr lang="ru-RU" sz="2000" dirty="0" smtClean="0">
                <a:solidFill>
                  <a:srgbClr val="C00000"/>
                </a:solidFill>
              </a:rPr>
              <a:t>Умывание лица, мытье рук до локтей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C00000"/>
                </a:solidFill>
              </a:rPr>
              <a:t>	</a:t>
            </a:r>
            <a:r>
              <a:rPr lang="ru-RU" sz="2000" dirty="0" smtClean="0">
                <a:solidFill>
                  <a:srgbClr val="C00000"/>
                </a:solidFill>
              </a:rPr>
              <a:t>(температура воды +30С, постепенно снижая до +25С)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3074" name="Picture 2" descr="I:\DSC001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069713"/>
            <a:ext cx="5832648" cy="4023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3857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 smtClean="0"/>
              <a:t>	</a:t>
            </a:r>
            <a:r>
              <a:rPr lang="ru-RU" sz="2000" dirty="0"/>
              <a:t> </a:t>
            </a:r>
            <a:r>
              <a:rPr lang="ru-RU" sz="2000" dirty="0">
                <a:solidFill>
                  <a:srgbClr val="C00000"/>
                </a:solidFill>
              </a:rPr>
              <a:t>Закаливающее воздействие воздуха используем при </a:t>
            </a:r>
            <a:r>
              <a:rPr lang="ru-RU" sz="2000" dirty="0" smtClean="0">
                <a:solidFill>
                  <a:srgbClr val="C00000"/>
                </a:solidFill>
              </a:rPr>
              <a:t>			организации </a:t>
            </a:r>
            <a:r>
              <a:rPr lang="ru-RU" sz="2000" dirty="0">
                <a:solidFill>
                  <a:srgbClr val="C00000"/>
                </a:solidFill>
              </a:rPr>
              <a:t>дневного сна </a:t>
            </a:r>
            <a:r>
              <a:rPr lang="ru-RU" sz="2000" dirty="0" smtClean="0">
                <a:solidFill>
                  <a:srgbClr val="C00000"/>
                </a:solidFill>
              </a:rPr>
              <a:t>.</a:t>
            </a:r>
            <a:endParaRPr lang="ru-RU" sz="2000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		Сон без маек с доступом свежего воздуха.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13314" name="Picture 2" descr="I:\DSC001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617640"/>
            <a:ext cx="396044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I:\DSC001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958" y="1556792"/>
            <a:ext cx="5076056" cy="3807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107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		</a:t>
            </a:r>
            <a:r>
              <a:rPr lang="ru-RU" sz="2000" dirty="0" smtClean="0">
                <a:solidFill>
                  <a:srgbClr val="C00000"/>
                </a:solidFill>
              </a:rPr>
              <a:t>Гимнастика после дневного сна.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14338" name="Picture 2" descr="I:\Закаливание\DSC001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1873"/>
            <a:ext cx="4354749" cy="3266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I:\Закаливание\DSC001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749" y="3281696"/>
            <a:ext cx="4768404" cy="357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4433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2000" dirty="0" smtClean="0"/>
              <a:t>		</a:t>
            </a:r>
            <a:r>
              <a:rPr lang="ru-RU" sz="2000" dirty="0" smtClean="0">
                <a:solidFill>
                  <a:srgbClr val="C00000"/>
                </a:solidFill>
              </a:rPr>
              <a:t>Контрастное воздушное закаливание.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Разница температуры в двух помещениях составляя вначале в «теплом» +23,25 градусов, а в «холодном» на 3-5 градусов ниже 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Использование нетрадиционного и стандартного оборудования с  приемами закаливающих технологий.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15362" name="Picture 2" descr="I:\IMG_10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499417" y="2578671"/>
            <a:ext cx="4754810" cy="3803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I:\IMG_10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592229" y="2296471"/>
            <a:ext cx="5107606" cy="3995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5343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2000" dirty="0" smtClean="0"/>
              <a:t>	</a:t>
            </a:r>
            <a:r>
              <a:rPr lang="ru-RU" sz="2000" dirty="0" smtClean="0">
                <a:solidFill>
                  <a:srgbClr val="C00000"/>
                </a:solidFill>
              </a:rPr>
              <a:t>Полоскание горла прохладной водой со снижением ее температуры является методом профилактики заболевания носоглотки.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000" dirty="0">
                <a:solidFill>
                  <a:srgbClr val="C00000"/>
                </a:solidFill>
              </a:rPr>
              <a:t>	</a:t>
            </a:r>
            <a:r>
              <a:rPr lang="ru-RU" sz="2000" dirty="0" smtClean="0">
                <a:solidFill>
                  <a:srgbClr val="C00000"/>
                </a:solidFill>
              </a:rPr>
              <a:t>( температура воды + 36 С, снижая каждые2-3 дня на 1 градус  	и доводится до комнатной, 2 раза в день)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16386" name="Picture 2" descr="I:\Закаливание\DSC001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56479"/>
            <a:ext cx="4499992" cy="3374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I:\Закаливание\DSC001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060848"/>
            <a:ext cx="4884035" cy="366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6033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r>
              <a:rPr lang="ru-RU" sz="2100" b="1" dirty="0">
                <a:solidFill>
                  <a:srgbClr val="C00000"/>
                </a:solidFill>
              </a:rPr>
              <a:t>Цель закаливания- выработать способность организма быстро приводить работу органов и систем в соответствие с меняющейся внешней средой.</a:t>
            </a:r>
          </a:p>
          <a:p>
            <a:pPr marL="0" indent="0">
              <a:buNone/>
            </a:pPr>
            <a:endParaRPr lang="ru-RU" sz="21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ru-RU" sz="21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ru-RU" sz="21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2100" b="1" dirty="0" smtClean="0">
                <a:solidFill>
                  <a:srgbClr val="C00000"/>
                </a:solidFill>
              </a:rPr>
              <a:t>Задачи на летний период:</a:t>
            </a:r>
          </a:p>
          <a:p>
            <a:pPr marL="457200" indent="-457200">
              <a:buAutoNum type="arabicPeriod"/>
            </a:pPr>
            <a:r>
              <a:rPr lang="ru-RU" sz="2100" b="1" dirty="0" smtClean="0">
                <a:solidFill>
                  <a:srgbClr val="C00000"/>
                </a:solidFill>
              </a:rPr>
              <a:t>Сохранение и укрепление физического и психического здоровья детей.</a:t>
            </a:r>
          </a:p>
          <a:p>
            <a:pPr marL="0" indent="0">
              <a:buNone/>
            </a:pPr>
            <a:r>
              <a:rPr lang="ru-RU" sz="2100" b="1" dirty="0" smtClean="0">
                <a:solidFill>
                  <a:srgbClr val="C00000"/>
                </a:solidFill>
              </a:rPr>
              <a:t>2. Закаливание и укрепление детского организма.</a:t>
            </a:r>
          </a:p>
          <a:p>
            <a:pPr marL="0" indent="0">
              <a:buNone/>
            </a:pPr>
            <a:r>
              <a:rPr lang="ru-RU" sz="2100" b="1" dirty="0" smtClean="0">
                <a:solidFill>
                  <a:srgbClr val="C00000"/>
                </a:solidFill>
              </a:rPr>
              <a:t>3</a:t>
            </a:r>
            <a:r>
              <a:rPr lang="ru-RU" sz="2100" b="1" dirty="0">
                <a:solidFill>
                  <a:srgbClr val="C00000"/>
                </a:solidFill>
              </a:rPr>
              <a:t>. </a:t>
            </a:r>
            <a:r>
              <a:rPr lang="ru-RU" sz="2100" b="1" dirty="0" smtClean="0">
                <a:solidFill>
                  <a:srgbClr val="C00000"/>
                </a:solidFill>
              </a:rPr>
              <a:t> </a:t>
            </a:r>
            <a:r>
              <a:rPr lang="ru-RU" sz="2100" b="1" dirty="0">
                <a:solidFill>
                  <a:srgbClr val="C00000"/>
                </a:solidFill>
              </a:rPr>
              <a:t>Расширение  представлений  у детей  и родителей о способах закаливания своего организма, о средствах его </a:t>
            </a:r>
            <a:r>
              <a:rPr lang="ru-RU" sz="2100" b="1" dirty="0" smtClean="0">
                <a:solidFill>
                  <a:srgbClr val="C00000"/>
                </a:solidFill>
              </a:rPr>
              <a:t>укрепления.</a:t>
            </a:r>
          </a:p>
          <a:p>
            <a:pPr marL="0" indent="0">
              <a:buNone/>
            </a:pPr>
            <a:r>
              <a:rPr lang="ru-RU" sz="2100" b="1" dirty="0" smtClean="0">
                <a:solidFill>
                  <a:srgbClr val="C00000"/>
                </a:solidFill>
              </a:rPr>
              <a:t>4.Способствовать разностороннему физическому развитию и профилактике по снижению заболеваемости.</a:t>
            </a:r>
          </a:p>
          <a:p>
            <a:pPr marL="0" indent="0">
              <a:buNone/>
            </a:pPr>
            <a:r>
              <a:rPr lang="ru-RU" sz="2100" b="1" dirty="0">
                <a:solidFill>
                  <a:srgbClr val="C00000"/>
                </a:solidFill>
              </a:rPr>
              <a:t>5</a:t>
            </a:r>
            <a:r>
              <a:rPr lang="ru-RU" sz="2100" b="1" dirty="0" smtClean="0">
                <a:solidFill>
                  <a:srgbClr val="C00000"/>
                </a:solidFill>
              </a:rPr>
              <a:t>. </a:t>
            </a:r>
            <a:r>
              <a:rPr lang="ru-RU" sz="2100" b="1" dirty="0">
                <a:solidFill>
                  <a:srgbClr val="C00000"/>
                </a:solidFill>
              </a:rPr>
              <a:t>Формирование у  воспитанников  потребности в ежедневном выполнение  закаливающих процедур</a:t>
            </a:r>
            <a:r>
              <a:rPr lang="ru-RU" sz="2100" b="1" dirty="0" smtClean="0">
                <a:solidFill>
                  <a:srgbClr val="C00000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2100" b="1" dirty="0">
                <a:solidFill>
                  <a:srgbClr val="C00000"/>
                </a:solidFill>
              </a:rPr>
              <a:t>6</a:t>
            </a:r>
            <a:r>
              <a:rPr lang="ru-RU" sz="2100" b="1" dirty="0" smtClean="0">
                <a:solidFill>
                  <a:srgbClr val="C00000"/>
                </a:solidFill>
              </a:rPr>
              <a:t>. Осуществлять взаимодействие  со специалистами дошкольного учреждения  и семьи, по вопросу закаливания детского организма.</a:t>
            </a:r>
            <a:endParaRPr lang="ru-RU" sz="21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28986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/>
              <a:t>	</a:t>
            </a:r>
            <a:r>
              <a:rPr lang="ru-RU" sz="2000" dirty="0" smtClean="0">
                <a:solidFill>
                  <a:srgbClr val="C00000"/>
                </a:solidFill>
              </a:rPr>
              <a:t>Посещение детей оздоровительного кружка «Крепыш»- профилактика заболеваний опорно- двигательного аппарата.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17410" name="Picture 2" descr="I:\IMG_099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8436"/>
            <a:ext cx="4187957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I:\IMG_099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0009" y="2996952"/>
            <a:ext cx="5163991" cy="387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6266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Посещение  кружка «Золотая рыбка»- обучение детей дошкольного возраста плаванию.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При плавании укрепляются сердечно-сосудистая, дыхательная, костная системы, осуществляется закаливание организма, терморегуляция, улучшается обмен веществ, работа внутренних органов.</a:t>
            </a:r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8" name="Picture 3" descr="H:\Фото Папка 2\2012_12_02\IMG_00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51161"/>
            <a:ext cx="4528678" cy="4113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:\Фото Папка 2\2012_12_02\IMG_00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402" y="3286124"/>
            <a:ext cx="4663598" cy="378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649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В работе с детьми применяется контрастное водное закаливание.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Для детей старшего дошкольного возраста (  температура воды </a:t>
            </a:r>
            <a:r>
              <a:rPr lang="ru-RU" sz="2000" dirty="0">
                <a:solidFill>
                  <a:srgbClr val="C00000"/>
                </a:solidFill>
              </a:rPr>
              <a:t>в бассейне +</a:t>
            </a:r>
            <a:r>
              <a:rPr lang="ru-RU" sz="2000" dirty="0" smtClean="0">
                <a:solidFill>
                  <a:srgbClr val="C00000"/>
                </a:solidFill>
              </a:rPr>
              <a:t>2</a:t>
            </a:r>
            <a:r>
              <a:rPr lang="en-US" sz="2000" dirty="0" smtClean="0">
                <a:solidFill>
                  <a:srgbClr val="C00000"/>
                </a:solidFill>
              </a:rPr>
              <a:t>6</a:t>
            </a:r>
            <a:r>
              <a:rPr lang="ru-RU" sz="2000" dirty="0" smtClean="0">
                <a:solidFill>
                  <a:srgbClr val="C00000"/>
                </a:solidFill>
              </a:rPr>
              <a:t>С, температура воздуха на 2 градуса ниже ).</a:t>
            </a:r>
            <a:endParaRPr lang="ru-RU" sz="2000" dirty="0">
              <a:solidFill>
                <a:srgbClr val="C00000"/>
              </a:solidFill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2000" dirty="0">
                <a:solidFill>
                  <a:srgbClr val="C00000"/>
                </a:solidFill>
              </a:rPr>
              <a:t>Для детей среднего дошкольного возраста ( </a:t>
            </a: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2000" dirty="0">
                <a:solidFill>
                  <a:srgbClr val="C00000"/>
                </a:solidFill>
              </a:rPr>
              <a:t>температура воды в бассейне + </a:t>
            </a:r>
            <a:r>
              <a:rPr lang="en-US" sz="2000" dirty="0" smtClean="0">
                <a:solidFill>
                  <a:srgbClr val="C00000"/>
                </a:solidFill>
              </a:rPr>
              <a:t>28</a:t>
            </a:r>
            <a:r>
              <a:rPr lang="ru-RU" sz="2000" dirty="0" smtClean="0">
                <a:solidFill>
                  <a:srgbClr val="C00000"/>
                </a:solidFill>
              </a:rPr>
              <a:t>С, температура воздуха на 2 градуса ниже).</a:t>
            </a:r>
          </a:p>
          <a:p>
            <a:pPr marL="0" indent="0">
              <a:buNone/>
            </a:pPr>
            <a:endParaRPr lang="ru-RU" sz="2000" dirty="0" smtClean="0"/>
          </a:p>
        </p:txBody>
      </p:sp>
      <p:pic>
        <p:nvPicPr>
          <p:cNvPr id="7" name="Picture 2" descr="I:\Закаливание\DSC001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275459"/>
            <a:ext cx="6768752" cy="4554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9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	За летний период провели 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 smtClean="0">
                <a:solidFill>
                  <a:srgbClr val="C00000"/>
                </a:solidFill>
              </a:rPr>
              <a:t>беседы с детьми :</a:t>
            </a:r>
          </a:p>
          <a:p>
            <a:pPr marL="457200" indent="-457200">
              <a:lnSpc>
                <a:spcPct val="100000"/>
              </a:lnSpc>
              <a:buAutoNum type="arabicPeriod"/>
            </a:pPr>
            <a:r>
              <a:rPr lang="ru-RU" sz="2000" dirty="0" smtClean="0">
                <a:solidFill>
                  <a:srgbClr val="C00000"/>
                </a:solidFill>
              </a:rPr>
              <a:t>« Микробы и вирусы»( июнь)</a:t>
            </a:r>
          </a:p>
          <a:p>
            <a:pPr marL="457200" indent="-457200">
              <a:lnSpc>
                <a:spcPct val="100000"/>
              </a:lnSpc>
              <a:buAutoNum type="arabicPeriod" startAt="2"/>
            </a:pPr>
            <a:r>
              <a:rPr lang="ru-RU" sz="2000" dirty="0" smtClean="0">
                <a:solidFill>
                  <a:srgbClr val="C00000"/>
                </a:solidFill>
              </a:rPr>
              <a:t>« Незваные гости Грипп и Простуда» ( июнь)</a:t>
            </a:r>
          </a:p>
          <a:p>
            <a:pPr marL="457200" indent="-457200">
              <a:lnSpc>
                <a:spcPct val="100000"/>
              </a:lnSpc>
              <a:buAutoNum type="arabicPeriod" startAt="3"/>
            </a:pPr>
            <a:r>
              <a:rPr lang="ru-RU" sz="2000" dirty="0" smtClean="0">
                <a:solidFill>
                  <a:srgbClr val="C00000"/>
                </a:solidFill>
              </a:rPr>
              <a:t>«Как мальчик Вова решил закаляться»( июль)</a:t>
            </a:r>
          </a:p>
          <a:p>
            <a:pPr marL="457200" indent="-457200">
              <a:lnSpc>
                <a:spcPct val="100000"/>
              </a:lnSpc>
              <a:buAutoNum type="arabicPeriod" startAt="4"/>
            </a:pPr>
            <a:r>
              <a:rPr lang="ru-RU" sz="2000" dirty="0" smtClean="0">
                <a:solidFill>
                  <a:srgbClr val="C00000"/>
                </a:solidFill>
              </a:rPr>
              <a:t>« Солнышко и его целебная сила. Солнечные ожоги» ( июль)</a:t>
            </a:r>
          </a:p>
          <a:p>
            <a:pPr marL="457200" indent="-457200">
              <a:lnSpc>
                <a:spcPct val="100000"/>
              </a:lnSpc>
              <a:buAutoNum type="arabicPeriod" startAt="5"/>
            </a:pPr>
            <a:r>
              <a:rPr lang="ru-RU" sz="2000" dirty="0" smtClean="0">
                <a:solidFill>
                  <a:srgbClr val="C00000"/>
                </a:solidFill>
              </a:rPr>
              <a:t>« У нас в гостях витамины» ( август)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 6.  Провели День здоровья « Солнце, воздух и вода – наши лучшие друзья!» ( июль)</a:t>
            </a:r>
          </a:p>
          <a:p>
            <a:pPr marL="457200" indent="-457200">
              <a:buAutoNum type="arabicPeriod"/>
            </a:pPr>
            <a:endParaRPr lang="ru-RU" sz="2000" dirty="0"/>
          </a:p>
        </p:txBody>
      </p:sp>
      <p:pic>
        <p:nvPicPr>
          <p:cNvPr id="1026" name="Picture 2" descr="I:\IMG_09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218451"/>
            <a:ext cx="4968552" cy="3609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517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00953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Взаимодействие с родителями по закаливанию детского организма.</a:t>
            </a:r>
          </a:p>
          <a:p>
            <a:pPr marL="0" indent="0">
              <a:lnSpc>
                <a:spcPct val="100000"/>
              </a:lnSpc>
              <a:buNone/>
            </a:pPr>
            <a:endParaRPr lang="ru-RU" sz="2000" dirty="0" smtClean="0">
              <a:solidFill>
                <a:srgbClr val="C00000"/>
              </a:solidFill>
            </a:endParaRPr>
          </a:p>
          <a:p>
            <a:pPr marL="457200" indent="-457200">
              <a:lnSpc>
                <a:spcPct val="100000"/>
              </a:lnSpc>
              <a:buAutoNum type="arabicPeriod"/>
            </a:pPr>
            <a:r>
              <a:rPr lang="ru-RU" sz="2000" dirty="0" smtClean="0">
                <a:solidFill>
                  <a:srgbClr val="C00000"/>
                </a:solidFill>
              </a:rPr>
              <a:t>Собрание на тему: « Летний оздоровительный период.»( май)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2. Анкетирование родителей на тему: «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 smtClean="0">
                <a:solidFill>
                  <a:srgbClr val="C00000"/>
                </a:solidFill>
              </a:rPr>
              <a:t>О здоровье всерьез» (июнь)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3. Консультации для родителей: «Закаливание- первый шаг на пути к здоровью» (июнь)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19459" name="Picture 3" descr="I:\DSC001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226848"/>
            <a:ext cx="4800908" cy="3600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2347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rgbClr val="C00000"/>
                </a:solidFill>
              </a:rPr>
              <a:t>	</a:t>
            </a:r>
            <a:r>
              <a:rPr lang="ru-RU" sz="2000" dirty="0" smtClean="0">
                <a:solidFill>
                  <a:srgbClr val="C00000"/>
                </a:solidFill>
              </a:rPr>
              <a:t>« Нетрадиционные методы закаливания.  Хождение босиком- элемент закаливания организма.», « Отдых возле водоемов» ( июль)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20482" name="Picture 2" descr="I:\DSC001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075" y="1803449"/>
            <a:ext cx="3065923" cy="2299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Picture 3" descr="I:\DSC001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340" y="1556792"/>
            <a:ext cx="3394799" cy="2546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I:\Закаливание\DSC001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196" y="4553744"/>
            <a:ext cx="3072342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0599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«Воспитываем детей здоровыми» (август)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4</a:t>
            </a:r>
            <a:r>
              <a:rPr lang="ru-RU" sz="2000" dirty="0" smtClean="0">
                <a:solidFill>
                  <a:srgbClr val="C00000"/>
                </a:solidFill>
              </a:rPr>
              <a:t>. Методические рекомендации родителям по закаливанию своего ребенка</a:t>
            </a:r>
            <a:r>
              <a:rPr lang="ru-RU" sz="2000" dirty="0" smtClean="0">
                <a:solidFill>
                  <a:srgbClr val="C00000"/>
                </a:solidFill>
              </a:rPr>
              <a:t>.</a:t>
            </a:r>
            <a:endParaRPr lang="ru-RU" sz="2000" dirty="0"/>
          </a:p>
          <a:p>
            <a:pPr marL="0" indent="0"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Список методической литературы: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solidFill>
                  <a:srgbClr val="C00000"/>
                </a:solidFill>
              </a:rPr>
              <a:t>Асачева Л.Ф. Система занятий по профилактике нарушений осанки и плоскостопия у детей дошкольного возраста.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2. Ежова Н.В. Здоровый образ жизни в дошкольном образовательном учреждении</a:t>
            </a:r>
            <a:endParaRPr lang="ru-RU" sz="20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3. Новикова И.М. Формирование представлений о здоровом образе жизни у дошкольников.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4. </a:t>
            </a:r>
            <a:r>
              <a:rPr lang="ru-RU" sz="2000" dirty="0" err="1" smtClean="0">
                <a:solidFill>
                  <a:srgbClr val="C00000"/>
                </a:solidFill>
              </a:rPr>
              <a:t>Микляева</a:t>
            </a:r>
            <a:r>
              <a:rPr lang="ru-RU" sz="2000" dirty="0" smtClean="0">
                <a:solidFill>
                  <a:srgbClr val="C00000"/>
                </a:solidFill>
              </a:rPr>
              <a:t> Н.В., Морозова Л.Д. Физкультурно- оздоровительная работа детского сада в контексте  новых федеральных требований.</a:t>
            </a:r>
            <a:endParaRPr lang="ru-RU" sz="20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ru-RU" sz="20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2000" dirty="0" smtClean="0"/>
              <a:t>					</a:t>
            </a:r>
            <a:r>
              <a:rPr lang="ru-RU" sz="2000" dirty="0"/>
              <a:t>	</a:t>
            </a:r>
            <a:r>
              <a:rPr lang="ru-RU" sz="2000" dirty="0" smtClean="0"/>
              <a:t>							</a:t>
            </a:r>
            <a:endParaRPr lang="ru-RU" sz="2000" dirty="0"/>
          </a:p>
        </p:txBody>
      </p:sp>
      <p:pic>
        <p:nvPicPr>
          <p:cNvPr id="21506" name="Picture 2" descr="I:\Закаливание\DSC001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620688"/>
            <a:ext cx="2088232" cy="15661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9643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		                </a:t>
            </a:r>
            <a:r>
              <a:rPr lang="ru-RU" dirty="0" smtClean="0">
                <a:solidFill>
                  <a:srgbClr val="C00000"/>
                </a:solidFill>
              </a:rPr>
              <a:t>Будьте здоровы!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						</a:t>
            </a:r>
            <a:endParaRPr lang="ru-RU" sz="1800" dirty="0"/>
          </a:p>
        </p:txBody>
      </p:sp>
      <p:pic>
        <p:nvPicPr>
          <p:cNvPr id="1026" name="Picture 2" descr="I:\IMG_09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9" y="634312"/>
            <a:ext cx="7310364" cy="622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4556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</a:rPr>
              <a:t>Реализация поставленных задач  осуществлялась в тесном  взаимодействии  с  врачом- педиатром, медицинскими работниками, инструктором по физической культуре, с педагогами возрастных групп и с родителями воспитанников.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</a:rPr>
              <a:t>При работе с </a:t>
            </a:r>
            <a:r>
              <a:rPr lang="ru-RU" dirty="0">
                <a:solidFill>
                  <a:srgbClr val="C00000"/>
                </a:solidFill>
              </a:rPr>
              <a:t>д</a:t>
            </a:r>
            <a:r>
              <a:rPr lang="ru-RU" dirty="0" smtClean="0">
                <a:solidFill>
                  <a:srgbClr val="C00000"/>
                </a:solidFill>
              </a:rPr>
              <a:t>етьми соблюдали  основные принципы закаливания: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C00000"/>
                </a:solidFill>
              </a:rPr>
              <a:t> закаливание  осуществлялось  только при полном здоровье детей;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</a:rPr>
              <a:t>- интенсивность закаливающих процедур увеличивали постепенно, соответственно возрастающим в процессе закаливающей тренировки возможностям растущего организма;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C00000"/>
                </a:solidFill>
              </a:rPr>
              <a:t> использовали принцип систематичности и последовательности;</a:t>
            </a:r>
          </a:p>
          <a:p>
            <a:pPr>
              <a:buFontTx/>
              <a:buChar char="-"/>
            </a:pPr>
            <a:r>
              <a:rPr lang="ru-RU" dirty="0">
                <a:solidFill>
                  <a:srgbClr val="C00000"/>
                </a:solidFill>
              </a:rPr>
              <a:t>у</a:t>
            </a:r>
            <a:r>
              <a:rPr lang="ru-RU" dirty="0" smtClean="0">
                <a:solidFill>
                  <a:srgbClr val="C00000"/>
                </a:solidFill>
              </a:rPr>
              <a:t>читывали настроение ребенка и проводили процедуры в форме игры;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C00000"/>
                </a:solidFill>
              </a:rPr>
              <a:t>закаливающие процедуры  организовывали в сочетании с физическими упражнениями и массажем;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</a:rPr>
              <a:t>- </a:t>
            </a:r>
            <a:r>
              <a:rPr lang="ru-RU" dirty="0">
                <a:solidFill>
                  <a:srgbClr val="C00000"/>
                </a:solidFill>
              </a:rPr>
              <a:t>у</a:t>
            </a:r>
            <a:r>
              <a:rPr lang="ru-RU" dirty="0" smtClean="0">
                <a:solidFill>
                  <a:srgbClr val="C00000"/>
                </a:solidFill>
              </a:rPr>
              <a:t>читывали  индивидуальные особенности и состояния здоровья каждого ребенка;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</a:rPr>
              <a:t>-    избегали перегревания на солнце.</a:t>
            </a:r>
          </a:p>
          <a:p>
            <a:pPr marL="0" indent="0">
              <a:buNone/>
            </a:pPr>
            <a:endParaRPr lang="ru-RU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rgbClr val="C00000"/>
                </a:solidFill>
              </a:rPr>
              <a:t>	</a:t>
            </a:r>
            <a:endParaRPr lang="ru-RU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638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0095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		</a:t>
            </a:r>
            <a:r>
              <a:rPr lang="ru-RU" sz="2000" b="1" dirty="0" smtClean="0">
                <a:solidFill>
                  <a:srgbClr val="C00000"/>
                </a:solidFill>
              </a:rPr>
              <a:t>Традиционные и нетрадиционные методы 				закаливания в режиме дня.</a:t>
            </a:r>
            <a:endParaRPr lang="ru-RU" sz="20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 Ежедневная организация утренней гимнастики на свежем воздухе с комплексом упражнений в сочетание с дыхательной гимнастикой.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2050" name="Picture 2" descr="I:\IMG_09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068960"/>
            <a:ext cx="6171383" cy="378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724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 </a:t>
            </a:r>
            <a:r>
              <a:rPr lang="ru-RU" sz="1800" dirty="0" smtClean="0">
                <a:solidFill>
                  <a:srgbClr val="C00000"/>
                </a:solidFill>
              </a:rPr>
              <a:t>Закаливание солнцем осуществлялось во время прогулки, при организации разнообразной двигательной деятельности  детей на свежем воздухе без маечек, в трусиках и босиком . Воздушные  и солнечные ванны в сочетании с подвижными , спортивными играми и спортивными упражнениями, содействует совершенствовании процесса терморегуляции и тем самым приспособлению организма к окружающей внешней среде. Непрерывное пребывание детей под прямыми лучами вначале составляло 5 минут, постепенно его доводили до 10м. В течение дня общая продолжительность солнечных ванн составляло 40-50 м. 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rgbClr val="C00000"/>
                </a:solidFill>
              </a:rPr>
              <a:t>Пребывание под прямыми  солнечными лучами строго контролировалось , не допуская  перегревания детей на солнце. 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C00000"/>
                </a:solidFill>
              </a:rPr>
              <a:t>и</a:t>
            </a:r>
            <a:r>
              <a:rPr lang="ru-RU" sz="1800" dirty="0" smtClean="0">
                <a:solidFill>
                  <a:srgbClr val="C00000"/>
                </a:solidFill>
              </a:rPr>
              <a:t>гра « Ручеек»</a:t>
            </a:r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				</a:t>
            </a:r>
            <a:endParaRPr lang="ru-RU" sz="2000" dirty="0"/>
          </a:p>
        </p:txBody>
      </p:sp>
      <p:pic>
        <p:nvPicPr>
          <p:cNvPr id="11266" name="Picture 2" descr="I:\Закаливание\DSC001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023066"/>
            <a:ext cx="3779912" cy="2834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03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1" y="260648"/>
            <a:ext cx="8724461" cy="58655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>
                <a:solidFill>
                  <a:srgbClr val="C00000"/>
                </a:solidFill>
              </a:rPr>
              <a:t>и</a:t>
            </a:r>
            <a:r>
              <a:rPr lang="ru-RU" sz="2000" dirty="0" smtClean="0">
                <a:solidFill>
                  <a:srgbClr val="C00000"/>
                </a:solidFill>
              </a:rPr>
              <a:t>гра «Карусель»	</a:t>
            </a:r>
            <a:r>
              <a:rPr lang="ru-RU" sz="2000" dirty="0" smtClean="0"/>
              <a:t>			</a:t>
            </a:r>
            <a:r>
              <a:rPr lang="ru-RU" sz="2000" dirty="0" smtClean="0">
                <a:solidFill>
                  <a:srgbClr val="C00000"/>
                </a:solidFill>
              </a:rPr>
              <a:t>катание на самокате</a:t>
            </a:r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					</a:t>
            </a:r>
            <a:endParaRPr lang="ru-RU" sz="2000" dirty="0"/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12290" name="Picture 2" descr="I:\Закаливание\DSC001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78" y="2243155"/>
            <a:ext cx="3866788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I:\Закаливание\DSC001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741" y="1772816"/>
            <a:ext cx="3960440" cy="316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7969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>
                <a:solidFill>
                  <a:srgbClr val="C00000"/>
                </a:solidFill>
              </a:rPr>
              <a:t>и</a:t>
            </a:r>
            <a:r>
              <a:rPr lang="ru-RU" sz="1800" dirty="0" smtClean="0">
                <a:solidFill>
                  <a:srgbClr val="C00000"/>
                </a:solidFill>
              </a:rPr>
              <a:t>гра в бадминтон	</a:t>
            </a:r>
            <a:r>
              <a:rPr lang="ru-RU" sz="1800" dirty="0" smtClean="0"/>
              <a:t>		</a:t>
            </a:r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				                         </a:t>
            </a:r>
            <a:r>
              <a:rPr lang="ru-RU" sz="1800" dirty="0">
                <a:solidFill>
                  <a:srgbClr val="C00000"/>
                </a:solidFill>
              </a:rPr>
              <a:t>элементы футбола</a:t>
            </a:r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				</a:t>
            </a:r>
            <a:endParaRPr lang="ru-RU" sz="1800" dirty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r>
              <a:rPr lang="ru-RU" sz="1800" dirty="0" smtClean="0"/>
              <a:t>			</a:t>
            </a:r>
            <a:endParaRPr lang="ru-RU" sz="1800" dirty="0"/>
          </a:p>
        </p:txBody>
      </p:sp>
      <p:pic>
        <p:nvPicPr>
          <p:cNvPr id="4" name="Picture 4" descr="I:\Закаливание\DSC001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398" y="958167"/>
            <a:ext cx="4029678" cy="349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I:\Закаливание\DSC001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712720"/>
            <a:ext cx="4680520" cy="361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4557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Дыхательная гимнастика- укрепляет дыхательную мускулатуру, способствует увеличению жизненной емкости легких.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7170" name="Picture 2" descr="I:\IMG_098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30147"/>
            <a:ext cx="4200373" cy="338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I:\IMG_09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573" y="3567164"/>
            <a:ext cx="4486427" cy="336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4978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81467"/>
            <a:ext cx="8229600" cy="58655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Хождение босиком не только закаляет, но и стимулирует нервные окончания, находящиеся на стопе, положительно влияет на работу внутренних органов. В летний период предоставляем детям возможность ходить по горячему песку и асфальту, по мелким камушкам, ракушкам. 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Время хождения босиком с 2-3м до 10-12 м и более. Минимальная температура воздуха, при которой разрешается ходить босиком +22 градусов.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8194" name="Picture 2" descr="I:\IMG_09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61995"/>
            <a:ext cx="4379979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I:\IMG_098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068960"/>
            <a:ext cx="3840428" cy="288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:\IMG_09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3573016"/>
            <a:ext cx="4379979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4691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Контур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830</TotalTime>
  <Words>738</Words>
  <Application>Microsoft Office PowerPoint</Application>
  <PresentationFormat>Экран (4:3)</PresentationFormat>
  <Paragraphs>116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Контур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 Солнце, воздух и вода- наши лучшие друзья!»</dc:title>
  <dc:creator>Роман</dc:creator>
  <cp:lastModifiedBy>Lena</cp:lastModifiedBy>
  <cp:revision>85</cp:revision>
  <dcterms:created xsi:type="dcterms:W3CDTF">2013-08-25T06:12:27Z</dcterms:created>
  <dcterms:modified xsi:type="dcterms:W3CDTF">2022-03-28T09:40:08Z</dcterms:modified>
</cp:coreProperties>
</file>