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2" r:id="rId3"/>
    <p:sldId id="264" r:id="rId4"/>
    <p:sldId id="265" r:id="rId5"/>
    <p:sldId id="260" r:id="rId6"/>
    <p:sldId id="263" r:id="rId7"/>
    <p:sldId id="267" r:id="rId8"/>
    <p:sldId id="268" r:id="rId9"/>
    <p:sldId id="269" r:id="rId10"/>
    <p:sldId id="270" r:id="rId11"/>
    <p:sldId id="272" r:id="rId12"/>
    <p:sldId id="271" r:id="rId13"/>
    <p:sldId id="266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56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10" Type="http://schemas.openxmlformats.org/officeDocument/2006/relationships/image" Target="../media/image35.jpeg"/><Relationship Id="rId4" Type="http://schemas.openxmlformats.org/officeDocument/2006/relationships/image" Target="../media/image29.jpeg"/><Relationship Id="rId9" Type="http://schemas.openxmlformats.org/officeDocument/2006/relationships/image" Target="../media/image34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Relationship Id="rId9" Type="http://schemas.openxmlformats.org/officeDocument/2006/relationships/image" Target="../media/image4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7" Type="http://schemas.openxmlformats.org/officeDocument/2006/relationships/image" Target="../media/image4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7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7544" y="836712"/>
            <a:ext cx="8424936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Arial Black" pitchFamily="34" charset="0"/>
              </a:rPr>
              <a:t>«Патриотическое 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Arial Black" pitchFamily="34" charset="0"/>
              </a:rPr>
              <a:t>воспитание дошкольников 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Arial Black" pitchFamily="34" charset="0"/>
              </a:rPr>
              <a:t>через создание  «Семейного альбома»</a:t>
            </a:r>
          </a:p>
          <a:p>
            <a:pPr algn="ctr"/>
            <a:endParaRPr lang="ru-RU" sz="3600" dirty="0" smtClean="0">
              <a:solidFill>
                <a:schemeClr val="accent1">
                  <a:lumMod val="75000"/>
                </a:schemeClr>
              </a:solidFill>
              <a:latin typeface="Arial Black" pitchFamily="34" charset="0"/>
            </a:endParaRPr>
          </a:p>
          <a:p>
            <a:pPr algn="ctr"/>
            <a:endParaRPr lang="ru-RU" sz="3600" dirty="0" smtClean="0">
              <a:solidFill>
                <a:schemeClr val="accent1">
                  <a:lumMod val="75000"/>
                </a:schemeClr>
              </a:solidFill>
              <a:latin typeface="Arial Black" pitchFamily="34" charset="0"/>
            </a:endParaRPr>
          </a:p>
          <a:p>
            <a:pPr algn="ctr"/>
            <a:endParaRPr lang="ru-RU" sz="3600" dirty="0" smtClean="0">
              <a:solidFill>
                <a:schemeClr val="accent1">
                  <a:lumMod val="75000"/>
                </a:schemeClr>
              </a:solidFill>
              <a:latin typeface="Arial Black" pitchFamily="34" charset="0"/>
            </a:endParaRPr>
          </a:p>
          <a:p>
            <a:pPr algn="r"/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А.А.Антонова </a:t>
            </a:r>
          </a:p>
          <a:p>
            <a:pPr algn="r"/>
            <a:r>
              <a:rPr lang="ru-RU" sz="2000" dirty="0" err="1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Т.А.Спиридович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 </a:t>
            </a:r>
          </a:p>
          <a:p>
            <a:pPr algn="ctr"/>
            <a:endParaRPr lang="ru-RU" sz="2000" dirty="0" smtClean="0">
              <a:solidFill>
                <a:schemeClr val="accent1">
                  <a:lumMod val="75000"/>
                </a:schemeClr>
              </a:solidFill>
              <a:latin typeface="Arial Black" pitchFamily="34" charset="0"/>
            </a:endParaRPr>
          </a:p>
          <a:p>
            <a:pPr algn="ctr"/>
            <a:endParaRPr lang="ru-RU" sz="2000" dirty="0" smtClean="0">
              <a:solidFill>
                <a:schemeClr val="accent1">
                  <a:lumMod val="75000"/>
                </a:schemeClr>
              </a:solidFill>
              <a:latin typeface="Arial Black" pitchFamily="34" charset="0"/>
            </a:endParaRPr>
          </a:p>
          <a:p>
            <a:pPr algn="ctr"/>
            <a:endParaRPr lang="ru-RU" sz="2000" dirty="0" smtClean="0">
              <a:solidFill>
                <a:schemeClr val="accent1">
                  <a:lumMod val="75000"/>
                </a:schemeClr>
              </a:solidFill>
              <a:latin typeface="Arial Black" pitchFamily="34" charset="0"/>
            </a:endParaRPr>
          </a:p>
          <a:p>
            <a:pPr algn="ctr"/>
            <a:endParaRPr lang="ru-RU" sz="2000" dirty="0" smtClean="0">
              <a:solidFill>
                <a:schemeClr val="accent1">
                  <a:lumMod val="75000"/>
                </a:schemeClr>
              </a:solidFill>
              <a:latin typeface="Arial Black" pitchFamily="34" charset="0"/>
            </a:endParaRPr>
          </a:p>
          <a:p>
            <a:pPr algn="ctr"/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БДОУ г.Омска </a:t>
            </a:r>
          </a:p>
          <a:p>
            <a:pPr algn="ctr"/>
            <a:endParaRPr lang="ru-RU" sz="1600" dirty="0" smtClean="0">
              <a:solidFill>
                <a:schemeClr val="accent1">
                  <a:lumMod val="75000"/>
                </a:schemeClr>
              </a:solidFill>
              <a:latin typeface="Arial Black" pitchFamily="34" charset="0"/>
            </a:endParaRPr>
          </a:p>
          <a:p>
            <a:pPr algn="ctr"/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БДОУ г. Омска «Центр Развития Ребенка – детский сад №355»</a:t>
            </a:r>
          </a:p>
          <a:p>
            <a:pPr algn="ctr"/>
            <a:endParaRPr lang="ru-RU" sz="1400" dirty="0"/>
          </a:p>
        </p:txBody>
      </p:sp>
      <p:pic>
        <p:nvPicPr>
          <p:cNvPr id="4" name="Рисунок 3" descr="IMG-20220420-WA00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592" y="2204864"/>
            <a:ext cx="5131325" cy="38164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7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51720" y="980728"/>
            <a:ext cx="51347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Arial Black" pitchFamily="34" charset="0"/>
              </a:rPr>
              <a:t>«Музей семейных историй»</a:t>
            </a:r>
            <a:endParaRPr lang="ru-RU" sz="2400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5" name="Рисунок 4" descr="IMG-20211115-WA0019.jpg"/>
          <p:cNvPicPr>
            <a:picLocks noChangeAspect="1"/>
          </p:cNvPicPr>
          <p:nvPr/>
        </p:nvPicPr>
        <p:blipFill>
          <a:blip r:embed="rId3" cstate="print"/>
          <a:srcRect l="15000" t="17450" r="13601" b="12201"/>
          <a:stretch>
            <a:fillRect/>
          </a:stretch>
        </p:blipFill>
        <p:spPr>
          <a:xfrm>
            <a:off x="3059832" y="1772816"/>
            <a:ext cx="1863610" cy="2448272"/>
          </a:xfrm>
          <a:prstGeom prst="rect">
            <a:avLst/>
          </a:prstGeom>
        </p:spPr>
      </p:pic>
      <p:pic>
        <p:nvPicPr>
          <p:cNvPr id="6" name="Рисунок 5" descr="IMG-20211117-WA0022.jpg"/>
          <p:cNvPicPr>
            <a:picLocks noChangeAspect="1"/>
          </p:cNvPicPr>
          <p:nvPr/>
        </p:nvPicPr>
        <p:blipFill>
          <a:blip r:embed="rId4" cstate="print"/>
          <a:srcRect t="20633"/>
          <a:stretch>
            <a:fillRect/>
          </a:stretch>
        </p:blipFill>
        <p:spPr>
          <a:xfrm>
            <a:off x="611560" y="2492896"/>
            <a:ext cx="2355726" cy="2492896"/>
          </a:xfrm>
          <a:prstGeom prst="rect">
            <a:avLst/>
          </a:prstGeom>
        </p:spPr>
      </p:pic>
      <p:pic>
        <p:nvPicPr>
          <p:cNvPr id="8" name="Рисунок 7" descr="IMG-20211117-WA0026.jpg"/>
          <p:cNvPicPr>
            <a:picLocks noChangeAspect="1"/>
          </p:cNvPicPr>
          <p:nvPr/>
        </p:nvPicPr>
        <p:blipFill>
          <a:blip r:embed="rId5" cstate="print"/>
          <a:srcRect r="23400" b="11151"/>
          <a:stretch>
            <a:fillRect/>
          </a:stretch>
        </p:blipFill>
        <p:spPr>
          <a:xfrm>
            <a:off x="7020272" y="1340768"/>
            <a:ext cx="1769284" cy="2736304"/>
          </a:xfrm>
          <a:prstGeom prst="rect">
            <a:avLst/>
          </a:prstGeom>
        </p:spPr>
      </p:pic>
      <p:pic>
        <p:nvPicPr>
          <p:cNvPr id="9" name="Рисунок 8" descr="IMG-20211117-WA001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076056" y="1700808"/>
            <a:ext cx="1872208" cy="2496277"/>
          </a:xfrm>
          <a:prstGeom prst="rect">
            <a:avLst/>
          </a:prstGeom>
        </p:spPr>
      </p:pic>
      <p:pic>
        <p:nvPicPr>
          <p:cNvPr id="10" name="Рисунок 9" descr="IMG-20220420-WA005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092280" y="4197085"/>
            <a:ext cx="1725656" cy="2300875"/>
          </a:xfrm>
          <a:prstGeom prst="rect">
            <a:avLst/>
          </a:prstGeom>
        </p:spPr>
      </p:pic>
      <p:pic>
        <p:nvPicPr>
          <p:cNvPr id="13" name="Рисунок 12" descr="20220309_163311.jpg"/>
          <p:cNvPicPr>
            <a:picLocks noChangeAspect="1"/>
          </p:cNvPicPr>
          <p:nvPr/>
        </p:nvPicPr>
        <p:blipFill>
          <a:blip r:embed="rId8" cstate="print"/>
          <a:srcRect l="12052" r="32675"/>
          <a:stretch>
            <a:fillRect/>
          </a:stretch>
        </p:blipFill>
        <p:spPr>
          <a:xfrm rot="5400000">
            <a:off x="251662" y="548536"/>
            <a:ext cx="2015936" cy="1728192"/>
          </a:xfrm>
          <a:prstGeom prst="rect">
            <a:avLst/>
          </a:prstGeom>
        </p:spPr>
      </p:pic>
      <p:pic>
        <p:nvPicPr>
          <p:cNvPr id="14" name="Рисунок 13" descr="IMG-20220321-WA0005.jpg"/>
          <p:cNvPicPr>
            <a:picLocks noChangeAspect="1"/>
          </p:cNvPicPr>
          <p:nvPr/>
        </p:nvPicPr>
        <p:blipFill>
          <a:blip r:embed="rId9" cstate="print"/>
          <a:srcRect t="15000" r="9838"/>
          <a:stretch>
            <a:fillRect/>
          </a:stretch>
        </p:blipFill>
        <p:spPr>
          <a:xfrm>
            <a:off x="323528" y="5085184"/>
            <a:ext cx="2715783" cy="1440160"/>
          </a:xfrm>
          <a:prstGeom prst="rect">
            <a:avLst/>
          </a:prstGeom>
        </p:spPr>
      </p:pic>
      <p:pic>
        <p:nvPicPr>
          <p:cNvPr id="12" name="Рисунок 11" descr="20220221_131903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059832" y="4509120"/>
            <a:ext cx="3939833" cy="18668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7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51720" y="980728"/>
            <a:ext cx="51347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Arial Black" pitchFamily="34" charset="0"/>
              </a:rPr>
              <a:t>«Музей семейных историй»</a:t>
            </a:r>
            <a:endParaRPr lang="ru-RU" sz="2400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16" name="Рисунок 15" descr="20230310_111051.jpg"/>
          <p:cNvPicPr>
            <a:picLocks noChangeAspect="1"/>
          </p:cNvPicPr>
          <p:nvPr/>
        </p:nvPicPr>
        <p:blipFill>
          <a:blip r:embed="rId3" cstate="print"/>
          <a:srcRect l="6688" t="-400" r="19289"/>
          <a:stretch>
            <a:fillRect/>
          </a:stretch>
        </p:blipFill>
        <p:spPr>
          <a:xfrm rot="5400000">
            <a:off x="37514" y="3826053"/>
            <a:ext cx="3020300" cy="2304256"/>
          </a:xfrm>
          <a:prstGeom prst="rect">
            <a:avLst/>
          </a:prstGeom>
        </p:spPr>
      </p:pic>
      <p:pic>
        <p:nvPicPr>
          <p:cNvPr id="6" name="Рисунок 5" descr="20230330_080131.jpg"/>
          <p:cNvPicPr>
            <a:picLocks noChangeAspect="1"/>
          </p:cNvPicPr>
          <p:nvPr/>
        </p:nvPicPr>
        <p:blipFill>
          <a:blip r:embed="rId4" cstate="print"/>
          <a:srcRect r="7476"/>
          <a:stretch>
            <a:fillRect/>
          </a:stretch>
        </p:blipFill>
        <p:spPr>
          <a:xfrm rot="5400000">
            <a:off x="6748713" y="4420639"/>
            <a:ext cx="2487333" cy="1512168"/>
          </a:xfrm>
          <a:prstGeom prst="rect">
            <a:avLst/>
          </a:prstGeom>
        </p:spPr>
      </p:pic>
      <p:pic>
        <p:nvPicPr>
          <p:cNvPr id="7" name="Рисунок 6" descr="20230330_080750.jpg"/>
          <p:cNvPicPr>
            <a:picLocks noChangeAspect="1"/>
          </p:cNvPicPr>
          <p:nvPr/>
        </p:nvPicPr>
        <p:blipFill>
          <a:blip r:embed="rId5" cstate="print"/>
          <a:srcRect l="5901" r="17713"/>
          <a:stretch>
            <a:fillRect/>
          </a:stretch>
        </p:blipFill>
        <p:spPr>
          <a:xfrm>
            <a:off x="5652120" y="1484784"/>
            <a:ext cx="3129136" cy="2304256"/>
          </a:xfrm>
          <a:prstGeom prst="rect">
            <a:avLst/>
          </a:prstGeom>
        </p:spPr>
      </p:pic>
      <p:pic>
        <p:nvPicPr>
          <p:cNvPr id="8" name="Рисунок 7" descr="20230330_081643.jpg"/>
          <p:cNvPicPr>
            <a:picLocks noChangeAspect="1"/>
          </p:cNvPicPr>
          <p:nvPr/>
        </p:nvPicPr>
        <p:blipFill>
          <a:blip r:embed="rId6" cstate="print"/>
          <a:srcRect t="9401" r="20863"/>
          <a:stretch>
            <a:fillRect/>
          </a:stretch>
        </p:blipFill>
        <p:spPr>
          <a:xfrm rot="5400000">
            <a:off x="-55722" y="1164688"/>
            <a:ext cx="2651442" cy="1707458"/>
          </a:xfrm>
          <a:prstGeom prst="rect">
            <a:avLst/>
          </a:prstGeom>
        </p:spPr>
      </p:pic>
      <p:pic>
        <p:nvPicPr>
          <p:cNvPr id="9" name="Рисунок 8" descr="20230330_081139.jpg"/>
          <p:cNvPicPr>
            <a:picLocks noChangeAspect="1"/>
          </p:cNvPicPr>
          <p:nvPr/>
        </p:nvPicPr>
        <p:blipFill>
          <a:blip r:embed="rId7" cstate="print"/>
          <a:srcRect l="29525" t="9401" r="24013"/>
          <a:stretch>
            <a:fillRect/>
          </a:stretch>
        </p:blipFill>
        <p:spPr>
          <a:xfrm>
            <a:off x="3059832" y="1484784"/>
            <a:ext cx="1588298" cy="1742141"/>
          </a:xfrm>
          <a:prstGeom prst="rect">
            <a:avLst/>
          </a:prstGeom>
        </p:spPr>
      </p:pic>
      <p:pic>
        <p:nvPicPr>
          <p:cNvPr id="10" name="Рисунок 9" descr="20230330_080355.jpg"/>
          <p:cNvPicPr>
            <a:picLocks noChangeAspect="1"/>
          </p:cNvPicPr>
          <p:nvPr/>
        </p:nvPicPr>
        <p:blipFill>
          <a:blip r:embed="rId8" cstate="print"/>
          <a:srcRect l="12988" r="24013"/>
          <a:stretch>
            <a:fillRect/>
          </a:stretch>
        </p:blipFill>
        <p:spPr>
          <a:xfrm rot="5400000">
            <a:off x="2604555" y="3524237"/>
            <a:ext cx="3122264" cy="2787774"/>
          </a:xfrm>
          <a:prstGeom prst="rect">
            <a:avLst/>
          </a:prstGeom>
        </p:spPr>
      </p:pic>
      <p:pic>
        <p:nvPicPr>
          <p:cNvPr id="11" name="Рисунок 10" descr="20230330_081425.jpg"/>
          <p:cNvPicPr>
            <a:picLocks noChangeAspect="1"/>
          </p:cNvPicPr>
          <p:nvPr/>
        </p:nvPicPr>
        <p:blipFill>
          <a:blip r:embed="rId9" cstate="print"/>
          <a:srcRect l="5901" t="6601" r="14563"/>
          <a:stretch>
            <a:fillRect/>
          </a:stretch>
        </p:blipFill>
        <p:spPr>
          <a:xfrm rot="5400000">
            <a:off x="5372576" y="4500632"/>
            <a:ext cx="2071255" cy="13681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7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51720" y="980728"/>
            <a:ext cx="51267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C00000"/>
                </a:solidFill>
                <a:latin typeface="Arial Black" pitchFamily="34" charset="0"/>
              </a:rPr>
              <a:t>Ожидаемые результаты</a:t>
            </a:r>
            <a:endParaRPr lang="ru-RU" sz="28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544" y="1772816"/>
            <a:ext cx="6341801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buFont typeface="Wingdings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Родители и воспитатели начинают </a:t>
            </a:r>
          </a:p>
          <a:p>
            <a:pPr lvl="0"/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   лучше понимать детей;</a:t>
            </a:r>
          </a:p>
          <a:p>
            <a:pPr lvl="0"/>
            <a:endParaRPr lang="ru-RU" dirty="0" smtClean="0">
              <a:solidFill>
                <a:srgbClr val="002060"/>
              </a:solidFill>
              <a:latin typeface="Arial Black" pitchFamily="34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Создаются более гармоничные отношения</a:t>
            </a:r>
          </a:p>
          <a:p>
            <a:pPr lvl="0"/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   в семье и группе детского сада;</a:t>
            </a:r>
          </a:p>
          <a:p>
            <a:pPr lvl="0"/>
            <a:endParaRPr lang="ru-RU" dirty="0" smtClean="0">
              <a:solidFill>
                <a:srgbClr val="002060"/>
              </a:solidFill>
              <a:latin typeface="Arial Black" pitchFamily="34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Усиливается познавательный интерес детей,</a:t>
            </a:r>
          </a:p>
          <a:p>
            <a:pPr lvl="0"/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   в частности, к истории своей семьи, </a:t>
            </a:r>
          </a:p>
          <a:p>
            <a:pPr lvl="0"/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   Своей Родины, </a:t>
            </a:r>
          </a:p>
          <a:p>
            <a:pPr lvl="0"/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   взаимоотношениям родственников;</a:t>
            </a:r>
          </a:p>
          <a:p>
            <a:pPr lvl="0"/>
            <a:endParaRPr lang="ru-RU" dirty="0" smtClean="0"/>
          </a:p>
          <a:p>
            <a:endParaRPr lang="ru-RU" dirty="0"/>
          </a:p>
        </p:txBody>
      </p:sp>
      <p:pic>
        <p:nvPicPr>
          <p:cNvPr id="5" name="Рисунок 4" descr="IMG-20220222-WA003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76256" y="1628800"/>
            <a:ext cx="1797664" cy="2396885"/>
          </a:xfrm>
          <a:prstGeom prst="rect">
            <a:avLst/>
          </a:prstGeom>
        </p:spPr>
      </p:pic>
      <p:pic>
        <p:nvPicPr>
          <p:cNvPr id="6" name="Рисунок 5" descr="IMG-20220224-WA001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48264" y="4221087"/>
            <a:ext cx="1687508" cy="2257535"/>
          </a:xfrm>
          <a:prstGeom prst="rect">
            <a:avLst/>
          </a:prstGeom>
        </p:spPr>
      </p:pic>
      <p:pic>
        <p:nvPicPr>
          <p:cNvPr id="7" name="Рисунок 6" descr="IMG-20220227-WA000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92080" y="4581128"/>
            <a:ext cx="1440160" cy="1920213"/>
          </a:xfrm>
          <a:prstGeom prst="rect">
            <a:avLst/>
          </a:prstGeom>
        </p:spPr>
      </p:pic>
      <p:pic>
        <p:nvPicPr>
          <p:cNvPr id="8" name="Рисунок 7" descr="IMG-20220210-WA001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83568" y="4581128"/>
            <a:ext cx="1437624" cy="1916832"/>
          </a:xfrm>
          <a:prstGeom prst="rect">
            <a:avLst/>
          </a:prstGeom>
        </p:spPr>
      </p:pic>
      <p:pic>
        <p:nvPicPr>
          <p:cNvPr id="9" name="Рисунок 8" descr="IMG-20220215-WA0040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411760" y="4581128"/>
            <a:ext cx="2520280" cy="18941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7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7544" y="980728"/>
            <a:ext cx="842493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Библиографический список:</a:t>
            </a:r>
          </a:p>
          <a:p>
            <a:pPr algn="ctr"/>
            <a:endParaRPr lang="ru-RU" dirty="0" smtClean="0">
              <a:solidFill>
                <a:srgbClr val="002060"/>
              </a:solidFill>
              <a:latin typeface="Arial Black" pitchFamily="34" charset="0"/>
            </a:endParaRPr>
          </a:p>
          <a:p>
            <a:pPr marL="342900" indent="-342900">
              <a:buAutoNum type="arabicPeriod"/>
            </a:pP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Федеральный проект «Патриотическое воспитание граждан  Российской Федерации» национального проекта «Образование»  рассмотрен и одобрен: на объединенном заседании проектных  комитетов по национальным проектам  «Образование», «Наука», «Демография» и «Здравоохранение» </a:t>
            </a:r>
          </a:p>
          <a:p>
            <a:pPr marL="342900" indent="-342900"/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(протокол от 21 октября 2020 года № 7/5/11/7); на заседании президиума Совета при Президенте РФ  по стратегическому развитию и национальным проектам в составе паспорта национального проекта «Образование» </a:t>
            </a:r>
          </a:p>
          <a:p>
            <a:pPr marL="342900" indent="-342900"/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(протокол от 29 октября 2020 года № 11). </a:t>
            </a:r>
          </a:p>
          <a:p>
            <a:pPr marL="342900" indent="-342900"/>
            <a:endParaRPr lang="ru-RU" b="1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b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Маханева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М.Д.  Нравственно-патриотическое воспитание дошкольников. </a:t>
            </a:r>
          </a:p>
          <a:p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– М.: Сфера, 2010. – 96 с.</a:t>
            </a:r>
          </a:p>
          <a:p>
            <a:endParaRPr lang="ru-RU" b="1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3. М.А. </a:t>
            </a:r>
            <a:r>
              <a:rPr lang="ru-RU" b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Дозорова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Н.В. Кошелева, А.А. </a:t>
            </a:r>
            <a:r>
              <a:rPr lang="ru-RU" b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Кроник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«Семь Я»: </a:t>
            </a:r>
            <a:r>
              <a:rPr lang="ru-RU" b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я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+ мама + папа + 2</a:t>
            </a:r>
          </a:p>
          <a:p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бабушки + 2 дедушки. – М.: </a:t>
            </a:r>
            <a:r>
              <a:rPr lang="ru-RU" b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Аркти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2008г. 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7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04048" y="1124744"/>
            <a:ext cx="352839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«Те высокие нравственные чувства, </a:t>
            </a:r>
          </a:p>
          <a:p>
            <a:pPr algn="r"/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которые характеризуют развитого</a:t>
            </a:r>
          </a:p>
          <a:p>
            <a:pPr algn="r"/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 взрослого человека  и которые </a:t>
            </a:r>
          </a:p>
          <a:p>
            <a:pPr algn="r"/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способны вдохновить его на </a:t>
            </a:r>
          </a:p>
          <a:p>
            <a:pPr algn="r"/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большие дела,  не даны ребенку</a:t>
            </a:r>
          </a:p>
          <a:p>
            <a:pPr algn="r"/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 в готовом виде от рождения. </a:t>
            </a:r>
          </a:p>
          <a:p>
            <a:pPr algn="r"/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Они возникают и развиваются </a:t>
            </a:r>
          </a:p>
          <a:p>
            <a:pPr algn="r"/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на протяжении детства</a:t>
            </a:r>
          </a:p>
          <a:p>
            <a:pPr algn="r"/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 под влиянием социальных </a:t>
            </a:r>
          </a:p>
          <a:p>
            <a:pPr algn="r"/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условий жизни и воспитания»</a:t>
            </a:r>
          </a:p>
          <a:p>
            <a:pPr algn="r"/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 А.В. Запорожец.</a:t>
            </a:r>
            <a:endParaRPr lang="ru-RU" sz="1200" dirty="0">
              <a:solidFill>
                <a:schemeClr val="accent1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544" y="3933056"/>
            <a:ext cx="835292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C00000"/>
                </a:solidFill>
                <a:latin typeface="Arial Black" pitchFamily="34" charset="0"/>
              </a:rPr>
              <a:t>В 2021 году в Российской Федерации</a:t>
            </a:r>
          </a:p>
          <a:p>
            <a:pPr algn="ctr"/>
            <a:r>
              <a:rPr lang="ru-RU" sz="2400" dirty="0" smtClean="0">
                <a:solidFill>
                  <a:srgbClr val="C00000"/>
                </a:solidFill>
                <a:latin typeface="Arial Black" pitchFamily="34" charset="0"/>
              </a:rPr>
              <a:t>начал реализовываться </a:t>
            </a:r>
          </a:p>
          <a:p>
            <a:pPr algn="ctr"/>
            <a:r>
              <a:rPr lang="ru-RU" sz="2400" dirty="0" smtClean="0">
                <a:solidFill>
                  <a:srgbClr val="C00000"/>
                </a:solidFill>
                <a:latin typeface="Arial Black" pitchFamily="34" charset="0"/>
              </a:rPr>
              <a:t>федеральный проект</a:t>
            </a:r>
          </a:p>
          <a:p>
            <a:pPr algn="ctr"/>
            <a:r>
              <a:rPr lang="ru-RU" sz="2400" dirty="0" smtClean="0">
                <a:solidFill>
                  <a:srgbClr val="C00000"/>
                </a:solidFill>
                <a:latin typeface="Arial Black" pitchFamily="34" charset="0"/>
              </a:rPr>
              <a:t>«Патриотическое воспитание граждан </a:t>
            </a:r>
          </a:p>
          <a:p>
            <a:pPr algn="ctr"/>
            <a:r>
              <a:rPr lang="ru-RU" sz="2400" dirty="0" smtClean="0">
                <a:solidFill>
                  <a:srgbClr val="C00000"/>
                </a:solidFill>
                <a:latin typeface="Arial Black" pitchFamily="34" charset="0"/>
              </a:rPr>
              <a:t>Российской Федерации»</a:t>
            </a:r>
          </a:p>
          <a:p>
            <a:pPr algn="ctr"/>
            <a:r>
              <a:rPr lang="ru-RU" sz="2400" dirty="0" smtClean="0">
                <a:solidFill>
                  <a:srgbClr val="C00000"/>
                </a:solidFill>
                <a:latin typeface="Arial Black" pitchFamily="34" charset="0"/>
              </a:rPr>
              <a:t>в рамках национального проекта </a:t>
            </a:r>
          </a:p>
          <a:p>
            <a:pPr algn="ctr"/>
            <a:r>
              <a:rPr lang="ru-RU" sz="2400" dirty="0" smtClean="0">
                <a:solidFill>
                  <a:srgbClr val="C00000"/>
                </a:solidFill>
                <a:latin typeface="Arial Black" pitchFamily="34" charset="0"/>
              </a:rPr>
              <a:t>«Образование».</a:t>
            </a:r>
            <a:endParaRPr lang="ru-RU" sz="2400" dirty="0"/>
          </a:p>
        </p:txBody>
      </p:sp>
      <p:pic>
        <p:nvPicPr>
          <p:cNvPr id="6" name="Рисунок 5" descr="IMG-20211117-WA0030.jpg"/>
          <p:cNvPicPr>
            <a:picLocks noChangeAspect="1"/>
          </p:cNvPicPr>
          <p:nvPr/>
        </p:nvPicPr>
        <p:blipFill>
          <a:blip r:embed="rId3" cstate="print"/>
          <a:srcRect l="18247" t="25319" r="17801" b="37401"/>
          <a:stretch>
            <a:fillRect/>
          </a:stretch>
        </p:blipFill>
        <p:spPr>
          <a:xfrm>
            <a:off x="611560" y="692696"/>
            <a:ext cx="4117523" cy="3200428"/>
          </a:xfrm>
          <a:prstGeom prst="rect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7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9552" y="1052736"/>
            <a:ext cx="835292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C00000"/>
                </a:solidFill>
                <a:latin typeface="Arial Black" pitchFamily="34" charset="0"/>
              </a:rPr>
              <a:t>С учетом современных задач развития Российской Федерации</a:t>
            </a:r>
          </a:p>
          <a:p>
            <a:pPr algn="ctr"/>
            <a:r>
              <a:rPr lang="ru-RU" sz="2000" dirty="0" smtClean="0">
                <a:solidFill>
                  <a:srgbClr val="C00000"/>
                </a:solidFill>
                <a:latin typeface="Arial Black" pitchFamily="34" charset="0"/>
              </a:rPr>
              <a:t> целью государственной политики в сфере патриотического воспитания  является </a:t>
            </a:r>
          </a:p>
          <a:p>
            <a:pPr algn="ctr"/>
            <a:endParaRPr lang="ru-RU" sz="2000" dirty="0" smtClean="0">
              <a:solidFill>
                <a:schemeClr val="accent1">
                  <a:lumMod val="75000"/>
                </a:schemeClr>
              </a:solidFill>
              <a:latin typeface="Arial Black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создание условий для повышения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   гражданской ответственности за 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   судьбу страны,</a:t>
            </a:r>
          </a:p>
          <a:p>
            <a:pPr>
              <a:buFont typeface="Wingdings" pitchFamily="2" charset="2"/>
              <a:buChar char="Ø"/>
            </a:pPr>
            <a:endParaRPr lang="ru-RU" dirty="0" smtClean="0">
              <a:solidFill>
                <a:schemeClr val="accent1">
                  <a:lumMod val="75000"/>
                </a:schemeClr>
              </a:solidFill>
              <a:latin typeface="Arial Black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укрепление чувства сопричастности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   граждан  к великой истории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   и культуре России, </a:t>
            </a:r>
          </a:p>
          <a:p>
            <a:pPr>
              <a:buFont typeface="Wingdings" pitchFamily="2" charset="2"/>
              <a:buChar char="Ø"/>
            </a:pPr>
            <a:endParaRPr lang="ru-RU" dirty="0" smtClean="0">
              <a:solidFill>
                <a:schemeClr val="accent1">
                  <a:lumMod val="75000"/>
                </a:schemeClr>
              </a:solidFill>
              <a:latin typeface="Arial Black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обеспечение преемственности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   поколений россиян,</a:t>
            </a:r>
          </a:p>
          <a:p>
            <a:pPr>
              <a:buFont typeface="Wingdings" pitchFamily="2" charset="2"/>
              <a:buChar char="Ø"/>
            </a:pPr>
            <a:endParaRPr lang="ru-RU" dirty="0" smtClean="0">
              <a:solidFill>
                <a:schemeClr val="accent1">
                  <a:lumMod val="75000"/>
                </a:schemeClr>
              </a:solidFill>
              <a:latin typeface="Arial Black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воспитание гражданина, любящего 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  свою Родину и семью, имеющего 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  активную жизненную позицию.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4" name="Рисунок 3" descr="003.jpg"/>
          <p:cNvPicPr>
            <a:picLocks noChangeAspect="1"/>
          </p:cNvPicPr>
          <p:nvPr/>
        </p:nvPicPr>
        <p:blipFill>
          <a:blip r:embed="rId3" cstate="print"/>
          <a:srcRect l="59358" t="26778" r="11505" b="15473"/>
          <a:stretch>
            <a:fillRect/>
          </a:stretch>
        </p:blipFill>
        <p:spPr>
          <a:xfrm>
            <a:off x="6084168" y="2564904"/>
            <a:ext cx="2664296" cy="39604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7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94634" y="836712"/>
            <a:ext cx="7895110" cy="35086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C00000"/>
                </a:solidFill>
                <a:latin typeface="Arial Black" pitchFamily="34" charset="0"/>
              </a:rPr>
              <a:t>В процессе создания «Семейного альбома» </a:t>
            </a:r>
          </a:p>
          <a:p>
            <a:pPr algn="ctr"/>
            <a:r>
              <a:rPr lang="ru-RU" sz="2000" dirty="0" smtClean="0">
                <a:solidFill>
                  <a:srgbClr val="C00000"/>
                </a:solidFill>
                <a:latin typeface="Arial Black" pitchFamily="34" charset="0"/>
              </a:rPr>
              <a:t>решаются следующие задачи: </a:t>
            </a:r>
          </a:p>
          <a:p>
            <a:pPr algn="ctr"/>
            <a:endParaRPr lang="ru-RU" sz="2000" dirty="0" smtClean="0">
              <a:solidFill>
                <a:schemeClr val="accent1">
                  <a:lumMod val="75000"/>
                </a:schemeClr>
              </a:solidFill>
              <a:latin typeface="Arial Black" pitchFamily="34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развивать интерес ребенка к истории своей семьи, </a:t>
            </a:r>
          </a:p>
          <a:p>
            <a:pPr lvl="0"/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   к познанию своего родословного древа;</a:t>
            </a:r>
          </a:p>
          <a:p>
            <a:pPr lvl="0">
              <a:buFont typeface="Wingdings" pitchFamily="2" charset="2"/>
              <a:buChar char="Ø"/>
            </a:pP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приобщать ребенка к общечеловеческой культуре,</a:t>
            </a:r>
          </a:p>
          <a:p>
            <a:pPr lvl="0"/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   культуре своего народа и традициям семьи;</a:t>
            </a:r>
          </a:p>
          <a:p>
            <a:pPr lvl="0">
              <a:buFont typeface="Wingdings" pitchFamily="2" charset="2"/>
              <a:buChar char="Ø"/>
            </a:pP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помочь ребенку в определении своей роли</a:t>
            </a:r>
          </a:p>
          <a:p>
            <a:pPr lvl="0"/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   и значимости в семье,</a:t>
            </a:r>
          </a:p>
          <a:p>
            <a:pPr lvl="0"/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   ролей и обязанностей других членов семьи;</a:t>
            </a:r>
          </a:p>
          <a:p>
            <a:pPr lvl="0">
              <a:buFont typeface="Wingdings" pitchFamily="2" charset="2"/>
              <a:buChar char="Ø"/>
            </a:pP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формировать у ребенка чувство ответственности </a:t>
            </a:r>
          </a:p>
          <a:p>
            <a:pPr lvl="0"/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   за жизнь вокруг себя и укреплять доброе отношение к близким.</a:t>
            </a:r>
          </a:p>
          <a:p>
            <a:endParaRPr lang="ru-RU" dirty="0"/>
          </a:p>
        </p:txBody>
      </p:sp>
      <p:pic>
        <p:nvPicPr>
          <p:cNvPr id="4" name="Рисунок 3" descr="IMG-20220420-WA001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5324661" y="3684451"/>
            <a:ext cx="2355726" cy="3140968"/>
          </a:xfrm>
          <a:prstGeom prst="rect">
            <a:avLst/>
          </a:prstGeom>
        </p:spPr>
      </p:pic>
      <p:pic>
        <p:nvPicPr>
          <p:cNvPr id="5" name="Рисунок 4" descr="IMG-20220420-WA002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0800000">
            <a:off x="1187624" y="4077072"/>
            <a:ext cx="3168352" cy="2312898"/>
          </a:xfrm>
          <a:prstGeom prst="rect">
            <a:avLst/>
          </a:prstGeom>
        </p:spPr>
      </p:pic>
      <p:pic>
        <p:nvPicPr>
          <p:cNvPr id="6" name="Рисунок 5" descr="IMG-20211227-WA0016.jpg"/>
          <p:cNvPicPr>
            <a:picLocks noChangeAspect="1"/>
          </p:cNvPicPr>
          <p:nvPr/>
        </p:nvPicPr>
        <p:blipFill>
          <a:blip r:embed="rId5" cstate="print"/>
          <a:srcRect l="35825" t="5201" r="46063" b="70999"/>
          <a:stretch>
            <a:fillRect/>
          </a:stretch>
        </p:blipFill>
        <p:spPr>
          <a:xfrm>
            <a:off x="6948264" y="2276872"/>
            <a:ext cx="1851028" cy="13681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007 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 descr="00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836712"/>
            <a:ext cx="4283968" cy="3212976"/>
          </a:xfrm>
          <a:prstGeom prst="rect">
            <a:avLst/>
          </a:prstGeom>
        </p:spPr>
      </p:pic>
      <p:pic>
        <p:nvPicPr>
          <p:cNvPr id="5" name="Рисунок 4" descr="0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60032" y="1628800"/>
            <a:ext cx="3936438" cy="2952328"/>
          </a:xfrm>
          <a:prstGeom prst="rect">
            <a:avLst/>
          </a:prstGeom>
        </p:spPr>
      </p:pic>
      <p:pic>
        <p:nvPicPr>
          <p:cNvPr id="6" name="Рисунок 5" descr="IMG-20211227-WA0007.jpg"/>
          <p:cNvPicPr>
            <a:picLocks noChangeAspect="1"/>
          </p:cNvPicPr>
          <p:nvPr/>
        </p:nvPicPr>
        <p:blipFill>
          <a:blip r:embed="rId5" cstate="print"/>
          <a:srcRect l="35825" t="44503" r="49583" b="41600"/>
          <a:stretch>
            <a:fillRect/>
          </a:stretch>
        </p:blipFill>
        <p:spPr>
          <a:xfrm>
            <a:off x="611560" y="4221088"/>
            <a:ext cx="3024336" cy="2160240"/>
          </a:xfrm>
          <a:prstGeom prst="rect">
            <a:avLst/>
          </a:prstGeom>
        </p:spPr>
      </p:pic>
      <p:pic>
        <p:nvPicPr>
          <p:cNvPr id="7" name="Рисунок 6" descr="IMG-20211227-WA0009.jpg"/>
          <p:cNvPicPr>
            <a:picLocks noChangeAspect="1"/>
          </p:cNvPicPr>
          <p:nvPr/>
        </p:nvPicPr>
        <p:blipFill>
          <a:blip r:embed="rId6" cstate="print"/>
          <a:srcRect l="34250" t="23330" r="52310" b="61550"/>
          <a:stretch>
            <a:fillRect/>
          </a:stretch>
        </p:blipFill>
        <p:spPr>
          <a:xfrm>
            <a:off x="3995936" y="4702640"/>
            <a:ext cx="2160240" cy="1822703"/>
          </a:xfrm>
          <a:prstGeom prst="rect">
            <a:avLst/>
          </a:prstGeom>
        </p:spPr>
      </p:pic>
      <p:pic>
        <p:nvPicPr>
          <p:cNvPr id="8" name="Рисунок 7" descr="IMG-20211227-WA0014.jpg"/>
          <p:cNvPicPr>
            <a:picLocks noChangeAspect="1"/>
          </p:cNvPicPr>
          <p:nvPr/>
        </p:nvPicPr>
        <p:blipFill>
          <a:blip r:embed="rId7" cstate="print"/>
          <a:srcRect l="10625" t="31100" r="64175" b="44750"/>
          <a:stretch>
            <a:fillRect/>
          </a:stretch>
        </p:blipFill>
        <p:spPr>
          <a:xfrm>
            <a:off x="6372200" y="4725144"/>
            <a:ext cx="2304256" cy="16561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7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91680" y="1052736"/>
            <a:ext cx="60292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C00000"/>
                </a:solidFill>
                <a:latin typeface="Arial Black" pitchFamily="34" charset="0"/>
              </a:rPr>
              <a:t>1 этап – выбор темы проекта</a:t>
            </a:r>
            <a:endParaRPr lang="ru-RU" sz="2800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8" name="Рисунок 7" descr="ОБЬЯВЛЕНИЕ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1700808"/>
            <a:ext cx="3303987" cy="4608512"/>
          </a:xfrm>
          <a:prstGeom prst="rect">
            <a:avLst/>
          </a:prstGeom>
        </p:spPr>
      </p:pic>
      <p:pic>
        <p:nvPicPr>
          <p:cNvPr id="13" name="Рисунок 12" descr="буклет для родителей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84168" y="1556792"/>
            <a:ext cx="2715965" cy="1927061"/>
          </a:xfrm>
          <a:prstGeom prst="rect">
            <a:avLst/>
          </a:prstGeom>
          <a:ln w="38100">
            <a:solidFill>
              <a:srgbClr val="7030A0"/>
            </a:solidFill>
          </a:ln>
        </p:spPr>
      </p:pic>
      <p:pic>
        <p:nvPicPr>
          <p:cNvPr id="15" name="Рисунок 14" descr="объявление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139952" y="3645024"/>
            <a:ext cx="2157632" cy="2814549"/>
          </a:xfrm>
          <a:prstGeom prst="rect">
            <a:avLst/>
          </a:prstGeom>
          <a:ln w="57150">
            <a:solidFill>
              <a:srgbClr val="C00000"/>
            </a:solidFill>
          </a:ln>
        </p:spPr>
      </p:pic>
      <p:pic>
        <p:nvPicPr>
          <p:cNvPr id="16" name="Рисунок 15" descr="IMG-20211117-WA002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804248" y="3789040"/>
            <a:ext cx="2052228" cy="2736304"/>
          </a:xfrm>
          <a:prstGeom prst="rect">
            <a:avLst/>
          </a:prstGeom>
        </p:spPr>
      </p:pic>
      <p:pic>
        <p:nvPicPr>
          <p:cNvPr id="17" name="Рисунок 16" descr="IMG-20211117-WA0008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923928" y="1844824"/>
            <a:ext cx="1920213" cy="14401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7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87624" y="836712"/>
            <a:ext cx="65213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C00000"/>
                </a:solidFill>
                <a:latin typeface="Arial Black" pitchFamily="34" charset="0"/>
              </a:rPr>
              <a:t>2 этап – планирование проекта</a:t>
            </a:r>
            <a:endParaRPr lang="ru-RU" sz="2800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4" name="Рисунок 3" descr="древо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52320" y="4581128"/>
            <a:ext cx="1296144" cy="194421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5536" y="1412776"/>
            <a:ext cx="8280920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  <a:latin typeface="Arial Black" pitchFamily="34" charset="0"/>
              </a:rPr>
              <a:t>Задачи для работы с родителями над проектом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  <a:latin typeface="Arial Black" pitchFamily="34" charset="0"/>
              </a:rPr>
              <a:t> «Наши имена» :</a:t>
            </a:r>
          </a:p>
          <a:p>
            <a:pPr algn="ctr"/>
            <a:endParaRPr lang="ru-RU" sz="2000" dirty="0" smtClean="0">
              <a:solidFill>
                <a:srgbClr val="C00000"/>
              </a:solidFill>
              <a:latin typeface="Arial Black" pitchFamily="34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познакомить родителей со схемой родословного древа;</a:t>
            </a:r>
          </a:p>
          <a:p>
            <a:pPr lvl="0"/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подготовить родителей к беседе с детьми дошкольного возраста  об именах близких людей, об отношениях родственников в кругу семьи;</a:t>
            </a:r>
          </a:p>
          <a:p>
            <a:pPr lvl="0">
              <a:buFont typeface="Wingdings" pitchFamily="2" charset="2"/>
              <a:buChar char="Ø"/>
            </a:pP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включать родителей в поиск фотографий для оформления странички  «Семейного альбома» вместе с детьми дошкольного возраста;</a:t>
            </a:r>
          </a:p>
          <a:p>
            <a:pPr lvl="0">
              <a:buFont typeface="Wingdings" pitchFamily="2" charset="2"/>
              <a:buChar char="Ø"/>
            </a:pP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развивать у родителей потребность к совместной деятельности с детьми; </a:t>
            </a:r>
          </a:p>
          <a:p>
            <a:pPr lvl="0">
              <a:buFont typeface="Wingdings" pitchFamily="2" charset="2"/>
              <a:buChar char="Ø"/>
            </a:pP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получать радость от полученного результата;</a:t>
            </a:r>
          </a:p>
          <a:p>
            <a:pPr lvl="0">
              <a:buFont typeface="Wingdings" pitchFamily="2" charset="2"/>
              <a:buChar char="Ø"/>
            </a:pP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формировать коллектив родителей – единомышленников,</a:t>
            </a:r>
          </a:p>
          <a:p>
            <a:pPr lvl="0"/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заинтересованных в работе по воспитанию гражданина, </a:t>
            </a:r>
          </a:p>
          <a:p>
            <a:pPr lvl="0"/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любящего свою семью и свою Родину.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7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15616" y="1340768"/>
            <a:ext cx="51956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Arial Black" pitchFamily="34" charset="0"/>
              </a:rPr>
              <a:t>3 этап – реализация проекта</a:t>
            </a:r>
            <a:endParaRPr lang="ru-RU" sz="2400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4" name="Picture 2" descr="D:\фото с телефона\средняя группа сентябрь Здравствуйте, я пришел\IMG-20210920-WA0028.jpg"/>
          <p:cNvPicPr>
            <a:picLocks noChangeAspect="1" noChangeArrowheads="1"/>
          </p:cNvPicPr>
          <p:nvPr/>
        </p:nvPicPr>
        <p:blipFill>
          <a:blip r:embed="rId3" cstate="print"/>
          <a:srcRect l="17713" t="34053" r="12201" b="388"/>
          <a:stretch>
            <a:fillRect/>
          </a:stretch>
        </p:blipFill>
        <p:spPr bwMode="auto">
          <a:xfrm>
            <a:off x="6732240" y="4005064"/>
            <a:ext cx="1944216" cy="2424809"/>
          </a:xfrm>
          <a:prstGeom prst="rect">
            <a:avLst/>
          </a:prstGeom>
          <a:noFill/>
        </p:spPr>
      </p:pic>
      <p:pic>
        <p:nvPicPr>
          <p:cNvPr id="5" name="Рисунок 4" descr="IMG-20220215-WA004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32240" y="1387972"/>
            <a:ext cx="1846312" cy="2466888"/>
          </a:xfrm>
          <a:prstGeom prst="rect">
            <a:avLst/>
          </a:prstGeom>
        </p:spPr>
      </p:pic>
      <p:pic>
        <p:nvPicPr>
          <p:cNvPr id="6" name="Рисунок 5" descr="IMG-20220321-WA000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63888" y="4221088"/>
            <a:ext cx="2915816" cy="2186862"/>
          </a:xfrm>
          <a:prstGeom prst="rect">
            <a:avLst/>
          </a:prstGeom>
        </p:spPr>
      </p:pic>
      <p:pic>
        <p:nvPicPr>
          <p:cNvPr id="8" name="Рисунок 7" descr="IMG-20220420-WA0022.jpg"/>
          <p:cNvPicPr>
            <a:picLocks noChangeAspect="1"/>
          </p:cNvPicPr>
          <p:nvPr/>
        </p:nvPicPr>
        <p:blipFill>
          <a:blip r:embed="rId6" cstate="print"/>
          <a:srcRect l="7552" t="13447" r="16809" b="5871"/>
          <a:stretch>
            <a:fillRect/>
          </a:stretch>
        </p:blipFill>
        <p:spPr>
          <a:xfrm>
            <a:off x="647565" y="4221088"/>
            <a:ext cx="2700299" cy="216024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43608" y="2132856"/>
            <a:ext cx="5226111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rgbClr val="0070C0"/>
                </a:solidFill>
                <a:latin typeface="Arial Black" pitchFamily="34" charset="0"/>
              </a:rPr>
              <a:t>Реализация проекта представляет</a:t>
            </a:r>
          </a:p>
          <a:p>
            <a:r>
              <a:rPr lang="ru-RU" sz="2000" dirty="0" smtClean="0">
                <a:solidFill>
                  <a:srgbClr val="0070C0"/>
                </a:solidFill>
                <a:latin typeface="Arial Black" pitchFamily="34" charset="0"/>
              </a:rPr>
              <a:t> собой работу по всем видам</a:t>
            </a:r>
          </a:p>
          <a:p>
            <a:r>
              <a:rPr lang="ru-RU" sz="2000" dirty="0" smtClean="0">
                <a:solidFill>
                  <a:srgbClr val="0070C0"/>
                </a:solidFill>
                <a:latin typeface="Arial Black" pitchFamily="34" charset="0"/>
              </a:rPr>
              <a:t> деятельности с разнообразными </a:t>
            </a:r>
          </a:p>
          <a:p>
            <a:r>
              <a:rPr lang="ru-RU" sz="2000" dirty="0" smtClean="0">
                <a:solidFill>
                  <a:srgbClr val="0070C0"/>
                </a:solidFill>
                <a:latin typeface="Arial Black" pitchFamily="34" charset="0"/>
              </a:rPr>
              <a:t>формами ее организации.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7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51720" y="980728"/>
            <a:ext cx="52597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Arial Black" pitchFamily="34" charset="0"/>
              </a:rPr>
              <a:t>4 этап – завершение проекта</a:t>
            </a:r>
            <a:endParaRPr lang="ru-RU" sz="2400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5" name="Рисунок 4" descr="IMG-20211227-WA001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1484784"/>
            <a:ext cx="3547886" cy="1995686"/>
          </a:xfrm>
          <a:prstGeom prst="rect">
            <a:avLst/>
          </a:prstGeom>
        </p:spPr>
      </p:pic>
      <p:pic>
        <p:nvPicPr>
          <p:cNvPr id="6" name="Рисунок 5" descr="IMG-20211227-WA001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9552" y="3789040"/>
            <a:ext cx="3539885" cy="2654914"/>
          </a:xfrm>
          <a:prstGeom prst="rect">
            <a:avLst/>
          </a:prstGeom>
        </p:spPr>
      </p:pic>
      <p:pic>
        <p:nvPicPr>
          <p:cNvPr id="8" name="Рисунок 7" descr="Слайд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83968" y="1484784"/>
            <a:ext cx="2376264" cy="1782198"/>
          </a:xfrm>
          <a:prstGeom prst="rect">
            <a:avLst/>
          </a:prstGeom>
        </p:spPr>
      </p:pic>
      <p:pic>
        <p:nvPicPr>
          <p:cNvPr id="9" name="Рисунок 8" descr="Слайд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228184" y="2924944"/>
            <a:ext cx="2579779" cy="1934834"/>
          </a:xfrm>
          <a:prstGeom prst="rect">
            <a:avLst/>
          </a:prstGeom>
        </p:spPr>
      </p:pic>
      <p:pic>
        <p:nvPicPr>
          <p:cNvPr id="10" name="Рисунок 9" descr="Слайд7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355976" y="4509120"/>
            <a:ext cx="2555776" cy="19168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434</TotalTime>
  <Words>575</Words>
  <Application>Microsoft Office PowerPoint</Application>
  <PresentationFormat>Экран (4:3)</PresentationFormat>
  <Paragraphs>105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Kaboose17</dc:creator>
  <cp:lastModifiedBy>Kaboose17</cp:lastModifiedBy>
  <cp:revision>43</cp:revision>
  <dcterms:created xsi:type="dcterms:W3CDTF">2022-04-19T15:32:49Z</dcterms:created>
  <dcterms:modified xsi:type="dcterms:W3CDTF">2023-03-30T14:53:14Z</dcterms:modified>
</cp:coreProperties>
</file>