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4016" r:id="rId3"/>
    <p:sldMasterId id="2147484028" r:id="rId4"/>
  </p:sldMasterIdLst>
  <p:notesMasterIdLst>
    <p:notesMasterId r:id="rId17"/>
  </p:notesMasterIdLst>
  <p:sldIdLst>
    <p:sldId id="266" r:id="rId5"/>
    <p:sldId id="267" r:id="rId6"/>
    <p:sldId id="281" r:id="rId7"/>
    <p:sldId id="279" r:id="rId8"/>
    <p:sldId id="282" r:id="rId9"/>
    <p:sldId id="280" r:id="rId10"/>
    <p:sldId id="257" r:id="rId11"/>
    <p:sldId id="269" r:id="rId12"/>
    <p:sldId id="283" r:id="rId13"/>
    <p:sldId id="270" r:id="rId14"/>
    <p:sldId id="274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CC"/>
    <a:srgbClr val="EC4928"/>
    <a:srgbClr val="3E3EC0"/>
    <a:srgbClr val="FFFFCC"/>
    <a:srgbClr val="FCE7DC"/>
    <a:srgbClr val="FFFF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AF7F0-F3ED-4B34-BFA5-911CCA5F9A4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3A4190-0CF5-4118-846A-043996C8C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0FB42-9D3E-4543-A8B1-8D44D94FD6EB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D41C-F256-436A-A3A2-A35562C99AE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3C57-5E27-43FA-B1B0-93D17CAE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AB67-D59F-473B-961B-92C1802CC01A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0596-13E4-45C8-9252-3465437DB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F78F-2A47-4E4B-87B2-A563E8B4D879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EFD7-D615-46D7-BD63-318061EF3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ACCD70-F4BD-4E1A-8255-5C2F882FF3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DC2F7-21CA-4BAD-970E-4E29D2B104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E7F5A2-7DFE-4A4A-849A-46474EE24A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06A97E-06FA-48BD-AA2A-A6AD06F533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80B268-4462-41D0-BE73-48E1934523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79B659-08D5-43F2-BFBA-2B2E7A944F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213D0-4297-42B8-9CDD-2FF1573BF3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F170F4-96C1-49EB-8AFD-533A535D63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0631-0634-4645-AA09-92B5ED3FA349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0F5A-6CB4-4E57-A437-D8103441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A73784-C1E5-4FE0-A3DA-FE1132A1B6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55B481-44E9-40AA-8E97-886C4F5908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E47121-96E0-4119-AEF4-56BB721610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4F22-1763-47DB-AF65-F3E545938EA2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015A-EF87-4885-92E4-57735385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2892-7B3E-4973-A1ED-D84385D2894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C291-6273-4F61-8D69-21BBE9C7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F4AF-CBCD-4FF4-8D37-8A5FD05A0563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C714-8D08-4463-B28E-12FE6B54A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7AFE-77D4-459E-B2E3-FBC77C088D0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CE2B-711B-4CE8-ABF3-11967E012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68F1-1FAF-4D2D-95A2-0A7746A6D9A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62B2-15CB-4F7D-91CE-7D76797F5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A719-2F88-406F-B8D3-B6A1F74C92D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75D7-189B-420D-86EB-9C53DC5E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2B66-D9EE-443D-9777-1B7A88A0BF04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7479-6CDB-4069-8480-A26CD6F5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C554-2F94-4D07-ACC1-571A8F6ED65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7F37-4935-4011-BB8D-8D84FD3D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7E3C-6DDE-4920-AF8C-B6B6EF93313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005D-43CF-426E-ACCB-FF000CBB1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95BF-2B26-46C8-925A-A46F04C2D9FB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D226-6F08-472F-A8F3-47F4703BF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CF35-FB84-482A-8774-B602CAE2803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D505-77E8-4488-8E91-E67176881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E504-DE01-47F7-99E0-47842535C753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7187-9C67-42BB-BAD2-D653A0382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FA926F-A913-44CB-9E25-927DF2800F37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90974F-0444-438D-88BB-D59E74417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F960D1-9D68-4B99-A2ED-DDF8EE7B4592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044620-FC20-489C-AD67-7A7D836FA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F6F385-CA24-4145-88C1-8FF2D0894144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241790-06D3-4379-B459-6B630B5EE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01FD8-A5FB-4468-B745-F8785E2110B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2EF85F-E068-4704-89D0-9FE0D2F7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E1E11A-52C6-4069-A0C9-4B98BEDBD65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711401-8A87-4CF3-ADA6-3F689608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942095-269F-43A9-8F85-D51F8FE39AA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FEB72B-B54F-47F1-A62B-48CBDEB3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FC90-D1C2-4BB5-B6DC-DAFAA5B1DBEB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DF88-8CE0-4C91-A710-99DE127D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B09ED1-BC57-40A6-AA0C-075ABFB2AA6A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0AE134-C941-4A96-8072-8C98DE19E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274532-B2F0-4F2E-BFF3-2D2B2A57ED25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2C663E7-F061-4A0B-B1B8-687FDF9CB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52CF64C-A4B7-4F91-9CA8-0D0954F463F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73A051-3296-403A-AF45-C4FA5B6EA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165BB-8241-4BAB-9ECD-E2EFE4B35AD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1E8973-391F-4705-9EFF-45C91C87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A23492-B0E6-4633-8655-8B31D30C8F45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6CB5E6-AF67-4FE7-8070-E1FE15E52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6F75-803E-418D-AEB6-480556CA5372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CAF0-0AFB-48BB-975D-8A3A7DFEC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A8BB-B3D3-4D85-BAEB-A1B1596FE92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9523-DBA0-49CE-9341-B7C4AF3B4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880E-0DA7-4381-9D39-1C6217C3DC2C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3B0A-481E-4B1C-A733-CB9EADB0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0ECE-4C0C-42F2-BBC2-91D8C69F7380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F37F-68ED-4BF2-86FF-C46CE68CD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622-6C19-49EA-987C-17303DE9BBC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5BDA-EB01-426C-A6A3-E0B323457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A29FC-76A5-46A2-9E3A-F5124309B44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DB0C7-A5AA-4113-84F7-090D9BCC1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0" r:id="rId2"/>
    <p:sldLayoutId id="2147484059" r:id="rId3"/>
    <p:sldLayoutId id="2147484058" r:id="rId4"/>
    <p:sldLayoutId id="2147484057" r:id="rId5"/>
    <p:sldLayoutId id="2147484056" r:id="rId6"/>
    <p:sldLayoutId id="2147484055" r:id="rId7"/>
    <p:sldLayoutId id="2147484054" r:id="rId8"/>
    <p:sldLayoutId id="2147484053" r:id="rId9"/>
    <p:sldLayoutId id="2147484052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56D51-AD0E-4229-9473-101E672C82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AF2C-5690-480A-96EA-6A478F2F632F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C258D-187A-479B-870A-2167896EC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1" r:id="rId2"/>
    <p:sldLayoutId id="2147484070" r:id="rId3"/>
    <p:sldLayoutId id="2147484069" r:id="rId4"/>
    <p:sldLayoutId id="2147484068" r:id="rId5"/>
    <p:sldLayoutId id="2147484067" r:id="rId6"/>
    <p:sldLayoutId id="2147484066" r:id="rId7"/>
    <p:sldLayoutId id="2147484065" r:id="rId8"/>
    <p:sldLayoutId id="2147484064" r:id="rId9"/>
    <p:sldLayoutId id="2147484063" r:id="rId10"/>
    <p:sldLayoutId id="2147484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670B222-FB22-4C0A-88F6-2EC671373572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F92FC4D-DA6D-4237-BDD3-23F857B35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95738" y="5445125"/>
            <a:ext cx="5153025" cy="6477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404BC"/>
                </a:solidFill>
                <a:latin typeface="Times New Roman" pitchFamily="18" charset="0"/>
                <a:cs typeface="Times New Roman" pitchFamily="18" charset="0"/>
              </a:rPr>
              <a:t>Юргинский муниципальный округ</a:t>
            </a:r>
            <a:br>
              <a:rPr lang="ru-RU" sz="2000" b="1" smtClean="0">
                <a:solidFill>
                  <a:srgbClr val="0404BC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600" b="1" smtClean="0">
              <a:solidFill>
                <a:schemeClr val="bg1"/>
              </a:solidFill>
            </a:endParaRPr>
          </a:p>
        </p:txBody>
      </p:sp>
      <p:sp>
        <p:nvSpPr>
          <p:cNvPr id="51204" name="Прямоугольник 2"/>
          <p:cNvSpPr>
            <a:spLocks noChangeArrowheads="1"/>
          </p:cNvSpPr>
          <p:nvPr/>
        </p:nvSpPr>
        <p:spPr bwMode="auto">
          <a:xfrm>
            <a:off x="3348038" y="1700213"/>
            <a:ext cx="54721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3886200" algn="l"/>
              </a:tabLst>
            </a:pPr>
            <a:r>
              <a:rPr lang="ru-RU" altLang="ru-RU" sz="24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Использование современных образовательных технологий в развитии звуковой культуры речи у детей младшего дошкольного возраста</a:t>
            </a:r>
            <a:endParaRPr lang="ru-RU" altLang="ru-RU" sz="240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05" name="Picture 2" descr="C:\Users\User\Desktop\ВИДЕО В,Л\IMG-20211026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0"/>
            <a:ext cx="27051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>
          <a:xfrm>
            <a:off x="574675" y="0"/>
            <a:ext cx="8353425" cy="5492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Georgia" pitchFamily="18" charset="0"/>
              </a:rPr>
              <a:t>Взаимодействие с родителями </a:t>
            </a:r>
          </a:p>
        </p:txBody>
      </p:sp>
      <p:pic>
        <p:nvPicPr>
          <p:cNvPr id="2050" name="Picture 2" descr="F:\2лесенка\DSCN1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0" y="1124744"/>
            <a:ext cx="5023676" cy="3124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4421188"/>
            <a:ext cx="19081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" descr="C:\Users\Vlad\Desktop\РАБОТА\1-14-724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421188"/>
            <a:ext cx="170656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52352"/>
            <a:ext cx="2131557" cy="2842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39552" y="572863"/>
            <a:ext cx="4248471" cy="393088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33CC"/>
                </a:solidFill>
                <a:latin typeface="Georgia" pitchFamily="18" charset="0"/>
              </a:rPr>
              <a:t>Мастер- классы</a:t>
            </a:r>
          </a:p>
        </p:txBody>
      </p:sp>
      <p:pic>
        <p:nvPicPr>
          <p:cNvPr id="11" name="Picture 2" descr="D:\Воспиатели\ГАЙФУЛИНА ИННА ГЕНАДЬЕВНА\ФЛЕШКА21\IMG_20211026_0713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90075" y="572863"/>
            <a:ext cx="3191499" cy="2681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695318" y="3317759"/>
            <a:ext cx="2981011" cy="393088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33CC"/>
                </a:solidFill>
                <a:latin typeface="Georgia" pitchFamily="18" charset="0"/>
              </a:rPr>
              <a:t>«Чудо-кармашки»</a:t>
            </a:r>
            <a:endParaRPr lang="ru-RU" altLang="ru-RU" sz="2000" b="1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Достижения детей группы </a:t>
            </a:r>
            <a:r>
              <a:rPr lang="ru-RU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graphicFrame>
        <p:nvGraphicFramePr>
          <p:cNvPr id="62466" name="Диаграмма 2"/>
          <p:cNvGraphicFramePr>
            <a:graphicFrameLocks/>
          </p:cNvGraphicFramePr>
          <p:nvPr/>
        </p:nvGraphicFramePr>
        <p:xfrm>
          <a:off x="200025" y="857250"/>
          <a:ext cx="8239125" cy="5718175"/>
        </p:xfrm>
        <a:graphic>
          <a:graphicData uri="http://schemas.openxmlformats.org/presentationml/2006/ole">
            <p:oleObj spid="_x0000_s62466" r:id="rId3" imgW="823641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связной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17463"/>
            <a:ext cx="9159876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352928" cy="4246215"/>
          </a:xfrm>
        </p:spPr>
        <p:txBody>
          <a:bodyPr/>
          <a:lstStyle/>
          <a:p>
            <a:pPr marL="0" indent="0" algn="l" eaLnBrk="1" hangingPunct="1">
              <a:buFont typeface="Georgia" pitchFamily="18" charset="0"/>
              <a:buNone/>
              <a:defRPr/>
            </a:pPr>
            <a:r>
              <a:rPr lang="ru-RU" altLang="ru-RU" sz="80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altLang="ru-RU" sz="80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4400" i="1" dirty="0">
              <a:latin typeface="Georgia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540890" y="1844824"/>
            <a:ext cx="7243240" cy="424916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4800" b="1" i="1" dirty="0">
                <a:solidFill>
                  <a:srgbClr val="FF0000"/>
                </a:solidFill>
                <a:latin typeface="Georgia" pitchFamily="18" charset="0"/>
              </a:rPr>
              <a:t>Благодарим за внимание!</a:t>
            </a:r>
            <a:r>
              <a:rPr lang="ru-RU" altLang="ru-RU" sz="4800" i="1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altLang="ru-RU" sz="4800" i="1" dirty="0">
                <a:solidFill>
                  <a:prstClr val="black"/>
                </a:solidFill>
                <a:latin typeface="Georgia" pitchFamily="18" charset="0"/>
              </a:rPr>
            </a:br>
            <a:endParaRPr lang="ru-RU" sz="4800" b="1" dirty="0">
              <a:ln w="18000">
                <a:solidFill>
                  <a:srgbClr val="5ECCF3">
                    <a:satMod val="140000"/>
                  </a:srgbClr>
                </a:solidFill>
                <a:prstDash val="sysDot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3492" name="Picture 5" descr="C:\Users\нина\Desktop\Солнце картинки\solnce_kartinka_na_prozrachnom_fone_12_16194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19989">
            <a:off x="165100" y="68263"/>
            <a:ext cx="32353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611188" y="1125538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Развитие всех сторон речи невозможно без освоения ее звуковой культуры, которая составляет основу, центральный момент овладения языком».</a:t>
            </a:r>
          </a:p>
          <a:p>
            <a:pPr>
              <a:buFontTx/>
              <a:buNone/>
              <a:defRPr/>
            </a:pP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ru-RU" b="1" i="1" dirty="0" smtClean="0">
                <a:solidFill>
                  <a:srgbClr val="0033CC"/>
                </a:solidFill>
                <a:latin typeface="Georgia" pitchFamily="18" charset="0"/>
                <a:cs typeface="Times New Roman" pitchFamily="18" charset="0"/>
              </a:rPr>
              <a:t>Т.Н. Ушакова </a:t>
            </a:r>
            <a:endParaRPr lang="ru-RU" altLang="ru-RU" b="1" i="1" dirty="0" smtClean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07950" y="260350"/>
            <a:ext cx="8856663" cy="6121400"/>
          </a:xfrm>
        </p:spPr>
        <p:txBody>
          <a:bodyPr/>
          <a:lstStyle/>
          <a:p>
            <a:pPr indent="0" algn="just">
              <a:buFontTx/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Создание условий  для развития  звуковой культуры речи  детей  младшего  возраста,  через использование современных  образовательных  технологий.</a:t>
            </a:r>
            <a:endParaRPr lang="ru-RU" altLang="ru-RU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Задачи: </a:t>
            </a:r>
            <a:r>
              <a:rPr lang="ru-RU" sz="2800" dirty="0" smtClean="0"/>
              <a:t>  </a:t>
            </a: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Способствовать обогащению предметно-пространственной  среды  в  группе по направлению деятельности.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Создать и реализовать систему игр, направленных на развитие звуковой культуры речи детей младшего дошкольного  возраста.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Развивать  у детей устойчивый интерес к играм по развитию звуковой культуры речи.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 Развивать и совершенствовать стороны звуковой культуры речи каждого ребенка (фонематическое восприятие, артикуляционный аппарат, речевое дыхание, звукопроизношение, средства выразительность речи,)   средствами разнообразных  технологий.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 Способствовать внедрению современных  образовательных  технологий в образовательный процесс ДОУ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3E3EC0"/>
                </a:solidFill>
                <a:latin typeface="Times New Roman" pitchFamily="18" charset="0"/>
                <a:cs typeface="Times New Roman" pitchFamily="18" charset="0"/>
              </a:rPr>
              <a:t> Привлекать родителей принимать активное участие в формировании звуковой культуры речи  у детей  совместно с ДОУ. </a:t>
            </a:r>
          </a:p>
          <a:p>
            <a:pPr indent="0" algn="just">
              <a:buFontTx/>
              <a:buNone/>
              <a:defRPr/>
            </a:pPr>
            <a:endParaRPr lang="ru-RU" altLang="ru-RU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  <a:defRPr/>
            </a:pPr>
            <a:endParaRPr lang="ru-RU" altLang="ru-RU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Georgia" pitchFamily="18" charset="0"/>
              </a:rPr>
              <a:t>Теоретические основы опыта</a:t>
            </a:r>
            <a:endParaRPr lang="ru-RU" smtClean="0">
              <a:latin typeface="Georgia" pitchFamily="18" charset="0"/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sz="2000" b="1" smtClean="0">
                <a:solidFill>
                  <a:srgbClr val="3E3EC0"/>
                </a:solidFill>
              </a:rPr>
              <a:t>  </a:t>
            </a:r>
            <a:r>
              <a:rPr lang="ru-RU" sz="2000" b="1" smtClean="0">
                <a:solidFill>
                  <a:srgbClr val="3E3EC0"/>
                </a:solidFill>
                <a:latin typeface="Georgia" pitchFamily="18" charset="0"/>
              </a:rPr>
              <a:t>современные научные подходы (личностно-ориентированный, деятельностный,  коммуникативный, интегративный, комплексный) к системе дошкольного образования в трудах Л.С. Выготского, А.А. Леонтьева, А.Н. Леонтьева, А.Г. Асмолова, В.А.Петровского;</a:t>
            </a:r>
          </a:p>
          <a:p>
            <a:r>
              <a:rPr lang="ru-RU" sz="2000" b="1" smtClean="0">
                <a:solidFill>
                  <a:srgbClr val="3E3EC0"/>
                </a:solidFill>
                <a:latin typeface="Georgia" pitchFamily="18" charset="0"/>
              </a:rPr>
              <a:t> теории развития речи и формирования ее звуковой стороны в трудах Л.С. Выготского,  С.Л. Рубинштейна, Д.Б. Эльконина, А.А. Леонтьева, Ф.А. Сохина, К.Д.Ушинского;</a:t>
            </a:r>
          </a:p>
          <a:p>
            <a:r>
              <a:rPr lang="ru-RU" sz="2000" b="1" smtClean="0">
                <a:solidFill>
                  <a:srgbClr val="3E3EC0"/>
                </a:solidFill>
                <a:latin typeface="Georgia" pitchFamily="18" charset="0"/>
              </a:rPr>
              <a:t> концепция дидактической игры как педагогического средства в дошкольной педагогике в трудах А.К. Бондаренко, А.И. Максакова, Г.А. Тумаковой, М.Ф. Фомичевой, Г.С. Швайко, Л.В. Артеменко.</a:t>
            </a:r>
          </a:p>
          <a:p>
            <a:r>
              <a:rPr lang="ru-RU" sz="2000" b="1" smtClean="0">
                <a:solidFill>
                  <a:srgbClr val="3E3EC0"/>
                </a:solidFill>
                <a:latin typeface="Georgia" pitchFamily="18" charset="0"/>
              </a:rPr>
              <a:t>  связь речевого развития ребёнка и мелкой моторики рук в исследованиях  ученых (М. М. Кольцова, Е. Н. Исенина, Л.   </a:t>
            </a:r>
          </a:p>
          <a:p>
            <a:endParaRPr lang="ru-RU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</a:t>
            </a:r>
          </a:p>
        </p:txBody>
      </p:sp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457200" y="5157788"/>
            <a:ext cx="1162050" cy="9683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2771775" y="2636838"/>
            <a:ext cx="3671888" cy="2160587"/>
          </a:xfrm>
          <a:prstGeom prst="ellipse">
            <a:avLst/>
          </a:prstGeom>
          <a:solidFill>
            <a:srgbClr val="CCFFFF"/>
          </a:solidFill>
          <a:ln w="28575">
            <a:solidFill>
              <a:srgbClr val="EC49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Современные образовательные технологии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427538" y="2133600"/>
            <a:ext cx="431800" cy="43180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4458494" y="4839494"/>
            <a:ext cx="515938" cy="43180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8175" y="0"/>
            <a:ext cx="5327650" cy="2133600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70C0"/>
                </a:solidFill>
                <a:latin typeface="Georgia" pitchFamily="18" charset="0"/>
              </a:rPr>
              <a:t>Здоровьесберегающие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(артикуляционная, дыхательная гимнастика , пальчиковые игры, </a:t>
            </a:r>
            <a:r>
              <a:rPr lang="ru-RU" sz="1600" dirty="0" err="1">
                <a:solidFill>
                  <a:srgbClr val="0070C0"/>
                </a:solidFill>
                <a:latin typeface="Georgia" pitchFamily="18" charset="0"/>
              </a:rPr>
              <a:t>биоэнергопластика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70C0"/>
                </a:solidFill>
                <a:latin typeface="Georgia" pitchFamily="18" charset="0"/>
              </a:rPr>
              <a:t>Су-Джок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 терапия, </a:t>
            </a:r>
            <a:r>
              <a:rPr lang="ru-RU" sz="1600" dirty="0" err="1">
                <a:solidFill>
                  <a:srgbClr val="0070C0"/>
                </a:solidFill>
                <a:latin typeface="Georgia" pitchFamily="18" charset="0"/>
              </a:rPr>
              <a:t>кинезиологические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 упражнения , </a:t>
            </a:r>
            <a:r>
              <a:rPr lang="ru-RU" sz="1600" dirty="0" err="1">
                <a:solidFill>
                  <a:srgbClr val="0070C0"/>
                </a:solidFill>
                <a:latin typeface="Georgia" pitchFamily="18" charset="0"/>
              </a:rPr>
              <a:t>логоритмика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)</a:t>
            </a:r>
            <a:endParaRPr lang="ru-RU" sz="16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71775" y="5373688"/>
            <a:ext cx="3887788" cy="1196975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70C0"/>
                </a:solidFill>
                <a:latin typeface="Georgia" pitchFamily="18" charset="0"/>
              </a:rPr>
              <a:t>Мнемотехнология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1844675"/>
            <a:ext cx="3419475" cy="1484313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Georgia" pitchFamily="18" charset="0"/>
              </a:rPr>
              <a:t>Личностно-ориентированная</a:t>
            </a:r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59450" y="1773238"/>
            <a:ext cx="3384550" cy="1484312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Игровые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4291013"/>
            <a:ext cx="3492500" cy="1223962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ИКТ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59450" y="4365625"/>
            <a:ext cx="3384550" cy="1196975"/>
          </a:xfrm>
          <a:prstGeom prst="ellipse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Элементы ТРИЗ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8080645">
            <a:off x="5732463" y="2646363"/>
            <a:ext cx="431800" cy="43180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4652848">
            <a:off x="3132138" y="2636838"/>
            <a:ext cx="431800" cy="43180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909349">
            <a:off x="5876925" y="4159250"/>
            <a:ext cx="433388" cy="431800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9476736">
            <a:off x="2981325" y="4141788"/>
            <a:ext cx="431800" cy="433387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539750" y="28575"/>
            <a:ext cx="8229600" cy="84931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Этапы реализации плана</a:t>
            </a:r>
            <a:endParaRPr lang="ru-RU" smtClean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9099550" cy="5545137"/>
        </p:xfrm>
        <a:graphic>
          <a:graphicData uri="http://schemas.openxmlformats.org/drawingml/2006/table">
            <a:tbl>
              <a:tblPr/>
              <a:tblGrid>
                <a:gridCol w="4031614"/>
                <a:gridCol w="5067936"/>
              </a:tblGrid>
              <a:tr h="2148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– ноябрь 2020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теоретических и методологических основ,  определение целей, задач,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выстраивание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бразовательного процесса  в соответствии</a:t>
                      </a:r>
                      <a:r>
                        <a:rPr lang="ru-RU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принципов , составление плана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48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2020  -  март 2021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Создание   предметно-пространственной развивающей среды и   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идеи, цели, задач .</a:t>
                      </a:r>
                      <a:endParaRPr lang="ru-RU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47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Третий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реализации плана и эффективность его внедрения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175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Georgia" pitchFamily="18" charset="0"/>
              </a:rPr>
              <a:t>Создание предметно –пространственной  среды</a:t>
            </a:r>
            <a:br>
              <a:rPr lang="ru-RU" altLang="ru-RU" sz="2400" b="1" smtClean="0">
                <a:solidFill>
                  <a:srgbClr val="C00000"/>
                </a:solidFill>
                <a:latin typeface="Georgia" pitchFamily="18" charset="0"/>
              </a:rPr>
            </a:br>
            <a:endParaRPr lang="ru-RU" altLang="ru-RU" sz="2400" b="1" smtClean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58370" name="Объект 1"/>
          <p:cNvSpPr>
            <a:spLocks noGrp="1"/>
          </p:cNvSpPr>
          <p:nvPr>
            <p:ph idx="1"/>
          </p:nvPr>
        </p:nvSpPr>
        <p:spPr>
          <a:xfrm>
            <a:off x="0" y="404813"/>
            <a:ext cx="5508625" cy="5032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371" name="Объект 1"/>
          <p:cNvSpPr txBox="1">
            <a:spLocks/>
          </p:cNvSpPr>
          <p:nvPr/>
        </p:nvSpPr>
        <p:spPr bwMode="auto">
          <a:xfrm>
            <a:off x="6011863" y="404813"/>
            <a:ext cx="2305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58372" name="Объект 1"/>
          <p:cNvSpPr txBox="1">
            <a:spLocks/>
          </p:cNvSpPr>
          <p:nvPr/>
        </p:nvSpPr>
        <p:spPr bwMode="auto">
          <a:xfrm>
            <a:off x="5292725" y="3500438"/>
            <a:ext cx="30686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0033CC"/>
                </a:solidFill>
                <a:latin typeface="Georgia" pitchFamily="18" charset="0"/>
              </a:rPr>
              <a:t>«Зеркало эмоций»</a:t>
            </a:r>
          </a:p>
        </p:txBody>
      </p:sp>
      <p:sp>
        <p:nvSpPr>
          <p:cNvPr id="58373" name="Объект 1"/>
          <p:cNvSpPr txBox="1">
            <a:spLocks/>
          </p:cNvSpPr>
          <p:nvPr/>
        </p:nvSpPr>
        <p:spPr bwMode="auto">
          <a:xfrm>
            <a:off x="250825" y="4581525"/>
            <a:ext cx="2592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altLang="ru-RU" sz="2000" b="1">
              <a:solidFill>
                <a:srgbClr val="0033CC"/>
              </a:solidFill>
            </a:endParaRPr>
          </a:p>
        </p:txBody>
      </p:sp>
      <p:sp>
        <p:nvSpPr>
          <p:cNvPr id="58374" name="Объект 1"/>
          <p:cNvSpPr txBox="1">
            <a:spLocks/>
          </p:cNvSpPr>
          <p:nvPr/>
        </p:nvSpPr>
        <p:spPr bwMode="auto">
          <a:xfrm>
            <a:off x="611188" y="4292600"/>
            <a:ext cx="28813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0033CC"/>
                </a:solidFill>
                <a:latin typeface="Georgia" pitchFamily="18" charset="0"/>
              </a:rPr>
              <a:t>Центр сказки</a:t>
            </a:r>
          </a:p>
        </p:txBody>
      </p:sp>
      <p:pic>
        <p:nvPicPr>
          <p:cNvPr id="1026" name="Picture 2" descr="D:\Воспиатели\ГАЙФУЛИНА ИННА ГЕНАДЬЕВНА\ФЛЕШКА21\IMG_20211026_10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0336" y="1050421"/>
            <a:ext cx="3305177" cy="324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7" name="Picture 3" descr="D:\Воспиатели\ГАЙФУЛИНА ИННА ГЕНАДЬЕВНА\ФЛЕШКА21\IMG_20211026_10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80274" y="949108"/>
            <a:ext cx="3892249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8" name="Picture 4" descr="D:\Воспиатели\ГАЙФУЛИНА ИННА ГЕНАДЬЕВНА\ФЛЕШКА21\IMG_20211026_100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3997943"/>
            <a:ext cx="4156248" cy="2700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D:\Воспиатели\ГАЙФУЛИНА ИННА ГЕНАДЬЕВНА\ФЛЕШКА21\IMG_20211026_100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893792" cy="2014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539552" y="404664"/>
            <a:ext cx="8352928" cy="411259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2400" b="1" dirty="0">
                <a:solidFill>
                  <a:srgbClr val="0033CC"/>
                </a:solidFill>
                <a:latin typeface="Georgia" pitchFamily="18" charset="0"/>
                <a:cs typeface="+mn-cs"/>
              </a:rPr>
              <a:t>Речевой центр «</a:t>
            </a:r>
            <a:r>
              <a:rPr lang="ru-RU" altLang="ru-RU" sz="2400" b="1" dirty="0" err="1">
                <a:solidFill>
                  <a:srgbClr val="0033CC"/>
                </a:solidFill>
                <a:latin typeface="Georgia" pitchFamily="18" charset="0"/>
                <a:cs typeface="+mn-cs"/>
              </a:rPr>
              <a:t>Говоруша</a:t>
            </a:r>
            <a:r>
              <a:rPr lang="ru-RU" altLang="ru-RU" sz="2400" b="1" dirty="0">
                <a:solidFill>
                  <a:srgbClr val="0033CC"/>
                </a:solidFill>
                <a:latin typeface="Georgia" pitchFamily="18" charset="0"/>
                <a:cs typeface="+mn-cs"/>
              </a:rPr>
              <a:t>»</a:t>
            </a:r>
            <a:endParaRPr lang="ru-RU" alt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3" name="Объект 1"/>
          <p:cNvSpPr txBox="1">
            <a:spLocks/>
          </p:cNvSpPr>
          <p:nvPr/>
        </p:nvSpPr>
        <p:spPr bwMode="auto">
          <a:xfrm>
            <a:off x="182563" y="5754688"/>
            <a:ext cx="8890000" cy="7223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33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767"/>
          <a:stretch/>
        </p:blipFill>
        <p:spPr bwMode="auto">
          <a:xfrm>
            <a:off x="238149" y="836712"/>
            <a:ext cx="2570990" cy="2505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27918" y="3852775"/>
            <a:ext cx="3351228" cy="2847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532962" y="842756"/>
            <a:ext cx="3446184" cy="2781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523644" y="37579"/>
            <a:ext cx="6912768" cy="511101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Артикуляционная и дыхательная гимнастика</a:t>
            </a:r>
            <a:endParaRPr lang="ru-RU" sz="2000" b="1" kern="0" dirty="0">
              <a:solidFill>
                <a:srgbClr val="0070C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938" y="4002398"/>
            <a:ext cx="3068450" cy="2769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200938" y="3461481"/>
            <a:ext cx="3485364" cy="327559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Интерактивные игры</a:t>
            </a:r>
            <a:endParaRPr lang="en-US" sz="2000" b="1" kern="0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4397495"/>
            <a:ext cx="1961441" cy="1979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28359" y="836712"/>
            <a:ext cx="1958034" cy="238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661988" y="4602163"/>
            <a:ext cx="3251200" cy="220662"/>
          </a:xfrm>
        </p:spPr>
        <p:txBody>
          <a:bodyPr/>
          <a:lstStyle/>
          <a:p>
            <a:r>
              <a:rPr lang="ru-RU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118734" y="3804927"/>
            <a:ext cx="2807694" cy="2895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99" y="4169094"/>
            <a:ext cx="5529768" cy="2530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788" y="5937250"/>
            <a:ext cx="9842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337425" y="3379788"/>
            <a:ext cx="185738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31692" y="62248"/>
            <a:ext cx="4176464" cy="327559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Хороводные игры</a:t>
            </a:r>
            <a:endParaRPr lang="ru-RU" sz="2000" b="1" kern="0" dirty="0">
              <a:solidFill>
                <a:srgbClr val="0070C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364088" y="3036433"/>
            <a:ext cx="3696050" cy="576064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Иры на развитие фонематического слуха</a:t>
            </a: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61419" y="3532909"/>
            <a:ext cx="2794635" cy="457693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Су-</a:t>
            </a:r>
            <a:r>
              <a:rPr lang="ru-RU" sz="2000" b="1" kern="0" dirty="0" err="1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 терапия</a:t>
            </a:r>
            <a:endParaRPr lang="ru-RU" sz="2000" b="1" kern="0" dirty="0">
              <a:solidFill>
                <a:srgbClr val="0070C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4399" y="724990"/>
            <a:ext cx="3614385" cy="265001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6" name="Picture 2" descr="C:\Users\User\Desktop\ВИДЕО В,Л\IMG-20211025-WA00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l="7576" t="11788" r="11166" b="34997"/>
          <a:stretch/>
        </p:blipFill>
        <p:spPr bwMode="auto">
          <a:xfrm>
            <a:off x="4283967" y="718172"/>
            <a:ext cx="4776171" cy="207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5" name="Объект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16441" y="2688595"/>
            <a:ext cx="1735053" cy="1302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880132" y="37699"/>
            <a:ext cx="4176464" cy="327559"/>
          </a:xfrm>
          <a:prstGeom prst="rect">
            <a:avLst/>
          </a:prstGeom>
          <a:solidFill>
            <a:srgbClr val="CCFFFF"/>
          </a:solidFill>
          <a:ln w="9525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kern="0" dirty="0" err="1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гры</a:t>
            </a:r>
            <a:r>
              <a:rPr lang="ru-RU" sz="2000" b="1" kern="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-инсценировки</a:t>
            </a:r>
            <a:endParaRPr lang="ru-RU" sz="2000" b="1" kern="0" dirty="0">
              <a:solidFill>
                <a:srgbClr val="0070C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333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44" baseType="lpstr">
      <vt:lpstr>Calibri</vt:lpstr>
      <vt:lpstr>Arial</vt:lpstr>
      <vt:lpstr>Trebuchet MS</vt:lpstr>
      <vt:lpstr>Georgia</vt:lpstr>
      <vt:lpstr>Times New Roman</vt:lpstr>
      <vt:lpstr>Тема Office</vt:lpstr>
      <vt:lpstr>Diseño predeterminado</vt:lpstr>
      <vt:lpstr>4_Тема Office</vt:lpstr>
      <vt:lpstr>Воздушный поток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Diseño predeterminado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Диаграмма Microsoft Excel</vt:lpstr>
      <vt:lpstr>Юргинский муниципальный округ </vt:lpstr>
      <vt:lpstr>Слайд 2</vt:lpstr>
      <vt:lpstr>Слайд 3</vt:lpstr>
      <vt:lpstr>Теоретические основы опыта</vt:lpstr>
      <vt:lpstr>.</vt:lpstr>
      <vt:lpstr>Этапы реализации плана</vt:lpstr>
      <vt:lpstr>Создание предметно –пространственной  среды </vt:lpstr>
      <vt:lpstr>Слайд 8</vt:lpstr>
      <vt:lpstr>.</vt:lpstr>
      <vt:lpstr>Взаимодействие с родителями </vt:lpstr>
      <vt:lpstr>Достижения детей группы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Microsoft Office</cp:lastModifiedBy>
  <cp:revision>192</cp:revision>
  <dcterms:modified xsi:type="dcterms:W3CDTF">2024-02-12T10:48:01Z</dcterms:modified>
</cp:coreProperties>
</file>