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256" r:id="rId2"/>
    <p:sldId id="258" r:id="rId3"/>
    <p:sldId id="334" r:id="rId4"/>
    <p:sldId id="311" r:id="rId5"/>
    <p:sldId id="312" r:id="rId6"/>
    <p:sldId id="313" r:id="rId7"/>
    <p:sldId id="314" r:id="rId8"/>
    <p:sldId id="259" r:id="rId9"/>
    <p:sldId id="260" r:id="rId10"/>
    <p:sldId id="262" r:id="rId11"/>
    <p:sldId id="263" r:id="rId12"/>
    <p:sldId id="265" r:id="rId13"/>
    <p:sldId id="315" r:id="rId14"/>
    <p:sldId id="336" r:id="rId15"/>
    <p:sldId id="316" r:id="rId16"/>
    <p:sldId id="317" r:id="rId17"/>
    <p:sldId id="318" r:id="rId18"/>
    <p:sldId id="337" r:id="rId19"/>
    <p:sldId id="320" r:id="rId20"/>
    <p:sldId id="321" r:id="rId21"/>
    <p:sldId id="322" r:id="rId22"/>
    <p:sldId id="323" r:id="rId23"/>
    <p:sldId id="324" r:id="rId24"/>
    <p:sldId id="319" r:id="rId25"/>
    <p:sldId id="325" r:id="rId26"/>
    <p:sldId id="326" r:id="rId27"/>
    <p:sldId id="327" r:id="rId28"/>
    <p:sldId id="328" r:id="rId29"/>
    <p:sldId id="329" r:id="rId30"/>
    <p:sldId id="330" r:id="rId31"/>
    <p:sldId id="331" r:id="rId32"/>
    <p:sldId id="332" r:id="rId33"/>
    <p:sldId id="266" r:id="rId34"/>
    <p:sldId id="267" r:id="rId35"/>
    <p:sldId id="268" r:id="rId36"/>
    <p:sldId id="269" r:id="rId37"/>
    <p:sldId id="270" r:id="rId38"/>
    <p:sldId id="271" r:id="rId39"/>
    <p:sldId id="272" r:id="rId40"/>
    <p:sldId id="273" r:id="rId41"/>
    <p:sldId id="274" r:id="rId42"/>
    <p:sldId id="275" r:id="rId43"/>
    <p:sldId id="276" r:id="rId44"/>
    <p:sldId id="277" r:id="rId45"/>
    <p:sldId id="278" r:id="rId46"/>
    <p:sldId id="279" r:id="rId47"/>
    <p:sldId id="280" r:id="rId48"/>
    <p:sldId id="281" r:id="rId49"/>
    <p:sldId id="282" r:id="rId50"/>
    <p:sldId id="283" r:id="rId51"/>
    <p:sldId id="284" r:id="rId52"/>
    <p:sldId id="285" r:id="rId53"/>
    <p:sldId id="287" r:id="rId54"/>
    <p:sldId id="286" r:id="rId55"/>
    <p:sldId id="288" r:id="rId56"/>
    <p:sldId id="289" r:id="rId57"/>
    <p:sldId id="291" r:id="rId58"/>
    <p:sldId id="290" r:id="rId59"/>
    <p:sldId id="292" r:id="rId60"/>
    <p:sldId id="293" r:id="rId61"/>
    <p:sldId id="294" r:id="rId62"/>
    <p:sldId id="295" r:id="rId63"/>
    <p:sldId id="296" r:id="rId64"/>
    <p:sldId id="297" r:id="rId65"/>
    <p:sldId id="298" r:id="rId66"/>
    <p:sldId id="299" r:id="rId67"/>
    <p:sldId id="300" r:id="rId68"/>
    <p:sldId id="301" r:id="rId69"/>
    <p:sldId id="302" r:id="rId70"/>
    <p:sldId id="303" r:id="rId71"/>
    <p:sldId id="304" r:id="rId72"/>
    <p:sldId id="305" r:id="rId73"/>
    <p:sldId id="335" r:id="rId7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66" d="100"/>
          <a:sy n="66" d="100"/>
        </p:scale>
        <p:origin x="-14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2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915B5-B2BC-4029-AF03-63845E5C8606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1137F-DA92-438F-9C45-F12D89CEB6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9032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3FF29-F0FF-4AA6-BE09-CA39D58B63A5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DE5EB-864B-43AB-AE7C-86C6D36ABB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150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DE5EB-864B-43AB-AE7C-86C6D36ABBC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775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DE5EB-864B-43AB-AE7C-86C6D36ABBC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393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DE5EB-864B-43AB-AE7C-86C6D36ABBC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692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DE5EB-864B-43AB-AE7C-86C6D36ABBCF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402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DE5EB-864B-43AB-AE7C-86C6D36ABBCF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687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27FB6-5E68-410B-B9E7-069A403278B5}" type="datetime1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3ED2B-582D-4E33-8EF5-663568FCC0EA}" type="datetime1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43A5B-BA6A-4327-AD7A-DE962738A896}" type="datetime1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C51E4-71B6-488C-9F19-103B4A2CD86A}" type="datetime1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0B50E-1AE8-40FD-A360-39F568A67030}" type="datetime1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49E3B-BCE9-4633-BD80-016246196C92}" type="datetime1">
              <a:rPr lang="ru-RU" smtClean="0"/>
              <a:t>26.04.2022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9C361-710D-4174-AEC1-36CCA90E3E89}" type="datetime1">
              <a:rPr lang="ru-RU" smtClean="0"/>
              <a:t>26.04.2022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9512F-D673-4D60-B3A8-D4FEFD9177BB}" type="datetime1">
              <a:rPr lang="ru-RU" smtClean="0"/>
              <a:t>26.04.2022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834FC-8A76-45AC-BA9F-AF8235DC237E}" type="datetime1">
              <a:rPr lang="ru-RU" smtClean="0"/>
              <a:t>26.04.2022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EE876-79BE-4F70-AFCB-669B2C89AD38}" type="datetime1">
              <a:rPr lang="ru-RU" smtClean="0"/>
              <a:t>26.04.2022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5B852-269B-43A9-B9F7-1CAA49E9041F}" type="datetime1">
              <a:rPr lang="ru-RU" smtClean="0"/>
              <a:t>26.04.2022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6F2A5-2422-412D-919F-1FA1BDF3B32D}" type="datetime1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12" Type="http://schemas.openxmlformats.org/officeDocument/2006/relationships/image" Target="../media/image74.jpe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gif"/><Relationship Id="rId11" Type="http://schemas.openxmlformats.org/officeDocument/2006/relationships/image" Target="../media/image73.jpe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vi.ru/watch/414856" TargetMode="External"/><Relationship Id="rId2" Type="http://schemas.openxmlformats.org/officeDocument/2006/relationships/hyperlink" Target="https://youtu.be/mU0mWmXqMpw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etshop.ru/articles/dog-defenders-of-the-fatherland/" TargetMode="External"/><Relationship Id="rId4" Type="http://schemas.openxmlformats.org/officeDocument/2006/relationships/hyperlink" Target="https://www.mos.ru/news/item/70022073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13905"/>
            <a:ext cx="8229600" cy="864096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Муниципальное бюджетное дошкольное образовательное учреждение </a:t>
            </a:r>
            <a:br>
              <a:rPr lang="ru-RU" sz="1400" dirty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детский сад № 4 муниципального образования Каневской район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11560" y="2296570"/>
            <a:ext cx="4896544" cy="2952329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800" b="1" dirty="0">
                <a:solidFill>
                  <a:srgbClr val="003300"/>
                </a:solidFill>
                <a:latin typeface="Arial Black" pitchFamily="34" charset="0"/>
              </a:rPr>
              <a:t>СБОРНИК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1900" dirty="0">
              <a:solidFill>
                <a:srgbClr val="003300"/>
              </a:solidFill>
              <a:latin typeface="Arial Black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800" b="1" dirty="0">
                <a:solidFill>
                  <a:srgbClr val="003300"/>
                </a:solidFill>
                <a:latin typeface="Arial Black" pitchFamily="34" charset="0"/>
              </a:rPr>
              <a:t>методических и дидактических материалов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800" b="1" dirty="0">
                <a:solidFill>
                  <a:srgbClr val="003300"/>
                </a:solidFill>
                <a:latin typeface="Arial Black" pitchFamily="34" charset="0"/>
              </a:rPr>
              <a:t>по патриотическому воспитанию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800" b="1" dirty="0">
                <a:solidFill>
                  <a:srgbClr val="003300"/>
                </a:solidFill>
                <a:latin typeface="Arial Black" pitchFamily="34" charset="0"/>
              </a:rPr>
              <a:t>для детей старшего дошкольного возраста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1900" b="1" dirty="0">
              <a:solidFill>
                <a:srgbClr val="003300"/>
              </a:solidFill>
              <a:latin typeface="Arial Black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800" b="1" i="1" dirty="0">
                <a:solidFill>
                  <a:srgbClr val="003300"/>
                </a:solidFill>
                <a:latin typeface="Arial Black" pitchFamily="34" charset="0"/>
              </a:rPr>
              <a:t>«Защитники Отечества»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4200" b="1" dirty="0">
              <a:solidFill>
                <a:srgbClr val="003300"/>
              </a:solidFill>
              <a:latin typeface="Arial Black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4200" dirty="0">
              <a:solidFill>
                <a:srgbClr val="003300"/>
              </a:solidFill>
              <a:latin typeface="Arial Black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ru-RU" sz="20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292080" y="5639929"/>
            <a:ext cx="3572904" cy="918411"/>
          </a:xfrm>
        </p:spPr>
        <p:txBody>
          <a:bodyPr>
            <a:normAutofit fontScale="47500" lnSpcReduction="20000"/>
          </a:bodyPr>
          <a:lstStyle/>
          <a:p>
            <a:pPr marL="0" indent="0" algn="r">
              <a:buNone/>
            </a:pPr>
            <a:r>
              <a:rPr lang="ru-RU" sz="2900" i="1" dirty="0">
                <a:latin typeface="Arial" pitchFamily="34" charset="0"/>
                <a:cs typeface="Arial" pitchFamily="34" charset="0"/>
              </a:rPr>
              <a:t>Воспитатель </a:t>
            </a:r>
          </a:p>
          <a:p>
            <a:pPr marL="0" indent="0" algn="r">
              <a:buNone/>
            </a:pPr>
            <a:r>
              <a:rPr lang="ru-RU" sz="2900" i="1" dirty="0">
                <a:latin typeface="Arial" pitchFamily="34" charset="0"/>
                <a:cs typeface="Arial" pitchFamily="34" charset="0"/>
              </a:rPr>
              <a:t>первой квалификационной категории</a:t>
            </a:r>
          </a:p>
          <a:p>
            <a:pPr marL="0" indent="0" algn="r">
              <a:buNone/>
            </a:pPr>
            <a:r>
              <a:rPr lang="ru-RU" sz="2900" i="1" dirty="0">
                <a:latin typeface="Arial" pitchFamily="34" charset="0"/>
                <a:cs typeface="Arial" pitchFamily="34" charset="0"/>
              </a:rPr>
              <a:t>О.В. </a:t>
            </a:r>
            <a:r>
              <a:rPr lang="ru-RU" sz="2900" i="1" dirty="0" err="1">
                <a:latin typeface="Arial" pitchFamily="34" charset="0"/>
                <a:cs typeface="Arial" pitchFamily="34" charset="0"/>
              </a:rPr>
              <a:t>Нертик</a:t>
            </a:r>
            <a:endParaRPr lang="ru-RU" sz="2900" i="1" dirty="0">
              <a:latin typeface="Arial" pitchFamily="34" charset="0"/>
              <a:cs typeface="Arial" pitchFamily="34" charset="0"/>
            </a:endParaRPr>
          </a:p>
          <a:p>
            <a:pPr algn="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</a:t>
            </a:fld>
            <a:endParaRPr lang="ru-RU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195736" y="6470454"/>
            <a:ext cx="3572904" cy="4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Каневская, 2022г.</a:t>
            </a:r>
          </a:p>
        </p:txBody>
      </p:sp>
      <p:pic>
        <p:nvPicPr>
          <p:cNvPr id="1027" name="Picture 3" descr="C:\Users\DetSad4\Desktop\82258cd3-1759-5ad9-a890-735fac2f156d.jf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82711"/>
            <a:ext cx="3748050" cy="23762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77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  <p:pic>
        <p:nvPicPr>
          <p:cNvPr id="8" name="Рисунок 7" descr="Описание: C:\Users\DetSad4\Desktop\e969ff0923c70d7efb8c568e6b2a649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6" y="2562796"/>
            <a:ext cx="2975390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401077" y="554226"/>
            <a:ext cx="252028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Имя девичье носила 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И врага огнём косила, 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Вражьи замыслы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поруша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 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Легендарная ...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i="1" dirty="0">
                <a:latin typeface="Arial" pitchFamily="34" charset="0"/>
                <a:cs typeface="Arial" pitchFamily="34" charset="0"/>
              </a:rPr>
              <a:t>(«Катюша»)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Описание: C:\Users\DetSad4\Desktop\scale_1200.jf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86" y="548681"/>
            <a:ext cx="2940433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3465001" y="2181195"/>
            <a:ext cx="200114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«Девушка» ходит,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Песню заводит, 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Враг услышит — 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Сразу не дышит.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i="1" dirty="0">
                <a:latin typeface="Arial" pitchFamily="34" charset="0"/>
                <a:cs typeface="Arial" pitchFamily="34" charset="0"/>
              </a:rPr>
              <a:t>(«Катюша»)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248" y="1916832"/>
            <a:ext cx="3026616" cy="2084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861745" y="554226"/>
            <a:ext cx="273630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Без разгона ввысь взлетаю,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Стрекозу напоминаю.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Отправляется в полет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Наш Российский … 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i="1" dirty="0">
                <a:latin typeface="Arial" pitchFamily="34" charset="0"/>
                <a:cs typeface="Arial" pitchFamily="34" charset="0"/>
              </a:rPr>
              <a:t>(Вертолет)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93095"/>
            <a:ext cx="3055081" cy="1961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506958" y="3814514"/>
            <a:ext cx="2286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Смело в небе проплывает,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Обгоняя птиц полет,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Человек им управляет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Что такое? 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i="1" dirty="0">
                <a:latin typeface="Arial" pitchFamily="34" charset="0"/>
                <a:cs typeface="Arial" pitchFamily="34" charset="0"/>
              </a:rPr>
              <a:t>(Самолет)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6" y="4797152"/>
            <a:ext cx="2512615" cy="172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942382" y="5416642"/>
            <a:ext cx="256572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Эта пушка не стреляет, 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Камни далеко метает, 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Нету в мире крепостей, 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Устоявших перед ней.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i="1" dirty="0">
                <a:latin typeface="Arial" pitchFamily="34" charset="0"/>
                <a:cs typeface="Arial" pitchFamily="34" charset="0"/>
              </a:rPr>
              <a:t>(Катапульта)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304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  <p:pic>
        <p:nvPicPr>
          <p:cNvPr id="12" name="Рисунок 11" descr="C:\Users\DetSad4\Desktop\battleship_0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3024336" cy="19291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3576149" y="2646204"/>
            <a:ext cx="28355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День и ночь ведёт дозор…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В море бдительно …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i="1" dirty="0">
                <a:latin typeface="Arial" pitchFamily="34" charset="0"/>
                <a:cs typeface="Arial" pitchFamily="34" charset="0"/>
              </a:rPr>
              <a:t>(Линкор)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367" y="3316636"/>
            <a:ext cx="3066349" cy="16384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996412" y="2577973"/>
            <a:ext cx="27363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Военных моряков любимец —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Носитель мин, корабль…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i="1" dirty="0">
                <a:latin typeface="Arial" pitchFamily="34" charset="0"/>
                <a:cs typeface="Arial" pitchFamily="34" charset="0"/>
              </a:rPr>
              <a:t>(Эсминец)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39" y="4077072"/>
            <a:ext cx="3235268" cy="2047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923928" y="4955130"/>
            <a:ext cx="300608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Под водой железный кит,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Днем и ночью кит не спит,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Днем и ночью под водой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Охраняет наш покой.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i="1" dirty="0">
                <a:latin typeface="Arial" pitchFamily="34" charset="0"/>
                <a:cs typeface="Arial" pitchFamily="34" charset="0"/>
              </a:rPr>
              <a:t>(Подводная лодка)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422" y="188640"/>
            <a:ext cx="3427890" cy="19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171620" y="476672"/>
            <a:ext cx="258428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Моряком ты можешь стать,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Чтоб границу охранять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И служить не на земле,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А на военном …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i="1" dirty="0">
                <a:latin typeface="Arial" pitchFamily="34" charset="0"/>
                <a:cs typeface="Arial" pitchFamily="34" charset="0"/>
              </a:rPr>
              <a:t>(Корабль)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908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  <p:pic>
        <p:nvPicPr>
          <p:cNvPr id="6" name="Рисунок 5" descr="C:\Users\DetSad4\Desktop\image.jf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8920"/>
            <a:ext cx="3240360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021021" y="2708920"/>
            <a:ext cx="27900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Сотворил в минувший век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Чудо – ухо человек.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За сто вёрст оно услышит,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Как медведь в берлоге дышит.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i="1" dirty="0">
                <a:latin typeface="Arial" pitchFamily="34" charset="0"/>
                <a:cs typeface="Arial" pitchFamily="34" charset="0"/>
              </a:rPr>
              <a:t>(Радар)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Объект 7" descr="C:\Users\DetSad4\Desktop\maxresdefault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77072"/>
            <a:ext cx="3759359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907704" y="5085184"/>
            <a:ext cx="24300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У него бесценный дар: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Слышит за сто вёрст … 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i="1" dirty="0">
                <a:latin typeface="Arial" pitchFamily="34" charset="0"/>
                <a:cs typeface="Arial" pitchFamily="34" charset="0"/>
              </a:rPr>
              <a:t>(Радар)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781" y="430920"/>
            <a:ext cx="3724275" cy="2084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15616" y="764704"/>
            <a:ext cx="26642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Чудо — птица, алый хвост,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Прилетела в стаю звезд.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Наш народ построил эту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Межпланетную … 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i="1" dirty="0">
                <a:latin typeface="Arial" pitchFamily="34" charset="0"/>
                <a:cs typeface="Arial" pitchFamily="34" charset="0"/>
              </a:rPr>
              <a:t>(Ракету)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842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33876"/>
            <a:ext cx="6192688" cy="997764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КАРТОТЕКА дидактических игр по патриотическому воспитанию для детей старшего дошкольного возраста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256584"/>
          </a:xfrm>
        </p:spPr>
        <p:txBody>
          <a:bodyPr>
            <a:normAutofit/>
          </a:bodyPr>
          <a:lstStyle/>
          <a:p>
            <a:pPr marL="3048000" indent="-174625">
              <a:spcBef>
                <a:spcPts val="0"/>
              </a:spcBef>
              <a:buFont typeface="Wingdings" pitchFamily="2" charset="2"/>
              <a:buChar char="ü"/>
            </a:pPr>
            <a:endParaRPr lang="ru-RU" sz="1400" b="1" i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 marL="3048000" indent="-174625"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Дидактическая игра «Что нужно артиллеристу»</a:t>
            </a:r>
          </a:p>
          <a:p>
            <a:pPr marL="2873375" indent="0">
              <a:spcBef>
                <a:spcPts val="0"/>
              </a:spcBef>
              <a:buNone/>
            </a:pPr>
            <a:endParaRPr lang="ru-RU" sz="800" b="1" i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 marL="0" indent="174625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                                                       Задачи: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Закрепить знания детей о военной профессии 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                                            артиллерист; развивать зрительное внимание; воспитывать 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                                            гордость за нашу Армию.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                                                              </a:t>
            </a:r>
          </a:p>
          <a:p>
            <a:pPr marL="0" indent="174625" algn="ctr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                                 Ход игры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                                               Дети выбирают фотографии или картинки с изображением военной техники, атрибутики (танк, военный самолёт, флаг, пистолет, лошадь, фляжка, бинокль, пушка и т.д.). Выбранные картинки должны соответствовать военной профессии артиллерист. Ребёнок аргументирует свой выбор (для чего нужен этот предмет артиллеристу).</a:t>
            </a:r>
          </a:p>
          <a:p>
            <a:pPr marL="0" indent="174625">
              <a:spcBef>
                <a:spcPts val="0"/>
              </a:spcBef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363538" indent="-188913"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Дидактическая игра «Кем я буду в Армии служить?»</a:t>
            </a:r>
          </a:p>
          <a:p>
            <a:pPr marL="174625" indent="0">
              <a:spcBef>
                <a:spcPts val="0"/>
              </a:spcBef>
              <a:buNone/>
            </a:pPr>
            <a:endParaRPr lang="ru-RU" sz="800" b="1" i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 marL="0" indent="174625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Задачи: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Закрепить знания детей о военных профессиях;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развивать воображение;  воспитывать гордость за нашу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Отчизну.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                                        Ход игры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Перед детьми располагают картинки или фотографии с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изображением оружия, техники, предметов и атрибутов,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используемых военными. По тому выбору, что сделал ребёнок,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следует определить военную профессию. Назвать в каких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войсках хочет служить ребёнок, когда вырастет.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 marL="0" indent="174625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70781"/>
            <a:ext cx="3603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35" y="1172811"/>
            <a:ext cx="2782220" cy="1664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933056"/>
            <a:ext cx="3036913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072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76672"/>
            <a:ext cx="8147248" cy="5832648"/>
          </a:xfrm>
        </p:spPr>
        <p:txBody>
          <a:bodyPr>
            <a:normAutofit/>
          </a:bodyPr>
          <a:lstStyle/>
          <a:p>
            <a:pPr marL="442913" indent="-80963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Дидактическая игра «Кто защищает наши границы»</a:t>
            </a:r>
          </a:p>
          <a:p>
            <a:pPr marL="361950" indent="0">
              <a:spcBef>
                <a:spcPts val="0"/>
              </a:spcBef>
              <a:buNone/>
            </a:pPr>
            <a:endParaRPr lang="ru-RU" sz="800" b="1" i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 marL="0" indent="180975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Задачи: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Закрепить знания детей о военном воздушном, сухопутном, морском транспорте; развивать познавательную активность; воспитывать патриотов  своей страны.</a:t>
            </a:r>
          </a:p>
          <a:p>
            <a:pPr marL="0" indent="180975">
              <a:spcBef>
                <a:spcPts val="0"/>
              </a:spcBef>
              <a:buNone/>
            </a:pPr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marL="180975" indent="180975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                                                      Ход игры</a:t>
            </a:r>
          </a:p>
          <a:p>
            <a:pPr marL="0" indent="18097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На карте России воспитатель показывает границы нашей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страны. Обращает внимание детей на то, что границы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проходят не только по суше, но и по воде. Уточняет, что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по воздуху пересекать границу тоже нельзя. Дети отвечают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на вопросы воспитателя относительно того, на каком виде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военного транспорта охраняют границы. </a:t>
            </a:r>
          </a:p>
          <a:p>
            <a:pPr marL="0" indent="18097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Обосновывают свой ответ. Например, если враг нападёт с моря,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границу защитят военные корабли, катера. Если угроза на суше,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то на страже стоят танки, пушки, военная техника.</a:t>
            </a:r>
          </a:p>
          <a:p>
            <a:pPr marL="180975" indent="0"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363538" indent="-188913"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Дидактическая игра «Соберём картинку»</a:t>
            </a:r>
          </a:p>
          <a:p>
            <a:pPr marL="174625" indent="0">
              <a:spcBef>
                <a:spcPts val="0"/>
              </a:spcBef>
              <a:buNone/>
            </a:pPr>
            <a:endParaRPr lang="ru-RU" sz="800" b="1" i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 marL="0" indent="174625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Задачи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: Закрепить знания детей о военном транспорте; развивать мелкую моторику рук; воспитывать гордость за нашу Армию.</a:t>
            </a:r>
          </a:p>
          <a:p>
            <a:pPr marL="0" indent="174625">
              <a:spcBef>
                <a:spcPts val="0"/>
              </a:spcBef>
              <a:buNone/>
            </a:pPr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                                                        Ход игры</a:t>
            </a:r>
          </a:p>
          <a:p>
            <a:pPr marL="0" indent="0">
              <a:spcBef>
                <a:spcPts val="0"/>
              </a:spcBef>
              <a:buNone/>
            </a:pPr>
            <a:endParaRPr lang="ru-RU" sz="800" i="1" dirty="0">
              <a:latin typeface="Arial" pitchFamily="34" charset="0"/>
              <a:cs typeface="Arial" pitchFamily="34" charset="0"/>
            </a:endParaRPr>
          </a:p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Детям предлагаются разрезные картинки танка, военного самолёта,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военного вертолёта, военного катера, подводной лодки, военной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машины. Предложить собрать из частей целое изображение. 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Варианты игры: дети собирают из частей целое изображение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 паре, составляют целое из частей на время, на скорость.</a:t>
            </a:r>
          </a:p>
          <a:p>
            <a:pPr marL="180975" indent="0"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699" y="1340768"/>
            <a:ext cx="2808312" cy="1526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4362120"/>
            <a:ext cx="2160240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88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620688"/>
            <a:ext cx="8229600" cy="5904656"/>
          </a:xfrm>
        </p:spPr>
        <p:txBody>
          <a:bodyPr>
            <a:normAutofit/>
          </a:bodyPr>
          <a:lstStyle/>
          <a:p>
            <a:pPr indent="-168275"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Дидактическая игра «Составь карту»</a:t>
            </a:r>
          </a:p>
          <a:p>
            <a:pPr marL="174625" indent="0">
              <a:spcBef>
                <a:spcPts val="0"/>
              </a:spcBef>
              <a:buNone/>
            </a:pPr>
            <a:endParaRPr lang="ru-RU" sz="800" b="1" i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 marL="0" indent="174625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Задачи: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Закреплять знания детей о карте России;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развивать зрительную память; воспитывать гордость за нашу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Родину.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                                             Ход игры</a:t>
            </a:r>
          </a:p>
          <a:p>
            <a:pPr marL="0" indent="174625">
              <a:spcBef>
                <a:spcPts val="0"/>
              </a:spcBef>
              <a:buNone/>
            </a:pPr>
            <a:endParaRPr lang="ru-RU" sz="800" i="1" dirty="0">
              <a:latin typeface="Arial" pitchFamily="34" charset="0"/>
              <a:cs typeface="Arial" pitchFamily="34" charset="0"/>
            </a:endParaRPr>
          </a:p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Для проведения игры требуется предварительная работа по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ознакомлению дошкольников с картами России, области, города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и т. д. Цветную физическую карту России формата А4 разрезают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на 6-8 частей (в зависимости от возраста детей). Предлагается составить из частей целую карту страны. Усложнение: собрать карту на время.</a:t>
            </a:r>
          </a:p>
          <a:p>
            <a:pPr marL="0" indent="174625">
              <a:spcBef>
                <a:spcPts val="0"/>
              </a:spcBef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363538" indent="-188913"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Дидактическая игра «Отгадай военную профессию»</a:t>
            </a:r>
          </a:p>
          <a:p>
            <a:pPr marL="174625" indent="0">
              <a:spcBef>
                <a:spcPts val="0"/>
              </a:spcBef>
              <a:buNone/>
            </a:pPr>
            <a:endParaRPr lang="ru-RU" sz="800" b="1" i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Задачи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: закрепить знания детей о военных профессиях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                                                  (танкист, военный лётчик, артиллерист, пограничник и др.);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                                                  развивать наблюдательность, память; воспитывать любовь к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                                                  Родине.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Ход игры</a:t>
            </a:r>
          </a:p>
          <a:p>
            <a:pPr marL="0" indent="0">
              <a:spcBef>
                <a:spcPts val="0"/>
              </a:spcBef>
              <a:buNone/>
            </a:pPr>
            <a:endParaRPr lang="ru-RU" sz="800" i="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                                                       Ведущий (ребёнок) описывает представителя одной из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                                                  военных  профессий. Дети должны определить по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                                                  характерным особенностям, кого загадал ведущий. Кто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                                                 отгадал первым, становится ведущим.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ü"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520" y="476672"/>
            <a:ext cx="2725960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DetSad4\Desktop\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17032"/>
            <a:ext cx="2952328" cy="2069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89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9026" y="548680"/>
            <a:ext cx="8157592" cy="6309320"/>
          </a:xfrm>
        </p:spPr>
        <p:txBody>
          <a:bodyPr>
            <a:normAutofit/>
          </a:bodyPr>
          <a:lstStyle/>
          <a:p>
            <a:pPr indent="-168275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Дидактическая игра «Как прадеды мир отстояли»</a:t>
            </a:r>
          </a:p>
          <a:p>
            <a:pPr marL="174625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800" b="1" i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 marL="0" indent="174625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Задачи: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Закрепить понятия: водный, наземный, воздушный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военный транспорт; развивать зрительное и слуховое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внимание; воспитывать чувство гордости за наших прадедов,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которые отстояли мир для нас.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                                                        Ход игры</a:t>
            </a:r>
          </a:p>
          <a:p>
            <a:pPr marL="0" indent="174625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Ребёнок выбирает картинку с изображением военной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профессии. </a:t>
            </a:r>
          </a:p>
          <a:p>
            <a:pPr marL="0" indent="180975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 соответствии с выбранной профессией подбирает военный транспорт. Далее в соответствии с выбранным военным транспортом «встаёт» на границе нашей страны. Например, профессия – военный моряк, транспорт – военный катер, граница – морская акватория.</a:t>
            </a:r>
          </a:p>
          <a:p>
            <a:pPr marL="0" indent="174625">
              <a:lnSpc>
                <a:spcPct val="110000"/>
              </a:lnSpc>
              <a:spcBef>
                <a:spcPts val="0"/>
              </a:spcBef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361950" indent="-180975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Дидактическая игра «Найди флаг»</a:t>
            </a:r>
          </a:p>
          <a:p>
            <a:pPr marL="2598738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800" b="1" i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 marL="0" indent="174625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Задачи: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Закрепить представления детей о государственном флаге, развивать внимание, память, воспитывать чувство патриотизма.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174625" indent="0">
              <a:spcBef>
                <a:spcPts val="0"/>
              </a:spcBef>
              <a:buNone/>
            </a:pPr>
            <a:endParaRPr lang="ru-RU" sz="800" i="1" dirty="0">
              <a:latin typeface="Arial" pitchFamily="34" charset="0"/>
              <a:cs typeface="Arial" pitchFamily="34" charset="0"/>
            </a:endParaRPr>
          </a:p>
          <a:p>
            <a:pPr marL="174625" indent="0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                                                                                    Ход игры</a:t>
            </a:r>
          </a:p>
          <a:p>
            <a:pPr marL="174625" indent="0">
              <a:spcBef>
                <a:spcPts val="0"/>
              </a:spcBef>
              <a:buNone/>
            </a:pPr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                                         Ведущий на столе раскладывает открытки с изображением  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                                     флагов разных стран (около десяти) и даёт детям задание найти 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                                     Российский флаг. Затем воспитатель предлагает детям закрыть  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                                     глаза и в это время меняет картинки местами.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85321"/>
            <a:ext cx="2736304" cy="1653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437" y="692696"/>
            <a:ext cx="2774458" cy="17138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33100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548680"/>
            <a:ext cx="8157592" cy="4525963"/>
          </a:xfrm>
        </p:spPr>
        <p:txBody>
          <a:bodyPr>
            <a:normAutofit/>
          </a:bodyPr>
          <a:lstStyle/>
          <a:p>
            <a:pPr indent="-168275"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Дидактическая игра «В нашем городе гости»</a:t>
            </a:r>
          </a:p>
          <a:p>
            <a:pPr marL="174625" indent="0">
              <a:spcBef>
                <a:spcPts val="0"/>
              </a:spcBef>
              <a:buNone/>
            </a:pPr>
            <a:endParaRPr lang="ru-RU" sz="800" b="1" i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 marL="0" indent="174625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Задачи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: В игровой форме закрепить знания о родной станице (городе), развивать речь, память, воспитывать любовь к родному городу.</a:t>
            </a:r>
          </a:p>
          <a:p>
            <a:pPr marL="0" indent="174625">
              <a:spcBef>
                <a:spcPts val="0"/>
              </a:spcBef>
              <a:buNone/>
            </a:pPr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                                                                 Ход игры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Воспитатель предупреждает детей, что сейчас к нам приедут иногородние гости, которые ничего не знают о нашей станице (городе). Дети должны дать небольшие описательные рассказы о родной станице (городе). «Гость» с помощью наводящих вопросов побуждает детей рассказать о особенностях климата, о растительном и животном мире, символическом значении герба, называет имя главы станицы (города) и т.д.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09180"/>
            <a:ext cx="2026179" cy="26844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816" y="2822888"/>
            <a:ext cx="4056400" cy="2557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145" y="3886511"/>
            <a:ext cx="3491837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478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48680"/>
            <a:ext cx="8229600" cy="4525963"/>
          </a:xfrm>
        </p:spPr>
        <p:txBody>
          <a:bodyPr>
            <a:normAutofit/>
          </a:bodyPr>
          <a:lstStyle/>
          <a:p>
            <a:pPr indent="-168275"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Дидактическая игра «Кто знает, тот угадает!»</a:t>
            </a:r>
          </a:p>
          <a:p>
            <a:pPr marL="174625" indent="0">
              <a:spcBef>
                <a:spcPts val="0"/>
              </a:spcBef>
              <a:buNone/>
            </a:pPr>
            <a:endParaRPr lang="ru-RU" sz="800" b="1" i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 marL="0" indent="174625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Задачи: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Закрепить знания детей о достопримечательностях родного города, развивать память, речь, воспитывать наблюдательность, любознательность. </a:t>
            </a:r>
          </a:p>
          <a:p>
            <a:pPr marL="0" indent="174625">
              <a:spcBef>
                <a:spcPts val="0"/>
              </a:spcBef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Ход игры</a:t>
            </a:r>
          </a:p>
          <a:p>
            <a:pPr marL="0" indent="0">
              <a:spcBef>
                <a:spcPts val="0"/>
              </a:spcBef>
              <a:buNone/>
            </a:pPr>
            <a:endParaRPr lang="ru-RU" sz="800" i="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Ребёнок с закрытыми глазами берёт на столе одну открытку с видами родной станицы (города), затем даёт краткое описание, не называя самого места. Остальные дети задают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наводящие вопросы, до того момента пока место родной станицы (города) не будет отгадано. Ответивший верно ребёнок, становится ведущим. Игра повторяется. В начале игры воспитатель может дать свой рассказ – образец.</a:t>
            </a:r>
          </a:p>
          <a:p>
            <a:pPr marL="174625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indent="174625">
              <a:spcBef>
                <a:spcPts val="0"/>
              </a:spcBef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40968"/>
            <a:ext cx="4752528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807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КАРТОТЕКА пальчиковой гимнастики </a:t>
            </a:r>
            <a:br>
              <a:rPr lang="ru-RU" sz="16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по патриотическому воспитанию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/>
          </a:bodyPr>
          <a:lstStyle/>
          <a:p>
            <a:pPr marL="449263" indent="-85725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5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«Вертолет»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500" i="1" dirty="0">
                <a:latin typeface="Arial" pitchFamily="34" charset="0"/>
                <a:cs typeface="Arial" pitchFamily="34" charset="0"/>
              </a:rPr>
              <a:t>(пальцы обеих рук, кроме указательных и больших, «сплетают»,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500" i="1" dirty="0">
                <a:latin typeface="Arial" pitchFamily="34" charset="0"/>
                <a:cs typeface="Arial" pitchFamily="34" charset="0"/>
              </a:rPr>
              <a:t>указательные выдвигают вперед и соединяют их подушечки – хвост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500" i="1" dirty="0">
                <a:latin typeface="Arial" pitchFamily="34" charset="0"/>
                <a:cs typeface="Arial" pitchFamily="34" charset="0"/>
              </a:rPr>
              <a:t>вертолета, большими пальцами выполняют совместные круговые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500" i="1" dirty="0">
                <a:latin typeface="Arial" pitchFamily="34" charset="0"/>
                <a:cs typeface="Arial" pitchFamily="34" charset="0"/>
              </a:rPr>
              <a:t>движения – лопасти вертолета)</a:t>
            </a:r>
          </a:p>
          <a:p>
            <a:pPr marL="0" indent="363538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Быстро лопасти крути!</a:t>
            </a:r>
          </a:p>
          <a:p>
            <a:pPr marL="0" indent="363538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Вертолет, лети, лети!</a:t>
            </a:r>
          </a:p>
          <a:p>
            <a:pPr marL="0" indent="363538">
              <a:lnSpc>
                <a:spcPct val="110000"/>
              </a:lnSpc>
              <a:spcBef>
                <a:spcPts val="0"/>
              </a:spcBef>
              <a:buNone/>
            </a:pPr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marL="536575" indent="-173038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15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«23 февраля»</a:t>
            </a:r>
          </a:p>
          <a:p>
            <a:pPr marL="0" indent="363538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Подарите мне фуражку,   </a:t>
            </a:r>
            <a:r>
              <a:rPr lang="ru-RU" sz="1500" i="1" dirty="0">
                <a:latin typeface="Arial" pitchFamily="34" charset="0"/>
                <a:cs typeface="Arial" pitchFamily="34" charset="0"/>
              </a:rPr>
              <a:t>(ритмичное касание одинаковых пальцев обеих рук)</a:t>
            </a:r>
          </a:p>
          <a:p>
            <a:pPr marL="0" indent="363538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Сапоги и автомат.             </a:t>
            </a:r>
            <a:r>
              <a:rPr lang="ru-RU" sz="1500" i="1" dirty="0">
                <a:latin typeface="Arial" pitchFamily="34" charset="0"/>
                <a:cs typeface="Arial" pitchFamily="34" charset="0"/>
              </a:rPr>
              <a:t>(разводить пальцы обеих рук, начиная с больших)</a:t>
            </a:r>
          </a:p>
          <a:p>
            <a:pPr marL="0" indent="363538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Стану воином отважным, </a:t>
            </a:r>
            <a:r>
              <a:rPr lang="ru-RU" sz="1500" i="1" dirty="0">
                <a:latin typeface="Arial" pitchFamily="34" charset="0"/>
                <a:cs typeface="Arial" pitchFamily="34" charset="0"/>
              </a:rPr>
              <a:t>(интенсивное сжимание рук в кулаки)</a:t>
            </a:r>
          </a:p>
          <a:p>
            <a:pPr marL="0" indent="363538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Защищать вас буду рад.  </a:t>
            </a:r>
            <a:r>
              <a:rPr lang="ru-RU" sz="1500" i="1" dirty="0">
                <a:latin typeface="Arial" pitchFamily="34" charset="0"/>
                <a:cs typeface="Arial" pitchFamily="34" charset="0"/>
              </a:rPr>
              <a:t>(пальцы сцепить в «замок») </a:t>
            </a:r>
          </a:p>
          <a:p>
            <a:pPr marL="0" indent="363538">
              <a:lnSpc>
                <a:spcPct val="110000"/>
              </a:lnSpc>
              <a:spcBef>
                <a:spcPts val="0"/>
              </a:spcBef>
              <a:buNone/>
            </a:pPr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marL="536575" indent="-173038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15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«Солдаты»</a:t>
            </a:r>
          </a:p>
          <a:p>
            <a:pPr marL="0" indent="363538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500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Мы солдаты, мы солдаты, бодрым шагом мы идем.</a:t>
            </a:r>
          </a:p>
          <a:p>
            <a:pPr marL="0" indent="363538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500" i="1" dirty="0">
                <a:latin typeface="Arial" pitchFamily="34" charset="0"/>
                <a:cs typeface="Arial" pitchFamily="34" charset="0"/>
              </a:rPr>
              <a:t>(Пальцы бодро «маршируют» по столу)</a:t>
            </a:r>
          </a:p>
          <a:p>
            <a:pPr marL="0" indent="363538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В нашу армию, ребята, просто так не попадешь.</a:t>
            </a:r>
          </a:p>
          <a:p>
            <a:pPr marL="0" indent="363538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500" i="1" dirty="0">
                <a:latin typeface="Arial" pitchFamily="34" charset="0"/>
                <a:cs typeface="Arial" pitchFamily="34" charset="0"/>
              </a:rPr>
              <a:t>(Пальцы сжаты в кулак, указательный вверх и покачивается влево-вправо)</a:t>
            </a:r>
          </a:p>
          <a:p>
            <a:pPr marL="0" indent="363538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Нужно быть умелыми, сильными и смелыми.</a:t>
            </a:r>
          </a:p>
          <a:p>
            <a:pPr marL="0" indent="363538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500" i="1" dirty="0">
                <a:latin typeface="Arial" pitchFamily="34" charset="0"/>
                <a:cs typeface="Arial" pitchFamily="34" charset="0"/>
              </a:rPr>
              <a:t>(Ладонь вверх, пальцы растопырены, сжимаются и разжимаются)</a:t>
            </a:r>
          </a:p>
          <a:p>
            <a:pPr marL="0" indent="363538">
              <a:spcBef>
                <a:spcPts val="0"/>
              </a:spcBef>
              <a:buNone/>
            </a:pPr>
            <a:endParaRPr lang="ru-RU" sz="1400" i="1" dirty="0">
              <a:latin typeface="Arial" pitchFamily="34" charset="0"/>
              <a:cs typeface="Arial" pitchFamily="34" charset="0"/>
            </a:endParaRPr>
          </a:p>
          <a:p>
            <a:pPr marL="0" indent="174625"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48680"/>
            <a:ext cx="3603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48680"/>
            <a:ext cx="136815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047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3100" b="1" dirty="0">
                <a:latin typeface="Arial" pitchFamily="34" charset="0"/>
                <a:cs typeface="Arial" pitchFamily="34" charset="0"/>
              </a:rPr>
            </a:br>
            <a:r>
              <a:rPr lang="ru-RU" sz="18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СОДЕРЖАНИЕ: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328592"/>
          </a:xfrm>
        </p:spPr>
        <p:txBody>
          <a:bodyPr>
            <a:normAutofit fontScale="70000" lnSpcReduction="20000"/>
          </a:bodyPr>
          <a:lstStyle/>
          <a:p>
            <a:pPr marL="261938" indent="-261938">
              <a:lnSpc>
                <a:spcPts val="21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ПОЯСНИТЕЛЬНАЯ ЗАПИСКА.                                                                                             стр.3</a:t>
            </a:r>
          </a:p>
          <a:p>
            <a:pPr marL="261938" indent="-261938">
              <a:lnSpc>
                <a:spcPts val="21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КОМПЛЕКС утренней гимнастики для детей старшего дошкольного возраста.              стр.4</a:t>
            </a:r>
          </a:p>
          <a:p>
            <a:pPr marL="261938" indent="-261938">
              <a:lnSpc>
                <a:spcPts val="21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ЗАГАДКИ о военной технике.                                                                                                стр.8</a:t>
            </a:r>
          </a:p>
          <a:p>
            <a:pPr marL="261938" indent="-261938">
              <a:lnSpc>
                <a:spcPts val="21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КАРТОТЕКА дидактических игр по патриотическому воспитанию для детей старшего дошкольного возраста.                                                                                                          стр.13</a:t>
            </a:r>
          </a:p>
          <a:p>
            <a:pPr marL="261938" indent="-261938">
              <a:lnSpc>
                <a:spcPts val="21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КАРТОТЕКА пальчиковой гимнастики по патриотическому воспитанию.                         стр.19</a:t>
            </a:r>
          </a:p>
          <a:p>
            <a:pPr marL="261938" indent="-261938">
              <a:lnSpc>
                <a:spcPts val="21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КАРТОТЕКА сюжетно-ролевых игр по патриотическому воспитанию </a:t>
            </a:r>
            <a:br>
              <a:rPr lang="ru-RU" sz="2000" dirty="0"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latin typeface="Arial" pitchFamily="34" charset="0"/>
                <a:cs typeface="Arial" pitchFamily="34" charset="0"/>
              </a:rPr>
              <a:t>для детей старшего дошкольного возраста.                                                                       стр.24</a:t>
            </a:r>
          </a:p>
          <a:p>
            <a:pPr marL="261938" indent="-261938">
              <a:lnSpc>
                <a:spcPts val="21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КОНСПЕКТ коммуникативной деятельности для детей старшей группы  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     «Подвиг  Героя».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             стр.33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8.   КОНСПЕКТ совместной деятельности воспитателя с детьми подготовительной к школе 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      группы по патриотическому  воспитанию  «Есть память, которой не будет </a:t>
            </a:r>
          </a:p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      забвенья, и слава, которой не будет конца…».</a:t>
            </a:r>
            <a:r>
              <a:rPr lang="ru-RU" sz="2000" i="1" dirty="0">
                <a:latin typeface="Arial" pitchFamily="34" charset="0"/>
                <a:cs typeface="Arial" pitchFamily="34" charset="0"/>
              </a:rPr>
              <a:t>                                                                 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стр.42</a:t>
            </a:r>
          </a:p>
          <a:p>
            <a:pPr marL="0" lv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9.   КОНСПЕКТ непосредственно образовательной деятельности  с детьми старшего </a:t>
            </a:r>
          </a:p>
          <a:p>
            <a:pPr marL="0" lv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      дошкольного возраста на тему «Создание пластилинового мультипликационного </a:t>
            </a:r>
          </a:p>
          <a:p>
            <a:pPr marL="0" lv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      фильма о дне Победы».                                                                                                        стр.50</a:t>
            </a:r>
          </a:p>
          <a:p>
            <a:pPr marL="0" lv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10. КОНСПЕКТ непосредственно образовательной деятельности с детьми подготовительной </a:t>
            </a:r>
          </a:p>
          <a:p>
            <a:pPr marL="0" lv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      к школе группы на тему «Подвиг четвероногих защитников Отечества».                        стр.60</a:t>
            </a:r>
          </a:p>
          <a:p>
            <a:pPr marL="0" lv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11. ИСТОЧНИКИ.                                                                                                                          стр.73 </a:t>
            </a:r>
          </a:p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5-конечная звезда 4"/>
          <p:cNvSpPr/>
          <p:nvPr/>
        </p:nvSpPr>
        <p:spPr>
          <a:xfrm>
            <a:off x="3419872" y="487760"/>
            <a:ext cx="288032" cy="28803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74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20688"/>
            <a:ext cx="8424936" cy="5832648"/>
          </a:xfrm>
        </p:spPr>
        <p:txBody>
          <a:bodyPr>
            <a:normAutofit/>
          </a:bodyPr>
          <a:lstStyle/>
          <a:p>
            <a:pPr marL="536575" indent="-173038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«День Защитника Отечества»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Февраль, февраль, зима и солнце!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(хлопают в ладоши)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И первых птичек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переклик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!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(перекрещивают большие пальцы, остальными машут – «птица»)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Сегодня выглянул в оконце: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(закрывают лицо ладонями, затем выглядывают, раздвигая их)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Застыл, к стеклу лицом приник.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Мои друзья – вчера мальчишки –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(сжимают и разжимают пальцы)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Сегодня выросли и вдруг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Все, как один, забросив книжки,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(хлопают в ладоши)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За руки взялись, встали в круг.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И обещали мамам, сестрам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(сжимают и разжимают пальцы)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Границы радости беречь.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Беречь весь мир: и птиц, и солнце,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(загибают пальцы на 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Меня в окошке уберечь!                  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одной руке)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endParaRPr lang="ru-RU" sz="1000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 marL="536575" indent="-173038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«Наша армия»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 err="1">
                <a:latin typeface="Arial" pitchFamily="34" charset="0"/>
                <a:cs typeface="Arial" pitchFamily="34" charset="0"/>
              </a:rPr>
              <a:t>Аты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– баты!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Аты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– баты!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(поочередно шагают указательным и средним пальцами то правой, 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На парад идут солдаты.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  то левой руки)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Вот идут танкисты,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потом артиллеристы,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А потом пехота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Рота за ротой.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(по очереди соединяем подушечки пальцев, начиная с большого пальца)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348880"/>
            <a:ext cx="2448272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119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76672"/>
            <a:ext cx="8352928" cy="6381328"/>
          </a:xfrm>
        </p:spPr>
        <p:txBody>
          <a:bodyPr>
            <a:normAutofit lnSpcReduction="10000"/>
          </a:bodyPr>
          <a:lstStyle/>
          <a:p>
            <a:pPr marL="449263" indent="-85725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«Бойцы-молодцы»</a:t>
            </a:r>
          </a:p>
          <a:p>
            <a:pPr marL="0" indent="87313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Пальцы эти — все бойцы, 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(Дети показывают ладони с выпрямленными пальцами)</a:t>
            </a:r>
          </a:p>
          <a:p>
            <a:pPr marL="0" indent="87313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Удалые молодцы.               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(Сжимают и разжимают пальцы обеих рук)</a:t>
            </a:r>
          </a:p>
          <a:p>
            <a:pPr marL="0" indent="87313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Два — больших и крепких 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(Пальцы сжаты в кулак, подняты вверх только большие)</a:t>
            </a:r>
          </a:p>
          <a:p>
            <a:pPr marL="0" indent="87313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И солдат в боях бывалых.  </a:t>
            </a:r>
          </a:p>
          <a:p>
            <a:pPr marL="0" indent="87313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Два — гвардейца-храбреца, (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Показывают указательные пальцы)</a:t>
            </a:r>
          </a:p>
          <a:p>
            <a:pPr marL="0" indent="87313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Два — сметливых молодца.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(Показывают средние пальцы)</a:t>
            </a:r>
          </a:p>
          <a:p>
            <a:pPr marL="0" indent="87313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Два — героя безымянных,  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(Показывают безымянные пальцы)</a:t>
            </a:r>
          </a:p>
          <a:p>
            <a:pPr marL="0" indent="87313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Но в работе очень рьяных.</a:t>
            </a:r>
          </a:p>
          <a:p>
            <a:pPr marL="0" indent="87313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Два мизинца — коротышки —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(Показывают мизинцы) </a:t>
            </a:r>
          </a:p>
          <a:p>
            <a:pPr marL="0" indent="87313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Очень славные мальчишки!</a:t>
            </a:r>
          </a:p>
          <a:p>
            <a:pPr marL="0" indent="87313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Один, два, три, четыре, пять.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(Поочередно считают пальцы на левой руке)</a:t>
            </a:r>
          </a:p>
          <a:p>
            <a:pPr marL="0" indent="87313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Будем молодцев считать.     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(Начиная с мизинца, затем на правой руке)</a:t>
            </a:r>
          </a:p>
          <a:p>
            <a:pPr marL="0" indent="87313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Пальцы встали дружно в ряд —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(Показывают ладони, разводят стороны пальцы и сводят их)</a:t>
            </a:r>
          </a:p>
          <a:p>
            <a:pPr marL="0" indent="87313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Десять крепеньких солдат.    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(Показывают ладони с прямыми пальцами, хлопают в ладоши)</a:t>
            </a:r>
          </a:p>
          <a:p>
            <a:pPr marL="0" indent="87313">
              <a:lnSpc>
                <a:spcPct val="110000"/>
              </a:lnSpc>
              <a:spcBef>
                <a:spcPts val="0"/>
              </a:spcBef>
              <a:buNone/>
            </a:pPr>
            <a:endParaRPr lang="ru-RU" sz="400" i="1" dirty="0">
              <a:latin typeface="Arial" pitchFamily="34" charset="0"/>
              <a:cs typeface="Arial" pitchFamily="34" charset="0"/>
            </a:endParaRPr>
          </a:p>
          <a:p>
            <a:pPr marL="536575" indent="-173038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«23 февраля»</a:t>
            </a:r>
          </a:p>
          <a:p>
            <a:pPr marL="0" indent="87313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Сегодня праздник всех отцов, 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(сжимают и разжимают пальцы)</a:t>
            </a:r>
          </a:p>
          <a:p>
            <a:pPr marL="0" indent="87313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Всех сыновей, всех, кто готов, 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(хлопают в ладоши)</a:t>
            </a:r>
          </a:p>
          <a:p>
            <a:pPr marL="0" indent="87313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Свой дом и маму защитить,    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(из ладошек делают «домик»)</a:t>
            </a:r>
          </a:p>
          <a:p>
            <a:pPr marL="0" indent="87313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Всех нас от бед отгородить!    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(сжимают и разжимают пальцы)</a:t>
            </a:r>
          </a:p>
          <a:p>
            <a:pPr marL="0" indent="87313">
              <a:lnSpc>
                <a:spcPct val="110000"/>
              </a:lnSpc>
              <a:spcBef>
                <a:spcPts val="0"/>
              </a:spcBef>
              <a:buNone/>
            </a:pPr>
            <a:endParaRPr lang="ru-RU" sz="400" i="1" dirty="0">
              <a:latin typeface="Arial" pitchFamily="34" charset="0"/>
              <a:cs typeface="Arial" pitchFamily="34" charset="0"/>
            </a:endParaRPr>
          </a:p>
          <a:p>
            <a:pPr marL="536575" indent="-173038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«Барабан»</a:t>
            </a:r>
          </a:p>
          <a:p>
            <a:pPr marL="0" indent="87313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Левой, правой!               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 Стучат по столу левой)</a:t>
            </a:r>
          </a:p>
          <a:p>
            <a:pPr marL="0" indent="87313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Левой, правой!               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(затем правой рукой)</a:t>
            </a:r>
          </a:p>
          <a:p>
            <a:pPr marL="0" indent="87313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На парад  идет отряд    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(«Ходят» пальчиками по столу вперед-назад )</a:t>
            </a:r>
          </a:p>
          <a:p>
            <a:pPr marL="0" indent="87313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На парад   идет отряд    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(«Ходят»  пальчиками по столу вперед-назад )</a:t>
            </a:r>
          </a:p>
          <a:p>
            <a:pPr marL="0" indent="87313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Барабанщик очень рад: 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(ритмично стучат кулачками по столу)</a:t>
            </a:r>
          </a:p>
          <a:p>
            <a:pPr marL="0" indent="87313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Барабанит, барабанит</a:t>
            </a:r>
          </a:p>
          <a:p>
            <a:pPr marL="0" indent="87313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Полтора часа подряд!</a:t>
            </a:r>
          </a:p>
          <a:p>
            <a:pPr marL="0" indent="87313">
              <a:lnSpc>
                <a:spcPct val="110000"/>
              </a:lnSpc>
              <a:spcBef>
                <a:spcPts val="0"/>
              </a:spcBef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indent="87313">
              <a:spcBef>
                <a:spcPts val="0"/>
              </a:spcBef>
              <a:buNone/>
            </a:pPr>
            <a:endParaRPr lang="ru-RU" sz="1400" i="1" dirty="0">
              <a:latin typeface="Arial" pitchFamily="34" charset="0"/>
              <a:cs typeface="Arial" pitchFamily="34" charset="0"/>
            </a:endParaRPr>
          </a:p>
          <a:p>
            <a:pPr marL="0" indent="87313"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933056"/>
            <a:ext cx="2304256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049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548680"/>
            <a:ext cx="8085584" cy="6120680"/>
          </a:xfrm>
        </p:spPr>
        <p:txBody>
          <a:bodyPr>
            <a:normAutofit/>
          </a:bodyPr>
          <a:lstStyle/>
          <a:p>
            <a:pPr marL="536575" indent="-173038"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«Капитан»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Я плыву на лодке белой  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По волнам с жемчужной пеной.           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(концы пальцев направить вперед, прижать руки ладонями друг к другу, слегка приоткрыв как лодка)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Я - отважный капитан,                               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Мне не страшен ураган.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(проговаривая стишок, показывать, качается на волнах, а затем плавными движениями рук сами волны, потом по тексту стиха показать чайку, скрестив руки, соединив ладони тыльной стороной и помахать пальцами, сжатыми вместе)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Чайки белые кружатся,                              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Тоже ветра не боятся.                                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Лишь пугает птичий крик                        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Стайку золотистых рыб.                            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И, объездив чудо-страны,     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Посмотрев на океаны,               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(выпрямленными ладонями с пальцами, прижатыми друг 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Путешественник-герой              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к другу изобразить рыбок)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К маме я вернусь домой.                    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(плавными движениями ладоней показать, как рыбы 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плывут в воде)</a:t>
            </a:r>
          </a:p>
          <a:p>
            <a:pPr marL="0" indent="174625">
              <a:spcBef>
                <a:spcPts val="0"/>
              </a:spcBef>
              <a:buNone/>
            </a:pPr>
            <a:endParaRPr lang="ru-RU" sz="900" b="1" i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 marL="536575" indent="-173038">
              <a:spcBef>
                <a:spcPts val="0"/>
              </a:spcBef>
              <a:buFont typeface="Wingdings" pitchFamily="2" charset="2"/>
              <a:buChar char="ü"/>
            </a:pPr>
            <a:r>
              <a:rPr lang="ru-RU" sz="15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«Смелый капитан»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На корабле из дальних стран </a:t>
            </a:r>
            <a:r>
              <a:rPr lang="ru-RU" sz="1500" i="1" dirty="0">
                <a:latin typeface="Arial" pitchFamily="34" charset="0"/>
                <a:cs typeface="Arial" pitchFamily="34" charset="0"/>
              </a:rPr>
              <a:t>(показать «корабль»)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Плывет отважный капитан.    </a:t>
            </a:r>
            <a:r>
              <a:rPr lang="ru-RU" sz="1500" i="1" dirty="0">
                <a:latin typeface="Arial" pitchFamily="34" charset="0"/>
                <a:cs typeface="Arial" pitchFamily="34" charset="0"/>
              </a:rPr>
              <a:t>(показать капитана)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Из тесной рубки у штурвала,  </a:t>
            </a:r>
            <a:r>
              <a:rPr lang="ru-RU" sz="1500" i="1" dirty="0">
                <a:latin typeface="Arial" pitchFamily="34" charset="0"/>
                <a:cs typeface="Arial" pitchFamily="34" charset="0"/>
              </a:rPr>
              <a:t>(крутят штурвал)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В бинокль видел он немало.  </a:t>
            </a:r>
            <a:r>
              <a:rPr lang="ru-RU" sz="1500" i="1" dirty="0">
                <a:latin typeface="Arial" pitchFamily="34" charset="0"/>
                <a:cs typeface="Arial" pitchFamily="34" charset="0"/>
              </a:rPr>
              <a:t>(смотрят в «бинокль»)</a:t>
            </a:r>
          </a:p>
          <a:p>
            <a:pPr marL="0" indent="174625">
              <a:spcBef>
                <a:spcPts val="0"/>
              </a:spcBef>
              <a:buNone/>
            </a:pPr>
            <a:endParaRPr lang="ru-RU" sz="1400" i="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437" y="3140968"/>
            <a:ext cx="2475238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887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548680"/>
            <a:ext cx="8013576" cy="6048672"/>
          </a:xfrm>
        </p:spPr>
        <p:txBody>
          <a:bodyPr>
            <a:normAutofit/>
          </a:bodyPr>
          <a:lstStyle/>
          <a:p>
            <a:pPr indent="-168275"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«Наши деды – славные победы»</a:t>
            </a:r>
          </a:p>
          <a:p>
            <a:pPr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Что такое день победы?</a:t>
            </a:r>
          </a:p>
          <a:p>
            <a:pPr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(Рисуют вопрос пальчиками в воздухе)</a:t>
            </a:r>
          </a:p>
          <a:p>
            <a:pPr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Это праздник!</a:t>
            </a:r>
          </a:p>
          <a:p>
            <a:pPr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(Вытягивают руки вперёд ладошками вверх)</a:t>
            </a:r>
          </a:p>
          <a:p>
            <a:pPr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Ордена и награды боевые.</a:t>
            </a:r>
          </a:p>
          <a:p>
            <a:pPr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(Кулачки прижимают к груди)</a:t>
            </a:r>
          </a:p>
          <a:p>
            <a:pPr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И салюты золотые,</a:t>
            </a:r>
          </a:p>
          <a:p>
            <a:pPr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(Поднимают руки вверх, пальчики растопырив на обеих руках)</a:t>
            </a:r>
          </a:p>
          <a:p>
            <a:pPr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И тюльпанчики цветные,</a:t>
            </a:r>
          </a:p>
          <a:p>
            <a:pPr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(Показывают руками бутон)</a:t>
            </a:r>
          </a:p>
          <a:p>
            <a:pPr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И чистая земля.</a:t>
            </a:r>
          </a:p>
          <a:p>
            <a:pPr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(Рисуют большой круг в воздухе).</a:t>
            </a:r>
          </a:p>
          <a:p>
            <a:pPr indent="-168275">
              <a:spcBef>
                <a:spcPts val="0"/>
              </a:spcBef>
              <a:buNone/>
            </a:pPr>
            <a:endParaRPr lang="ru-RU" sz="800" i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 marL="363538" indent="-188913"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«Сегодня праздник всех отцов»</a:t>
            </a:r>
          </a:p>
          <a:p>
            <a:pPr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Сегодня праздник всех отцов, 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(Сжимают и разжимают пальцы)</a:t>
            </a:r>
          </a:p>
          <a:p>
            <a:pPr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Всех сыновей, всех кто готов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,  ( Хлопают в ладоши)</a:t>
            </a:r>
          </a:p>
          <a:p>
            <a:pPr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Свой дом и маму защитить,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     (Из ладошек делают «домик», руки прикладывают к сердцу)</a:t>
            </a:r>
          </a:p>
          <a:p>
            <a:pPr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Всех нас от бед отгородить!    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(Сжимают и разжимают пальцы)</a:t>
            </a:r>
          </a:p>
          <a:p>
            <a:pPr>
              <a:spcBef>
                <a:spcPts val="0"/>
              </a:spcBef>
              <a:buNone/>
            </a:pPr>
            <a:endParaRPr lang="ru-RU" sz="800" i="1" dirty="0">
              <a:latin typeface="Arial" pitchFamily="34" charset="0"/>
              <a:cs typeface="Arial" pitchFamily="34" charset="0"/>
            </a:endParaRPr>
          </a:p>
          <a:p>
            <a:pPr indent="-168275"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«День Победы»</a:t>
            </a:r>
          </a:p>
          <a:p>
            <a:pPr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Что такое День Победы,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(рисуем пальчиками в воздухе вопрос)</a:t>
            </a:r>
          </a:p>
          <a:p>
            <a:pPr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Это праздник, ордена,    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(кулачок прикладывают к груди)</a:t>
            </a:r>
          </a:p>
          <a:p>
            <a:pPr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И награды боевые,</a:t>
            </a:r>
          </a:p>
          <a:p>
            <a:pPr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И салюты золотые,        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(руки вверх, пальцы растопырив на обеих руках)</a:t>
            </a:r>
          </a:p>
          <a:p>
            <a:pPr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Тюльпанчики цветные,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    (показываем руками бутон)</a:t>
            </a:r>
          </a:p>
          <a:p>
            <a:pPr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И чистая земля!              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(рисуем в воздухе большой круг)</a:t>
            </a:r>
          </a:p>
          <a:p>
            <a:pPr>
              <a:spcBef>
                <a:spcPts val="0"/>
              </a:spcBef>
              <a:buNone/>
            </a:pPr>
            <a:endParaRPr lang="ru-RU" sz="1400" i="1" dirty="0">
              <a:latin typeface="Arial" pitchFamily="34" charset="0"/>
              <a:cs typeface="Arial" pitchFamily="34" charset="0"/>
            </a:endParaRPr>
          </a:p>
          <a:p>
            <a:pPr indent="-168275">
              <a:spcBef>
                <a:spcPts val="0"/>
              </a:spcBef>
              <a:buNone/>
            </a:pPr>
            <a:endParaRPr lang="ru-RU" sz="1400" i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92896"/>
            <a:ext cx="2413540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083" y="548679"/>
            <a:ext cx="2482205" cy="168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610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19444"/>
            <a:ext cx="8229600" cy="1080120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КАРТОТЕКА сюжетно-ролевых игр </a:t>
            </a:r>
            <a:br>
              <a:rPr lang="ru-RU" sz="16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по нравственно-патриотическому воспитанию </a:t>
            </a:r>
            <a:br>
              <a:rPr lang="ru-RU" sz="16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для детей старшего дошкольного возраста</a:t>
            </a:r>
            <a:br>
              <a:rPr lang="ru-RU" sz="16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</a:br>
            <a:endParaRPr lang="ru-RU" sz="1600" b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880" y="1484784"/>
            <a:ext cx="5133256" cy="4896544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«ПОГРАНИЧНИКИ»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b="1" i="1" dirty="0">
              <a:latin typeface="Arial" pitchFamily="34" charset="0"/>
              <a:cs typeface="Arial" pitchFamily="34" charset="0"/>
            </a:endParaRPr>
          </a:p>
          <a:p>
            <a:pPr marL="0" indent="363538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i="1" dirty="0">
                <a:latin typeface="Arial" pitchFamily="34" charset="0"/>
                <a:cs typeface="Arial" pitchFamily="34" charset="0"/>
              </a:rPr>
              <a:t>Цель:</a:t>
            </a:r>
            <a:r>
              <a:rPr lang="ru-RU" sz="5600" dirty="0">
                <a:latin typeface="Arial" pitchFamily="34" charset="0"/>
                <a:cs typeface="Arial" pitchFamily="34" charset="0"/>
              </a:rPr>
              <a:t> закрепление знаний детей о военных профессиях, знакомство с распорядком дня военнослужащих, в чем заключается их служба, воспитание смелости, ловкости, умения четко выполнять приказы командира, расширение словарного запаса детей: «граница», «пост», «охрана», «нарушение», «сигнал тревоги», «пограничник», «собаковод». </a:t>
            </a:r>
          </a:p>
          <a:p>
            <a:pPr marL="0" indent="363538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i="1" dirty="0">
                <a:latin typeface="Arial" pitchFamily="34" charset="0"/>
                <a:cs typeface="Arial" pitchFamily="34" charset="0"/>
              </a:rPr>
              <a:t>Оборудование:</a:t>
            </a:r>
            <a:r>
              <a:rPr lang="ru-RU" sz="5600" dirty="0">
                <a:latin typeface="Arial" pitchFamily="34" charset="0"/>
                <a:cs typeface="Arial" pitchFamily="34" charset="0"/>
              </a:rPr>
              <a:t> граница, пограничный столб, автомат, пограничная собака, военные фуражки.</a:t>
            </a:r>
          </a:p>
          <a:p>
            <a:pPr marL="0" indent="363538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5600" i="1" dirty="0">
                <a:latin typeface="Arial" pitchFamily="34" charset="0"/>
                <a:cs typeface="Arial" pitchFamily="34" charset="0"/>
              </a:rPr>
              <a:t>Ход игры: </a:t>
            </a:r>
            <a:r>
              <a:rPr lang="ru-RU" sz="5600" dirty="0">
                <a:latin typeface="Arial" pitchFamily="34" charset="0"/>
                <a:cs typeface="Arial" pitchFamily="34" charset="0"/>
              </a:rPr>
              <a:t>воспитатель предлагает детям побывать на государственной границе нашей Родины. Проводится беседа о том, кто охраняет границу, с какой целью, как проходит служба пограничника, каков распорядок дня военного человека. Дети самостоятельно распределяют роли Военного командира, Начальника пограничной заставы, Пограничников, Собаководов. В игре дети применяют знания и умения, полученные на предыдущих занятиях. Необходимо обращать внимание детей на поддержку и дружескую взаимопомощь.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61385"/>
            <a:ext cx="3603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52446"/>
            <a:ext cx="2970065" cy="3248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352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8962" y="692696"/>
            <a:ext cx="3543335" cy="3744416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4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«ВОЕННЫЕ РАЗВЕДЧИКИ»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800" b="1" i="1" dirty="0">
              <a:latin typeface="Arial" pitchFamily="34" charset="0"/>
              <a:cs typeface="Arial" pitchFamily="34" charset="0"/>
            </a:endParaRPr>
          </a:p>
          <a:p>
            <a:pPr marL="0" indent="363538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Цель: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расширение тематики военизированных игр, формирование умения  детей в точности выполнять задания, быть внимательными, осторожными, воспитание уважения к военным профессиям, желания служить в армии, расширение словарного запаса детей – «разведка»,  «разведчики», «часовой», «охрана», «солдаты».</a:t>
            </a:r>
          </a:p>
          <a:p>
            <a:pPr marL="0" indent="363538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Оборудование: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элементы военной одежды для детей, оружие.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25</a:t>
            </a:fld>
            <a:endParaRPr lang="ru-RU"/>
          </a:p>
        </p:txBody>
      </p:sp>
      <p:pic>
        <p:nvPicPr>
          <p:cNvPr id="7171" name="Picture 3" descr="C:\Users\DetSad4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551" y="1196752"/>
            <a:ext cx="3960440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1288661" y="4293096"/>
            <a:ext cx="6912768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Ход игры: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воспитатель предлагает вспомнить фильмы, рассказы о жизни военных разведчиков, предлагает детям поиграть в них. Дети распределяют между собой роли Разведчиков, Часовых, Командиров, Солдат охраны, определяют цели и задачи, следят за их выполнением.</a:t>
            </a:r>
          </a:p>
        </p:txBody>
      </p:sp>
    </p:spTree>
    <p:extLst>
      <p:ext uri="{BB962C8B-B14F-4D97-AF65-F5344CB8AC3E}">
        <p14:creationId xmlns:p14="http://schemas.microsoft.com/office/powerpoint/2010/main" val="2419790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26</a:t>
            </a:fld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914400" y="620688"/>
            <a:ext cx="7546032" cy="4525963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4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                               «РОССИЙСКАЯ АРМИЯ»</a:t>
            </a:r>
          </a:p>
          <a:p>
            <a:pPr marL="0" indent="363538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                                             Цель: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Формирование умения детей  творчески развивать </a:t>
            </a:r>
          </a:p>
          <a:p>
            <a:pPr marL="0" indent="363538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                                  сюжет игры. Развитие у дошкольников конкретных </a:t>
            </a:r>
          </a:p>
          <a:p>
            <a:pPr marL="0" indent="363538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                                  представлений о герое-воине, нравственной сущности его </a:t>
            </a:r>
          </a:p>
          <a:p>
            <a:pPr marL="0" indent="363538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                                  подвига во имя своей Родины. Обогащение знаний детей о </a:t>
            </a:r>
          </a:p>
          <a:p>
            <a:pPr marL="0" indent="363538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                                  подвиге воинов-танкистов и воинов-моряков. Расширение </a:t>
            </a:r>
          </a:p>
          <a:p>
            <a:pPr marL="0" indent="363538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                                  представлений детей о типах военных кораблей.  </a:t>
            </a:r>
          </a:p>
          <a:p>
            <a:pPr marL="0" indent="363538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                                      Воспитание чувства патриотизма, гордости за свою </a:t>
            </a:r>
          </a:p>
          <a:p>
            <a:pPr marL="0" indent="363538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                                  Родину, восхищения героизмом людей.</a:t>
            </a:r>
          </a:p>
          <a:p>
            <a:pPr marL="0" indent="363538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Активизация словаря: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пограничники, летчики, моряки, пехота. Охранять границы нашей Родины.</a:t>
            </a:r>
          </a:p>
          <a:p>
            <a:pPr marL="0" indent="363538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Предварительная работа: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1. Беседа с детьми о военных профессиях.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2. (ИКТ-технологии) Просмотр видеофильмов, мультфильмов о военных. Презентации.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3. Чтение художественной литературы о военных.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4. Рассматривание иллюстраций, фотографий.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5. Дидактическая игра: «Военная техника»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6. Знакомство детей с историей нашей страны: ВОВ, гражданская война-20 век.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7. Разучивание песен на военную тематику.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8. Изготовление подарков папам на праздники 23 февраля, 9 мая.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9. Изготовление атрибутов для военизированных игр.</a:t>
            </a:r>
          </a:p>
          <a:p>
            <a:pPr marL="0" indent="363538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Роли: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Пограничники, моряки, пехотинцы, летчики, медсестры</a:t>
            </a:r>
          </a:p>
          <a:p>
            <a:pPr marL="0" indent="363538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Предметно-игровая среда: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Пилотки солдат (2-3 шт., шлем танкиста( 2-3 шт., берет десантника (2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шт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 бинокли (2-3 шт., силуэты оружия (автоматы, пистолеты, карта, рация, планшет для командира.</a:t>
            </a:r>
          </a:p>
          <a:p>
            <a:pPr marL="0" indent="363538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Ход игры: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солдаты смелые, ловкие, бесстрашные. Тренировка солдат, учеба, военные учения на полигоне. Награждения отличников службы. Солдат выполняет приказ командира, отдает честь.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0656"/>
            <a:ext cx="2664296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773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548680"/>
            <a:ext cx="5760640" cy="6048672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«ЛЕТЧИКИ»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1300" b="1" i="1" dirty="0">
              <a:latin typeface="Arial" pitchFamily="34" charset="0"/>
              <a:cs typeface="Arial" pitchFamily="34" charset="0"/>
            </a:endParaRPr>
          </a:p>
          <a:p>
            <a:pPr marL="0" indent="363538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600" i="1" dirty="0">
                <a:latin typeface="Arial" pitchFamily="34" charset="0"/>
                <a:cs typeface="Arial" pitchFamily="34" charset="0"/>
              </a:rPr>
              <a:t>Цель: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расширение знаний детей о профессии «летчик». Формирование умения детей самостоятельно создавать для задуманного игровую обстановку. Способствование формированию умения творчески развивать сюжеты игры. Воспитание патриотического отношения к своей Родине, друг к другу, к своим близким.</a:t>
            </a:r>
          </a:p>
          <a:p>
            <a:pPr marL="0" indent="363538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600" i="1" dirty="0">
                <a:latin typeface="Arial" pitchFamily="34" charset="0"/>
                <a:cs typeface="Arial" pitchFamily="34" charset="0"/>
              </a:rPr>
              <a:t>Предварительная работа:</a:t>
            </a: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1. Беседа с детьми о военных профессиях.</a:t>
            </a: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2. (ИКТ-технологии) Просмотр видеофильмов, мультфильмов о летчиках. </a:t>
            </a: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3. Чтение художественной литературы о летчиках.</a:t>
            </a: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4. Рассматривание иллюстраций, фотографий.</a:t>
            </a: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5. Дидактическая игра: «Военная техника»</a:t>
            </a: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6. Знакомство детей с историей нашей страны: ВОВ, гражданская война-20 век.</a:t>
            </a: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7. Разучивание песен на военную тематику.</a:t>
            </a: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8. Изготовление атрибутов для военизированных игр.</a:t>
            </a:r>
          </a:p>
          <a:p>
            <a:pPr marL="0" indent="363538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600" i="1" dirty="0">
                <a:latin typeface="Arial" pitchFamily="34" charset="0"/>
                <a:cs typeface="Arial" pitchFamily="34" charset="0"/>
              </a:rPr>
              <a:t>Предметно-игровая среда:</a:t>
            </a: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Макет самолета, строительный материал, штурвал, карта, рация.</a:t>
            </a:r>
          </a:p>
          <a:p>
            <a:pPr marL="0" indent="363538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600" i="1" dirty="0">
                <a:latin typeface="Arial" pitchFamily="34" charset="0"/>
                <a:cs typeface="Arial" pitchFamily="34" charset="0"/>
              </a:rPr>
              <a:t>Игровые действия и ситуации: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Летчики тренируются на земле, врачи проверяют здоровье перед полетом.</a:t>
            </a:r>
          </a:p>
          <a:p>
            <a:pPr marL="0" indent="363538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Летчики ведут самолеты, вертолеты, делают различные фигуры пилотажа в небе.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27</a:t>
            </a:fld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571" y="1556792"/>
            <a:ext cx="2232248" cy="345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6393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548680"/>
            <a:ext cx="6984776" cy="5832648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i="1" dirty="0">
                <a:latin typeface="Arial" pitchFamily="34" charset="0"/>
                <a:cs typeface="Arial" pitchFamily="34" charset="0"/>
              </a:rPr>
              <a:t>«МОРЯКИ»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1700" b="1" i="1" dirty="0">
              <a:latin typeface="Arial" pitchFamily="34" charset="0"/>
              <a:cs typeface="Arial" pitchFamily="34" charset="0"/>
            </a:endParaRPr>
          </a:p>
          <a:p>
            <a:pPr marL="0" indent="363538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900" i="1" dirty="0">
                <a:latin typeface="Arial" pitchFamily="34" charset="0"/>
                <a:cs typeface="Arial" pitchFamily="34" charset="0"/>
              </a:rPr>
              <a:t>Цель:</a:t>
            </a:r>
            <a:r>
              <a:rPr lang="ru-RU" sz="2900" dirty="0">
                <a:latin typeface="Arial" pitchFamily="34" charset="0"/>
                <a:cs typeface="Arial" pitchFamily="34" charset="0"/>
              </a:rPr>
              <a:t> уточнение и закрепление знаний детей о моряках, 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900" dirty="0">
                <a:latin typeface="Arial" pitchFamily="34" charset="0"/>
                <a:cs typeface="Arial" pitchFamily="34" charset="0"/>
              </a:rPr>
              <a:t>их делах, особенностях службы.</a:t>
            </a:r>
          </a:p>
          <a:p>
            <a:pPr marL="0" indent="363538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900" i="1" dirty="0">
                <a:latin typeface="Arial" pitchFamily="34" charset="0"/>
                <a:cs typeface="Arial" pitchFamily="34" charset="0"/>
              </a:rPr>
              <a:t>Задачи:</a:t>
            </a:r>
          </a:p>
          <a:p>
            <a:pPr marL="174625" indent="-174625">
              <a:lnSpc>
                <a:spcPts val="2000"/>
              </a:lnSpc>
              <a:spcBef>
                <a:spcPts val="0"/>
              </a:spcBef>
              <a:buAutoNum type="arabicPeriod"/>
            </a:pPr>
            <a:r>
              <a:rPr lang="ru-RU" sz="2900" dirty="0">
                <a:latin typeface="Arial" pitchFamily="34" charset="0"/>
                <a:cs typeface="Arial" pitchFamily="34" charset="0"/>
              </a:rPr>
              <a:t> Воспитывать у детей желание быть сильными, ловкими, 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900" dirty="0">
                <a:latin typeface="Arial" pitchFamily="34" charset="0"/>
                <a:cs typeface="Arial" pitchFamily="34" charset="0"/>
              </a:rPr>
              <a:t>смелыми, опрятными; умение следить за собой.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900" dirty="0">
                <a:latin typeface="Arial" pitchFamily="34" charset="0"/>
                <a:cs typeface="Arial" pitchFamily="34" charset="0"/>
              </a:rPr>
              <a:t>2. Воспитывать умение вежливо обращаться друг к другу, 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900" dirty="0">
                <a:latin typeface="Arial" pitchFamily="34" charset="0"/>
                <a:cs typeface="Arial" pitchFamily="34" charset="0"/>
              </a:rPr>
              <a:t>считаться с желаниями других детей.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900" dirty="0">
                <a:latin typeface="Arial" pitchFamily="34" charset="0"/>
                <a:cs typeface="Arial" pitchFamily="34" charset="0"/>
              </a:rPr>
              <a:t>3. Воспитывать уважение к службе моряков.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900" dirty="0">
                <a:latin typeface="Arial" pitchFamily="34" charset="0"/>
                <a:cs typeface="Arial" pitchFamily="34" charset="0"/>
              </a:rPr>
              <a:t>4. Закреплять знания детей о службе моряков, углублять их.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900" dirty="0">
                <a:latin typeface="Arial" pitchFamily="34" charset="0"/>
                <a:cs typeface="Arial" pitchFamily="34" charset="0"/>
              </a:rPr>
              <a:t>5. Знать, какую пользу приносит морская служба.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900" dirty="0">
                <a:latin typeface="Arial" pitchFamily="34" charset="0"/>
                <a:cs typeface="Arial" pitchFamily="34" charset="0"/>
              </a:rPr>
              <a:t>6. Обогащение словаря детей за счет слов: морская граница, маяк, капитан, штурвал, штурман, мичман, сигнальные огни, фуражка, бескозырка.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900" dirty="0">
                <a:latin typeface="Arial" pitchFamily="34" charset="0"/>
                <a:cs typeface="Arial" pitchFamily="34" charset="0"/>
              </a:rPr>
              <a:t>7. Воспитывать умение действовать в соответствии с взятой на себя ролью.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900" dirty="0">
                <a:latin typeface="Arial" pitchFamily="34" charset="0"/>
                <a:cs typeface="Arial" pitchFamily="34" charset="0"/>
              </a:rPr>
              <a:t>8. Поощрять умение, учить определять место для игры, использовать атрибуты по назначению.</a:t>
            </a:r>
          </a:p>
          <a:p>
            <a:pPr marL="0" indent="363538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900" i="1" dirty="0">
                <a:latin typeface="Arial" pitchFamily="34" charset="0"/>
                <a:cs typeface="Arial" pitchFamily="34" charset="0"/>
              </a:rPr>
              <a:t>Обогащение содержания: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900" dirty="0">
                <a:latin typeface="Arial" pitchFamily="34" charset="0"/>
                <a:cs typeface="Arial" pitchFamily="34" charset="0"/>
              </a:rPr>
              <a:t>1. Рассматривание иллюстраций и картин о моряках.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900" dirty="0">
                <a:latin typeface="Arial" pitchFamily="34" charset="0"/>
                <a:cs typeface="Arial" pitchFamily="34" charset="0"/>
              </a:rPr>
              <a:t>2. Беседа о моряках. 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900" dirty="0">
                <a:latin typeface="Arial" pitchFamily="34" charset="0"/>
                <a:cs typeface="Arial" pitchFamily="34" charset="0"/>
              </a:rPr>
              <a:t>3. Чтение книг, стихов на морскую тему.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900" dirty="0">
                <a:latin typeface="Arial" pitchFamily="34" charset="0"/>
                <a:cs typeface="Arial" pitchFamily="34" charset="0"/>
              </a:rPr>
              <a:t>4. Изготовление с детьми атрибутов: пилотки, автоматы, бинокли, погоны.</a:t>
            </a:r>
          </a:p>
          <a:p>
            <a:pPr marL="0" indent="363538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900" i="1" dirty="0">
                <a:latin typeface="Arial" pitchFamily="34" charset="0"/>
                <a:cs typeface="Arial" pitchFamily="34" charset="0"/>
              </a:rPr>
              <a:t>Атрибуты</a:t>
            </a:r>
            <a:r>
              <a:rPr lang="ru-RU" sz="2900" dirty="0">
                <a:latin typeface="Arial" pitchFamily="34" charset="0"/>
                <a:cs typeface="Arial" pitchFamily="34" charset="0"/>
              </a:rPr>
              <a:t>: бескозырки, якорь, штурвал.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28</a:t>
            </a:fld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80728"/>
            <a:ext cx="2952328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237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548680"/>
            <a:ext cx="5976664" cy="525658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4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«ТАНКИСТЫ»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800" b="1" i="1" dirty="0">
              <a:latin typeface="Arial" pitchFamily="34" charset="0"/>
              <a:cs typeface="Arial" pitchFamily="34" charset="0"/>
            </a:endParaRPr>
          </a:p>
          <a:p>
            <a:pPr marL="0" indent="363538">
              <a:lnSpc>
                <a:spcPts val="2500"/>
              </a:lnSpc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Цель: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расширение  тематики военизированных игр, формирование умения  детей в точности выполнять задания, быть внимательными, осторожными, воспитание уважения к военным профессиям, желания служить в армии, расширение словарного запаса детей – «танк», «танкист», «охрана», «солдаты». </a:t>
            </a:r>
          </a:p>
          <a:p>
            <a:pPr marL="0" indent="363538">
              <a:lnSpc>
                <a:spcPts val="2500"/>
              </a:lnSpc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Оборудование: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элементы военной одежды для детей, макет танка, крупный строительный материал.</a:t>
            </a:r>
          </a:p>
          <a:p>
            <a:pPr marL="0" indent="363538">
              <a:lnSpc>
                <a:spcPts val="2500"/>
              </a:lnSpc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Ход игры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: воспитатель предлагает вспомнить фильмы, рассказы о жизни танкистов, предлагает детям поиграть в них. Дети распределяют между собой роли Танкистов, Командиров, определяют цели и задачи, следят за их выполнением. В игре дети применяют знания и умения, полученные на предыдущих занятиях. Необходимо обращать внимание детей на поддержку и дружескую взаимопомощь.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29</a:t>
            </a:fld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032" y="1340768"/>
            <a:ext cx="2145432" cy="3777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471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525771"/>
            <a:ext cx="359695" cy="3657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188" y="453693"/>
            <a:ext cx="8229600" cy="509586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ПОЯСНИТЕЛЬНАЯ ЗАПИСКА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6447" y="935449"/>
            <a:ext cx="8099823" cy="5692442"/>
          </a:xfrm>
        </p:spPr>
        <p:txBody>
          <a:bodyPr>
            <a:normAutofit fontScale="92500" lnSpcReduction="10000"/>
          </a:bodyPr>
          <a:lstStyle/>
          <a:p>
            <a:pPr marL="0" indent="180975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Данная педагогическая разработка содержит в себе практический материал по патриотическому воспитанию детей старшего дошкольного возраста. А именно – конспекты, дидактические и сюжетно-ролевые игры, загадки, пальчиковую и утреннюю гимнастику по следующим темам:</a:t>
            </a:r>
          </a:p>
          <a:p>
            <a:pPr marL="442913" indent="-261938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Комплекс утренней гимнастики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для детей старшего дошкольного возраста.</a:t>
            </a:r>
          </a:p>
          <a:p>
            <a:pPr marL="442913" indent="-261938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Загадки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о военной технике.</a:t>
            </a:r>
          </a:p>
          <a:p>
            <a:pPr marL="442913" indent="-261938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Картотека дидактических игр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по патриотическому воспитанию для детей старшего дошкольного возраста.</a:t>
            </a:r>
          </a:p>
          <a:p>
            <a:pPr marL="442913" indent="-261938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Картотека пальчиковой гимнастики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по патриотическому воспитанию.</a:t>
            </a:r>
          </a:p>
          <a:p>
            <a:pPr marL="442913" indent="-261938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Картотека сюжетно-ролевых игр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по нравственно-патриотическому воспитанию 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для детей старшего дошкольного возраста.</a:t>
            </a:r>
          </a:p>
          <a:p>
            <a:pPr marL="442913" indent="-261938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Конспект коммуникативной деятельности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для детей старшей группы  «Подвиг  Героя». </a:t>
            </a:r>
          </a:p>
          <a:p>
            <a:pPr marL="442913" indent="-261938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Конспект совместной деятельности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воспитателя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с детьми подготовительной к школе </a:t>
            </a:r>
          </a:p>
          <a:p>
            <a:pPr marL="180975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группы по патриотическому  воспитанию  «Есть память, которой не будет забвенья, и слава, которой не будет конца…». </a:t>
            </a:r>
          </a:p>
          <a:p>
            <a:pPr marL="466725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Конспект непосредственно образовательной деятельности 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с детьми старшего </a:t>
            </a:r>
          </a:p>
          <a:p>
            <a:pPr marL="180975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дошкольного возраста на тему «Создание пластилинового мультипликационного фильма о дне Победы». </a:t>
            </a:r>
          </a:p>
          <a:p>
            <a:pPr marL="466725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Конспект непосредственно образовательной деятельности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с детьми </a:t>
            </a:r>
          </a:p>
          <a:p>
            <a:pPr marL="180975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подготовительной к школе группы на тему «Подвиг четвероногих защитников Отечества». </a:t>
            </a:r>
          </a:p>
          <a:p>
            <a:pPr marL="0" indent="180975">
              <a:lnSpc>
                <a:spcPct val="110000"/>
              </a:lnSpc>
              <a:spcBef>
                <a:spcPts val="0"/>
              </a:spcBef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indent="180975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 сборнике представлены авторские конспекты, из которых два последних конспекта являются призерами муниципального конкурса на лучший конспект воспитательного мероприятия, посвященного Дню Победы и Дню защитника Отечества.</a:t>
            </a:r>
          </a:p>
          <a:p>
            <a:pPr marL="0" indent="180975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Гимнастика, загадки, дидактические и сюжетно-ролевые игры переработаны составителем в соответствии с условиями и особенностями МБДОУ детский сад № 4. В конце дан список литературы и ресурсов, которые были использованы для сборника. </a:t>
            </a:r>
          </a:p>
          <a:p>
            <a:pPr marL="0" indent="180975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Данный сборник может применяться в работе педагогов ДОО.</a:t>
            </a:r>
          </a:p>
          <a:p>
            <a:pPr marL="0" indent="0"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35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620688"/>
            <a:ext cx="8157592" cy="6048672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3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«МЧС» - СПАСАТЕЛИ»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500" dirty="0">
              <a:latin typeface="Arial" pitchFamily="34" charset="0"/>
              <a:cs typeface="Arial" pitchFamily="34" charset="0"/>
            </a:endParaRPr>
          </a:p>
          <a:p>
            <a:pPr marL="0" indent="363538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300" i="1" dirty="0">
                <a:latin typeface="Arial" pitchFamily="34" charset="0"/>
                <a:cs typeface="Arial" pitchFamily="34" charset="0"/>
              </a:rPr>
              <a:t>Цель: </a:t>
            </a:r>
            <a:r>
              <a:rPr lang="ru-RU" sz="4300" dirty="0">
                <a:latin typeface="Arial" pitchFamily="34" charset="0"/>
                <a:cs typeface="Arial" pitchFamily="34" charset="0"/>
              </a:rPr>
              <a:t>знакомство детей с трудной и почетной профессией спасателя, формирование умения детей в случае необходимости действовать четко и слаженно.</a:t>
            </a:r>
          </a:p>
          <a:p>
            <a:pPr marL="0" indent="363538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300" i="1" dirty="0">
                <a:latin typeface="Arial" pitchFamily="34" charset="0"/>
                <a:cs typeface="Arial" pitchFamily="34" charset="0"/>
              </a:rPr>
              <a:t>Игровые действия: </a:t>
            </a:r>
            <a:r>
              <a:rPr lang="ru-RU" sz="4300" dirty="0">
                <a:latin typeface="Arial" pitchFamily="34" charset="0"/>
                <a:cs typeface="Arial" pitchFamily="34" charset="0"/>
              </a:rPr>
              <a:t>Организовать спасательную экспедицию для оказания помощи пострадавшим; обогащать опыт детей – на месте «работы спасателей» приходится строить новые дома для жителей, спасать животных из—под завалов, тушить загоревшие здания, оказывать медицинскую помощь, кормить; даже показывать концерт для «пострадавших».</a:t>
            </a:r>
          </a:p>
          <a:p>
            <a:pPr marL="0" indent="363538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300" i="1" dirty="0">
                <a:latin typeface="Arial" pitchFamily="34" charset="0"/>
                <a:cs typeface="Arial" pitchFamily="34" charset="0"/>
              </a:rPr>
              <a:t>Ход игры:</a:t>
            </a:r>
            <a:r>
              <a:rPr lang="ru-RU" sz="4300" dirty="0">
                <a:latin typeface="Arial" pitchFamily="34" charset="0"/>
                <a:cs typeface="Arial" pitchFamily="34" charset="0"/>
              </a:rPr>
              <a:t> Поступил сигнал SOS; сообщение по телевизору; письмо из выловленной бутылки в море. Перед детьми ставится проблемная ситуация: больше не кому спасти людей и животных с далекого острова после пожара, землетрясения, извержения вулкана, наводнения и т. п.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300" dirty="0">
                <a:latin typeface="Arial" pitchFamily="34" charset="0"/>
                <a:cs typeface="Arial" pitchFamily="34" charset="0"/>
              </a:rPr>
              <a:t>1. Определение места нахождения острова на карте.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300" dirty="0">
                <a:latin typeface="Arial" pitchFamily="34" charset="0"/>
                <a:cs typeface="Arial" pitchFamily="34" charset="0"/>
              </a:rPr>
              <a:t>2. Определение пути до острова и вида транспорта,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300" dirty="0">
                <a:latin typeface="Arial" pitchFamily="34" charset="0"/>
                <a:cs typeface="Arial" pitchFamily="34" charset="0"/>
              </a:rPr>
              <a:t>    на котором можно добраться до нужного места.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300" dirty="0">
                <a:latin typeface="Arial" pitchFamily="34" charset="0"/>
                <a:cs typeface="Arial" pitchFamily="34" charset="0"/>
              </a:rPr>
              <a:t>3. Распределение ролей: спасатели, пожарные, врачи,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300" dirty="0">
                <a:latin typeface="Arial" pitchFamily="34" charset="0"/>
                <a:cs typeface="Arial" pitchFamily="34" charset="0"/>
              </a:rPr>
              <a:t>   строители, капитан, матросы и т. д.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300" dirty="0">
                <a:latin typeface="Arial" pitchFamily="34" charset="0"/>
                <a:cs typeface="Arial" pitchFamily="34" charset="0"/>
              </a:rPr>
              <a:t>4. Постройка «корабля» («самолета» и т. д.)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300" dirty="0">
                <a:latin typeface="Arial" pitchFamily="34" charset="0"/>
                <a:cs typeface="Arial" pitchFamily="34" charset="0"/>
              </a:rPr>
              <a:t>5. Сбор необходимых вещей.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300" dirty="0">
                <a:latin typeface="Arial" pitchFamily="34" charset="0"/>
                <a:cs typeface="Arial" pitchFamily="34" charset="0"/>
              </a:rPr>
              <a:t>6. Путь до острова.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300" dirty="0">
                <a:latin typeface="Arial" pitchFamily="34" charset="0"/>
                <a:cs typeface="Arial" pitchFamily="34" charset="0"/>
              </a:rPr>
              <a:t>7. Спасательные мероприятия: моряки ремонтируют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300" dirty="0">
                <a:latin typeface="Arial" pitchFamily="34" charset="0"/>
                <a:cs typeface="Arial" pitchFamily="34" charset="0"/>
              </a:rPr>
              <a:t>«корабль»; пожарные тушат загоревшиеся здания; спасатели расчищают завалы;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300" dirty="0">
                <a:latin typeface="Arial" pitchFamily="34" charset="0"/>
                <a:cs typeface="Arial" pitchFamily="34" charset="0"/>
              </a:rPr>
              <a:t>строители строят новые дома; врачи оказывают медицинскую помощь.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300" dirty="0">
                <a:latin typeface="Arial" pitchFamily="34" charset="0"/>
                <a:cs typeface="Arial" pitchFamily="34" charset="0"/>
              </a:rPr>
              <a:t>8. Возвращение домой.</a:t>
            </a:r>
          </a:p>
          <a:p>
            <a:pPr marL="0" indent="363538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300" i="1" dirty="0">
                <a:latin typeface="Arial" pitchFamily="34" charset="0"/>
                <a:cs typeface="Arial" pitchFamily="34" charset="0"/>
              </a:rPr>
              <a:t>Игровой материал: </a:t>
            </a:r>
            <a:r>
              <a:rPr lang="ru-RU" sz="4300" dirty="0">
                <a:latin typeface="Arial" pitchFamily="34" charset="0"/>
                <a:cs typeface="Arial" pitchFamily="34" charset="0"/>
              </a:rPr>
              <a:t>крупный строительный материал; костюмы (капитанская фуражка, воротники для матросов, экипировка для пожарных, белые шапочки для врачей, медицинские сумки); оборудование для больницы; продукты; одеяла; предметы-заменители.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30</a:t>
            </a:fld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068960"/>
            <a:ext cx="3168352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876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548680"/>
            <a:ext cx="7869560" cy="5832648"/>
          </a:xfrm>
        </p:spPr>
        <p:txBody>
          <a:bodyPr>
            <a:normAutofit/>
          </a:bodyPr>
          <a:lstStyle/>
          <a:p>
            <a:pPr marL="0" indent="363538" algn="ctr">
              <a:spcBef>
                <a:spcPts val="0"/>
              </a:spcBef>
              <a:buNone/>
            </a:pPr>
            <a:r>
              <a:rPr lang="ru-RU" sz="14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                                              «КОСМОНАВТЫ»</a:t>
            </a:r>
          </a:p>
          <a:p>
            <a:pPr marL="0" indent="363538" algn="ctr">
              <a:spcBef>
                <a:spcPts val="0"/>
              </a:spcBef>
              <a:buNone/>
            </a:pPr>
            <a:endParaRPr lang="ru-RU" sz="800" b="1" i="1" dirty="0">
              <a:latin typeface="Arial" pitchFamily="34" charset="0"/>
              <a:cs typeface="Arial" pitchFamily="34" charset="0"/>
            </a:endParaRPr>
          </a:p>
          <a:p>
            <a:pPr marL="0" indent="363538">
              <a:lnSpc>
                <a:spcPts val="2500"/>
              </a:lnSpc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                                                            Цель: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расширение тематики сюжетных игр,  </a:t>
            </a:r>
          </a:p>
          <a:p>
            <a:pPr marL="0" indent="363538">
              <a:lnSpc>
                <a:spcPts val="25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                                                знакомство с работой космонавтов в космосе, </a:t>
            </a:r>
          </a:p>
          <a:p>
            <a:pPr marL="0" indent="363538">
              <a:lnSpc>
                <a:spcPts val="25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                                                воспитание смелости, выдержки, расширение </a:t>
            </a:r>
          </a:p>
          <a:p>
            <a:pPr marL="0" indent="363538">
              <a:lnSpc>
                <a:spcPts val="25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                                               словарного запаса детей: «космическое пространство», </a:t>
            </a:r>
          </a:p>
          <a:p>
            <a:pPr marL="0" indent="363538">
              <a:lnSpc>
                <a:spcPts val="25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                                                     «космодром», «полет», «открытый космос».</a:t>
            </a:r>
          </a:p>
          <a:p>
            <a:pPr marL="0" indent="363538">
              <a:lnSpc>
                <a:spcPts val="2500"/>
              </a:lnSpc>
              <a:spcBef>
                <a:spcPts val="0"/>
              </a:spcBef>
              <a:buNone/>
            </a:pPr>
            <a:endParaRPr lang="ru-RU" sz="900" dirty="0">
              <a:latin typeface="Arial" pitchFamily="34" charset="0"/>
              <a:cs typeface="Arial" pitchFamily="34" charset="0"/>
            </a:endParaRPr>
          </a:p>
          <a:p>
            <a:pPr marL="0" indent="363538">
              <a:lnSpc>
                <a:spcPts val="2500"/>
              </a:lnSpc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Оборудование: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космический корабль и строительный материал, пристегивающие ремни, инструменты для работы в космосе, игрушечные фотоаппараты.</a:t>
            </a:r>
          </a:p>
          <a:p>
            <a:pPr marL="0" indent="363538">
              <a:lnSpc>
                <a:spcPts val="2500"/>
              </a:lnSpc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Ход игры: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воспитатель спрашивает у детей, хотели бы они побывать в космосе? Каким нужно быть человеком, чтобы полететь в космос? (Сильным, смелым, ловким, умным.) Он предлагает отправиться в космос, чтобы оставить там спутник, который будет передавать на Землю сигналы о погоде. Также надо будет сделать фотографии нашей планеты с космоса. Все вместе вспоминают, что еще нужно взять с собой, чтобы ничего не могло случиться во время полета. Дети обыгрывают ситуацию. Они выполняют задание и возвращаются на Землю. Роли Пилотов, Штурмана, Радиста, Капитана распределяются по желанию детей.</a:t>
            </a:r>
          </a:p>
          <a:p>
            <a:pPr marL="0" indent="0">
              <a:buNone/>
            </a:pPr>
            <a:endParaRPr lang="ru-RU" sz="1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31</a:t>
            </a:fld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03244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817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548680"/>
            <a:ext cx="8085584" cy="612068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4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«КОСМИЧЕСКОЕ ПРИКЛЮЧЕНИЕ»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800" b="1" i="1" dirty="0">
              <a:latin typeface="Arial" pitchFamily="34" charset="0"/>
              <a:cs typeface="Arial" pitchFamily="34" charset="0"/>
            </a:endParaRPr>
          </a:p>
          <a:p>
            <a:pPr marL="0" indent="363538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Цель: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формирование умения детей применять свои знания и умения на практике, создание между детьми дружеской атмосферы, развитие у них ответственности, интереса, расширение словарного запаса – «космос», «планета», «Марс», «космическое пространство», «невесомость», «космодром».</a:t>
            </a:r>
          </a:p>
          <a:p>
            <a:pPr marL="0" indent="363538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Оборудование: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космический корабль, медицинские инструменты для врача, плакаты видов нашей планеты из космоса.</a:t>
            </a:r>
          </a:p>
          <a:p>
            <a:pPr marL="0" indent="363538"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Ход игры: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ребятам объявляется, что через несколько минут стартует космический корабль. Желающие могут стать космическими туристами. Но, чтобы лететь в космос, нужно подумать, какими качествами нужно обладать? (Быть умным, смелым, сильным, добрым, веселым.) И еще надо быть здоровым. Кто решил отправиться в космос, должен пройти медицинскую комиссию. Врач осматривает туристов и выписывает разрешение. Дети выбирают Пилота, Врача на корабле, Штурмана. Все готовы к полету. Диспетчер объявляет старт. Пассажиры пристегивают ремни. С высоты дети рассматривают (картины) вид планеты Земля, рассуждают о том, почему ее называют голубой планетой (большая часть покрыта водой). Дети рассказывают, какие они знают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океаны, моря, горы. Космический корабль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делает остановку на планете Марс. Туристы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выходят, осматривают планету, делают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выводы о существовании жизни на этой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планете. </a:t>
            </a:r>
          </a:p>
          <a:p>
            <a:pPr marL="0" indent="363538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Корабль летит дальше. Следующая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остановка – Юпитер. Туристы вновь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осматривают планету, делятся своими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знаниями и впечатлениями. Корабль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возвращается на Землю.</a:t>
            </a:r>
          </a:p>
          <a:p>
            <a:pPr marL="0" indent="363538">
              <a:spcBef>
                <a:spcPts val="0"/>
              </a:spcBef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32</a:t>
            </a:fld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197" y="4038150"/>
            <a:ext cx="3744416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112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DetSad4\Desktop\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65919"/>
            <a:ext cx="1296438" cy="1702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5395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18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КОНСПЕКТ коммуникативной деятельности</a:t>
            </a:r>
            <a:r>
              <a:rPr lang="ru-RU" sz="18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для детей старшей группы </a:t>
            </a:r>
            <a:br>
              <a:rPr lang="ru-RU" sz="18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«Подвиг Героя»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b="1" dirty="0"/>
              <a:t>                                                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068514"/>
            <a:ext cx="8136904" cy="4456829"/>
          </a:xfrm>
        </p:spPr>
        <p:txBody>
          <a:bodyPr>
            <a:normAutofit fontScale="40000" lnSpcReduction="20000"/>
          </a:bodyPr>
          <a:lstStyle/>
          <a:p>
            <a:pPr marL="0" indent="174625" fontAlgn="t">
              <a:buNone/>
            </a:pPr>
            <a:r>
              <a:rPr lang="ru-RU" sz="3500" b="1" dirty="0">
                <a:latin typeface="Arial" pitchFamily="34" charset="0"/>
                <a:cs typeface="Arial" pitchFamily="34" charset="0"/>
              </a:rPr>
              <a:t>Цель:</a:t>
            </a:r>
            <a:r>
              <a:rPr lang="ru-RU" sz="3500" dirty="0">
                <a:latin typeface="Arial" pitchFamily="34" charset="0"/>
                <a:cs typeface="Arial" pitchFamily="34" charset="0"/>
              </a:rPr>
              <a:t> Закреплять знания детей о нашем станичнике, Герое Советского Союза Г.К. Нестеренко.</a:t>
            </a:r>
          </a:p>
          <a:p>
            <a:pPr marL="0" indent="174625" fontAlgn="t">
              <a:buNone/>
            </a:pPr>
            <a:r>
              <a:rPr lang="ru-RU" sz="3500" b="1" dirty="0">
                <a:latin typeface="Arial" pitchFamily="34" charset="0"/>
                <a:cs typeface="Arial" pitchFamily="34" charset="0"/>
              </a:rPr>
              <a:t>Задачи:</a:t>
            </a:r>
            <a:r>
              <a:rPr lang="ru-RU" sz="3500" dirty="0">
                <a:latin typeface="Arial" pitchFamily="34" charset="0"/>
                <a:cs typeface="Arial" pitchFamily="34" charset="0"/>
              </a:rPr>
              <a:t/>
            </a:r>
            <a:br>
              <a:rPr lang="ru-RU" sz="3500" dirty="0">
                <a:latin typeface="Arial" pitchFamily="34" charset="0"/>
                <a:cs typeface="Arial" pitchFamily="34" charset="0"/>
              </a:rPr>
            </a:br>
            <a:r>
              <a:rPr lang="ru-RU" sz="3500" dirty="0">
                <a:latin typeface="Arial" pitchFamily="34" charset="0"/>
                <a:cs typeface="Arial" pitchFamily="34" charset="0"/>
              </a:rPr>
              <a:t>1. Продолжать воспитывать чувства патриотизма.</a:t>
            </a:r>
          </a:p>
          <a:p>
            <a:pPr marL="0" lvl="0" indent="0">
              <a:buNone/>
            </a:pPr>
            <a:r>
              <a:rPr lang="ru-RU" sz="3500" dirty="0">
                <a:latin typeface="Arial" pitchFamily="34" charset="0"/>
                <a:cs typeface="Arial" pitchFamily="34" charset="0"/>
              </a:rPr>
              <a:t>2. Воспитывать уважение к воинам Российской армии, желание быть похожими на них, стать в  </a:t>
            </a:r>
          </a:p>
          <a:p>
            <a:pPr marL="0" lvl="0" indent="0">
              <a:buNone/>
            </a:pPr>
            <a:r>
              <a:rPr lang="ru-RU" sz="3500" dirty="0">
                <a:latin typeface="Arial" pitchFamily="34" charset="0"/>
                <a:cs typeface="Arial" pitchFamily="34" charset="0"/>
              </a:rPr>
              <a:t>    будущем защитником Отечества.</a:t>
            </a:r>
          </a:p>
          <a:p>
            <a:pPr marL="0" lvl="0" indent="0">
              <a:buNone/>
            </a:pPr>
            <a:r>
              <a:rPr lang="ru-RU" sz="3500" dirty="0">
                <a:latin typeface="Arial" pitchFamily="34" charset="0"/>
                <a:cs typeface="Arial" pitchFamily="34" charset="0"/>
              </a:rPr>
              <a:t>3.  Активизировать словарь детей.</a:t>
            </a:r>
          </a:p>
          <a:p>
            <a:pPr marL="0" lvl="0" indent="0">
              <a:buNone/>
            </a:pPr>
            <a:r>
              <a:rPr lang="ru-RU" sz="3500" dirty="0">
                <a:latin typeface="Arial" pitchFamily="34" charset="0"/>
                <a:cs typeface="Arial" pitchFamily="34" charset="0"/>
              </a:rPr>
              <a:t>4.  Закреплять навыки речевой, музыкальной, игровой деятельности на патриотическом </a:t>
            </a:r>
          </a:p>
          <a:p>
            <a:pPr marL="0" lvl="0" indent="0">
              <a:buNone/>
            </a:pPr>
            <a:r>
              <a:rPr lang="ru-RU" sz="3500" dirty="0">
                <a:latin typeface="Arial" pitchFamily="34" charset="0"/>
                <a:cs typeface="Arial" pitchFamily="34" charset="0"/>
              </a:rPr>
              <a:t>     материале.</a:t>
            </a:r>
          </a:p>
          <a:p>
            <a:pPr marL="0" indent="174625" fontAlgn="t">
              <a:buNone/>
            </a:pPr>
            <a:r>
              <a:rPr lang="ru-RU" sz="3500" i="1" dirty="0">
                <a:latin typeface="Arial" pitchFamily="34" charset="0"/>
                <a:cs typeface="Arial" pitchFamily="34" charset="0"/>
              </a:rPr>
              <a:t>Предварительная работа</a:t>
            </a:r>
            <a:r>
              <a:rPr lang="ru-RU" sz="35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0" fontAlgn="t">
              <a:buNone/>
            </a:pPr>
            <a:r>
              <a:rPr lang="ru-RU" sz="3500" i="1" dirty="0">
                <a:latin typeface="Arial" pitchFamily="34" charset="0"/>
                <a:cs typeface="Arial" pitchFamily="34" charset="0"/>
              </a:rPr>
              <a:t>Экскурсии:</a:t>
            </a:r>
            <a:endParaRPr lang="ru-RU" sz="3500" dirty="0"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r>
              <a:rPr lang="ru-RU" sz="3500" dirty="0">
                <a:latin typeface="Arial" pitchFamily="34" charset="0"/>
                <a:cs typeface="Arial" pitchFamily="34" charset="0"/>
              </a:rPr>
              <a:t>1. К памятному камню, установленному в честь Г.К. Нестеренко на одноименной улице.</a:t>
            </a:r>
          </a:p>
          <a:p>
            <a:pPr marL="0" lvl="0" indent="0">
              <a:buNone/>
            </a:pPr>
            <a:r>
              <a:rPr lang="ru-RU" sz="3500" dirty="0">
                <a:latin typeface="Arial" pitchFamily="34" charset="0"/>
                <a:cs typeface="Arial" pitchFamily="34" charset="0"/>
              </a:rPr>
              <a:t>2. На центральную площадь станицы к мемориалу Победы.</a:t>
            </a:r>
          </a:p>
          <a:p>
            <a:pPr marL="0" indent="174625" fontAlgn="t">
              <a:buNone/>
            </a:pPr>
            <a:r>
              <a:rPr lang="ru-RU" sz="3500" i="1" dirty="0">
                <a:latin typeface="Arial" pitchFamily="34" charset="0"/>
                <a:cs typeface="Arial" pitchFamily="34" charset="0"/>
              </a:rPr>
              <a:t>Работа в книжном уголке:</a:t>
            </a:r>
            <a:br>
              <a:rPr lang="ru-RU" sz="3500" i="1" dirty="0">
                <a:latin typeface="Arial" pitchFamily="34" charset="0"/>
                <a:cs typeface="Arial" pitchFamily="34" charset="0"/>
              </a:rPr>
            </a:br>
            <a:r>
              <a:rPr lang="ru-RU" sz="3500" dirty="0">
                <a:latin typeface="Arial" pitchFamily="34" charset="0"/>
                <a:cs typeface="Arial" pitchFamily="34" charset="0"/>
              </a:rPr>
              <a:t>1.  Рассматривание фотографий о Г.К. Нестеренко.</a:t>
            </a:r>
          </a:p>
          <a:p>
            <a:pPr marL="0" lvl="0" indent="0">
              <a:buNone/>
            </a:pPr>
            <a:r>
              <a:rPr lang="ru-RU" sz="3500" dirty="0">
                <a:latin typeface="Arial" pitchFamily="34" charset="0"/>
                <a:cs typeface="Arial" pitchFamily="34" charset="0"/>
              </a:rPr>
              <a:t>2. Рассматривание иллюстративного материала, отражавшего подвиг воинов.</a:t>
            </a:r>
          </a:p>
          <a:p>
            <a:pPr marL="0" lvl="0" indent="0">
              <a:buNone/>
            </a:pPr>
            <a:r>
              <a:rPr lang="ru-RU" sz="3500" dirty="0">
                <a:latin typeface="Arial" pitchFamily="34" charset="0"/>
                <a:cs typeface="Arial" pitchFamily="34" charset="0"/>
              </a:rPr>
              <a:t>3. Рассматривание картин современных художников про армию.</a:t>
            </a:r>
          </a:p>
          <a:p>
            <a:pPr marL="0" indent="174625" fontAlgn="t">
              <a:buNone/>
            </a:pPr>
            <a:r>
              <a:rPr lang="ru-RU" sz="3500" i="1" dirty="0">
                <a:latin typeface="Arial" pitchFamily="34" charset="0"/>
                <a:cs typeface="Arial" pitchFamily="34" charset="0"/>
              </a:rPr>
              <a:t>Чтение художественной литературы:</a:t>
            </a:r>
            <a:endParaRPr lang="ru-RU" sz="3500" dirty="0">
              <a:latin typeface="Arial" pitchFamily="34" charset="0"/>
              <a:cs typeface="Arial" pitchFamily="34" charset="0"/>
            </a:endParaRPr>
          </a:p>
          <a:p>
            <a:pPr marL="261938" lvl="0" indent="-261938"/>
            <a:r>
              <a:rPr lang="ru-RU" sz="3500" dirty="0">
                <a:latin typeface="Arial" pitchFamily="34" charset="0"/>
                <a:cs typeface="Arial" pitchFamily="34" charset="0"/>
              </a:rPr>
              <a:t>Пословицы и стихотворения на военную тематику.</a:t>
            </a:r>
          </a:p>
          <a:p>
            <a:pPr marL="261938" lvl="0" indent="-261938"/>
            <a:r>
              <a:rPr lang="ru-RU" sz="3500" dirty="0">
                <a:latin typeface="Arial" pitchFamily="34" charset="0"/>
                <a:cs typeface="Arial" pitchFamily="34" charset="0"/>
              </a:rPr>
              <a:t>Б. Никольский «Рядовой Башмаков».</a:t>
            </a:r>
          </a:p>
          <a:p>
            <a:pPr marL="261938" lvl="0" indent="-261938"/>
            <a:r>
              <a:rPr lang="ru-RU" sz="3500" dirty="0">
                <a:latin typeface="Arial" pitchFamily="34" charset="0"/>
                <a:cs typeface="Arial" pitchFamily="34" charset="0"/>
              </a:rPr>
              <a:t>С. Михалков «Быль для детей».</a:t>
            </a:r>
          </a:p>
          <a:p>
            <a:pPr marL="0" indent="0"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33</a:t>
            </a:fld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1848496" y="439793"/>
            <a:ext cx="288032" cy="28803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898964"/>
            <a:ext cx="38164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1200" i="1" dirty="0">
                <a:latin typeface="Arial" pitchFamily="34" charset="0"/>
                <a:cs typeface="Arial" pitchFamily="34" charset="0"/>
              </a:rPr>
              <a:t>Автор: </a:t>
            </a:r>
          </a:p>
          <a:p>
            <a:pPr fontAlgn="t"/>
            <a:r>
              <a:rPr lang="ru-RU" sz="1200" i="1" dirty="0">
                <a:latin typeface="Arial" pitchFamily="34" charset="0"/>
                <a:cs typeface="Arial" pitchFamily="34" charset="0"/>
              </a:rPr>
              <a:t>Воспитатель первой </a:t>
            </a:r>
          </a:p>
          <a:p>
            <a:pPr fontAlgn="t"/>
            <a:r>
              <a:rPr lang="ru-RU" sz="1200" i="1" dirty="0">
                <a:latin typeface="Arial" pitchFamily="34" charset="0"/>
                <a:cs typeface="Arial" pitchFamily="34" charset="0"/>
              </a:rPr>
              <a:t>квалификационной категории</a:t>
            </a:r>
          </a:p>
          <a:p>
            <a:pPr fontAlgn="t"/>
            <a:r>
              <a:rPr lang="ru-RU" sz="1200" i="1" dirty="0">
                <a:latin typeface="Arial" pitchFamily="34" charset="0"/>
                <a:cs typeface="Arial" pitchFamily="34" charset="0"/>
              </a:rPr>
              <a:t>МБДОУ детский сад № 4 </a:t>
            </a:r>
          </a:p>
          <a:p>
            <a:pPr fontAlgn="t"/>
            <a:r>
              <a:rPr lang="ru-RU" sz="1200" i="1" dirty="0">
                <a:latin typeface="Arial" pitchFamily="34" charset="0"/>
                <a:cs typeface="Arial" pitchFamily="34" charset="0"/>
              </a:rPr>
              <a:t>О.В. </a:t>
            </a:r>
            <a:r>
              <a:rPr lang="ru-RU" sz="1200" i="1" dirty="0" err="1">
                <a:latin typeface="Arial" pitchFamily="34" charset="0"/>
                <a:cs typeface="Arial" pitchFamily="34" charset="0"/>
              </a:rPr>
              <a:t>Нертик</a:t>
            </a:r>
            <a:endParaRPr lang="ru-RU" sz="12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496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8424936" cy="6192688"/>
          </a:xfrm>
        </p:spPr>
        <p:txBody>
          <a:bodyPr>
            <a:normAutofit lnSpcReduction="10000"/>
          </a:bodyPr>
          <a:lstStyle/>
          <a:p>
            <a:pPr marL="0" indent="174625" fontAlgn="t"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Беседы с детьми: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261938" lvl="0" indent="-261938"/>
            <a:r>
              <a:rPr lang="ru-RU" sz="1400" dirty="0">
                <a:latin typeface="Arial" pitchFamily="34" charset="0"/>
                <a:cs typeface="Arial" pitchFamily="34" charset="0"/>
              </a:rPr>
              <a:t>О мужестве и храбрости;</a:t>
            </a:r>
          </a:p>
          <a:p>
            <a:pPr marL="261938" lvl="0" indent="-261938"/>
            <a:r>
              <a:rPr lang="ru-RU" sz="1400" dirty="0">
                <a:latin typeface="Arial" pitchFamily="34" charset="0"/>
                <a:cs typeface="Arial" pitchFamily="34" charset="0"/>
              </a:rPr>
              <a:t>«Что такое героизм»;</a:t>
            </a:r>
          </a:p>
          <a:p>
            <a:pPr marL="261938" lvl="0" indent="-261938"/>
            <a:r>
              <a:rPr lang="ru-RU" sz="1400" dirty="0">
                <a:latin typeface="Arial" pitchFamily="34" charset="0"/>
                <a:cs typeface="Arial" pitchFamily="34" charset="0"/>
              </a:rPr>
              <a:t>«Какие бывают военные специальности»;</a:t>
            </a:r>
          </a:p>
          <a:p>
            <a:pPr marL="261938" lvl="0" indent="-261938"/>
            <a:r>
              <a:rPr lang="ru-RU" sz="1400" dirty="0">
                <a:latin typeface="Arial" pitchFamily="34" charset="0"/>
                <a:cs typeface="Arial" pitchFamily="34" charset="0"/>
              </a:rPr>
              <a:t>О воинских званиях;</a:t>
            </a:r>
          </a:p>
          <a:p>
            <a:pPr marL="261938" lvl="0" indent="-261938"/>
            <a:r>
              <a:rPr lang="ru-RU" sz="1400" dirty="0">
                <a:latin typeface="Arial" pitchFamily="34" charset="0"/>
                <a:cs typeface="Arial" pitchFamily="34" charset="0"/>
              </a:rPr>
              <a:t>О воинской службе пап, дедушек.</a:t>
            </a:r>
          </a:p>
          <a:p>
            <a:pPr marL="0" indent="174625"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Показ мультимедийной презентации на тему «День защитника Отечества – день воинской славы России».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indent="174625" fontAlgn="t"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Словарная работа: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indent="174625" fontAlgn="t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Отечество, герой, казак, парашют, брезент, мельница, элеватор, аэроклуб, авиация, авиаполк, оккупанты, артиллерия, зенитные орудия, Советский Союз, эскадрилья, истребитель, мрамор, мемориальная доска, почтить память, минута молчания.</a:t>
            </a:r>
          </a:p>
          <a:p>
            <a:pPr marL="0" indent="174625" fontAlgn="t"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Игровая деятельность: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indent="174625" fontAlgn="t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Сюжетно-ролевые игры «Мы – военные», «Военные учения», «Моряки», «Летчики», подвижные игры «Сигнал», «Свистать всех наверх».</a:t>
            </a:r>
          </a:p>
          <a:p>
            <a:pPr marL="0" indent="174625" fontAlgn="t"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Слушание и исполнение музыкальных произведений на военную тематику: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муз. А. Александрова, сл. В. Лебедева-Кумача «Священная война», муз. Н. Богословского, сл. В.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Агатова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«Темная ночь», В.И. Агапкин «Прощание славянки», муз. Э. Колмановского, сл. К. Ваншенкина «Алеша».</a:t>
            </a:r>
          </a:p>
          <a:p>
            <a:pPr marL="0" indent="174625" fontAlgn="t"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Продуктивная деятельность: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indent="174625" fontAlgn="t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«Мой папа (дедушка) – солдат», «Подарок папе (дедушке)», «Военные учения», «Наша армия на страже мира», «Будем в армии служить», «Матрос – сигнальщик», «Голубь мира» (оригами).</a:t>
            </a:r>
          </a:p>
          <a:p>
            <a:pPr marL="0" indent="0" fontAlgn="t"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Используемый материал: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fontAlgn="t">
              <a:buFontTx/>
              <a:buChar char="-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Демонстрационный: слайды фотографий Г.К. Нестеренко, иллюстрации с изображением военной техники, аудиозапись стихотворения С.Я. Маршака «Февраль», аудиозапись песни «Алеша» муз. Э. Колмановского, сл. К. Ваншенкина.</a:t>
            </a:r>
          </a:p>
          <a:p>
            <a:pPr fontAlgn="t">
              <a:buFontTx/>
              <a:buChar char="-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Раздаточный: иллюстрации с изображением снаряжения, одежды для дидактической игры «Чьи вещи».</a:t>
            </a:r>
          </a:p>
          <a:p>
            <a:pPr fontAlgn="t">
              <a:buFontTx/>
              <a:buChar char="-"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indent="174625" fontAlgn="t"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indent="174625" fontAlgn="t"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1518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5832648"/>
          </a:xfrm>
        </p:spPr>
        <p:txBody>
          <a:bodyPr>
            <a:noAutofit/>
          </a:bodyPr>
          <a:lstStyle/>
          <a:p>
            <a:pPr marL="0" indent="174625" fontAlgn="t"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Образовательные технологии, используемые в ходе коммуникативной деятельности:</a:t>
            </a:r>
            <a:r>
              <a:rPr lang="ru-RU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личностно-ориентированные, информационно-коммуникационные –  слайды-фотографии,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здоровьесберегающие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– физические упражнения, игровые – дидактические игры «Продолжи предложение», «Чьи вещи».</a:t>
            </a:r>
          </a:p>
          <a:p>
            <a:pPr marL="0" indent="174625" algn="ctr" fontAlgn="t"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Ход коммуникативной деятельности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indent="174625" fontAlgn="t"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Дети играют в центрах активности. Звучит аудиозапись произведения С.Я. Маршака «Февраль».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indent="174625" fontAlgn="t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Дуют ветры в феврале,</a:t>
            </a:r>
          </a:p>
          <a:p>
            <a:pPr marL="0" indent="174625" fontAlgn="t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Воют в трубах громко.</a:t>
            </a:r>
          </a:p>
          <a:p>
            <a:pPr marL="0" indent="174625" fontAlgn="t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Змейкой мчится по земле</a:t>
            </a:r>
          </a:p>
          <a:p>
            <a:pPr marL="0" indent="174625" fontAlgn="t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Легкая поземка.</a:t>
            </a:r>
          </a:p>
          <a:p>
            <a:pPr marL="0" indent="174625" fontAlgn="t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Поднимаясь, мчатся вдаль</a:t>
            </a:r>
          </a:p>
          <a:p>
            <a:pPr marL="0" indent="174625" fontAlgn="t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Самолетов звенья.</a:t>
            </a:r>
          </a:p>
          <a:p>
            <a:pPr marL="0" indent="174625" fontAlgn="t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Слава армии родной</a:t>
            </a:r>
          </a:p>
          <a:p>
            <a:pPr marL="0" indent="174625" fontAlgn="t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 день ее рожденья!</a:t>
            </a:r>
          </a:p>
          <a:p>
            <a:pPr marL="0" indent="174625">
              <a:buNone/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Воспитатель: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Ребята, как вы думаете, почему прозвучало это произведение? Может быть кто-то из вас узнал это стихотворение? Ребята, кто-нибудь обратил внимание о каком месяце говорится в стихотворении? А какой праздник мы с вами будем отмечать в этом месяце? Кто из вас знает, кто такие защитники Отечества? Кого поздравляют в этот день? А что же такое Отечество?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i="1" dirty="0">
                <a:latin typeface="Arial" pitchFamily="34" charset="0"/>
                <a:cs typeface="Arial" pitchFamily="34" charset="0"/>
              </a:rPr>
              <a:t>Ответы детей.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indent="174625">
              <a:buNone/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Воспитатель: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Правильно, близится праздник «День защитника Отечества».</a:t>
            </a:r>
          </a:p>
          <a:p>
            <a:pPr marL="0" indent="0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Слово "Отечество" того же корня, что и слово "Отец", "Отчизна", "Отчий край", "Отчий дом". Отечество - это наша страна, Родина.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345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76672"/>
            <a:ext cx="8229600" cy="5760640"/>
          </a:xfrm>
        </p:spPr>
        <p:txBody>
          <a:bodyPr>
            <a:normAutofit/>
          </a:bodyPr>
          <a:lstStyle/>
          <a:p>
            <a:pPr marL="0" indent="174625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 давних пор так повелось, что нашу Родину в разное время защищали разные люди: по-разному одевались, разным оружием владели. Но одно из них было общее – сильная любовь к стране.</a:t>
            </a:r>
          </a:p>
          <a:p>
            <a:pPr marL="0" indent="0" algn="ctr"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Звучит фонограмма «Алеша» муз. Э. Колмановского, сл. К. Ваншенкина.</a:t>
            </a:r>
          </a:p>
          <a:p>
            <a:pPr marL="0" indent="174625">
              <a:buNone/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Воспитатель: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Ребята, как вы думаете, о ком это песня? Кого мы называем героями? Воспитатель выслушивает ответы каждого ребенка.</a:t>
            </a:r>
          </a:p>
          <a:p>
            <a:pPr marL="0" indent="174625">
              <a:buNone/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Воспитатель: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Молодцы, ребята. И сегодня я хотела бы вам рассказать о нашем земляке, Герое Советского Союза Григории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Карповиче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Нестеренко.</a:t>
            </a:r>
          </a:p>
          <a:p>
            <a:pPr marL="0" indent="0" algn="ctr">
              <a:buNone/>
            </a:pPr>
            <a:r>
              <a:rPr lang="ru-RU" sz="1400" b="1" i="1" dirty="0">
                <a:latin typeface="Arial" pitchFamily="34" charset="0"/>
                <a:cs typeface="Arial" pitchFamily="34" charset="0"/>
              </a:rPr>
              <a:t>Показ фотографий Г.К. Нестеренко.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1436688" indent="174625" fontAlgn="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Григорий </a:t>
            </a:r>
            <a:r>
              <a:rPr lang="ru-RU" sz="1400" dirty="0" err="1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Карпович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 Нестеренко появился на свет 27 ноября 1916 года в семье </a:t>
            </a:r>
            <a:r>
              <a:rPr lang="ru-RU" sz="1400" dirty="0" err="1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каневского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 казака. Вскоре его отец погиб на фронте, защищая Родину во время Первой мировой войны.</a:t>
            </a:r>
            <a:endParaRPr lang="ru-RU" sz="1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1436688" indent="174625" fontAlgn="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В 1922 году Григорий пошёл учиться в сельскую школу имени Короленко (сейчас это СОШ № 1, которая носит его имя). Отлично учился, редактировал стенную газету, помогал отстающим в учёбе.</a:t>
            </a:r>
          </a:p>
          <a:p>
            <a:pPr marL="1436688" indent="174625" fontAlgn="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Он был спортивным парнем – бегал на коньках </a:t>
            </a:r>
          </a:p>
          <a:p>
            <a:pPr marL="0" indent="0" fontAlgn="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по реке </a:t>
            </a:r>
            <a:r>
              <a:rPr lang="ru-RU" sz="1400" dirty="0" err="1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Челбас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, смастерил и испытал самодельный парашют из </a:t>
            </a:r>
          </a:p>
          <a:p>
            <a:pPr marL="0" indent="0" fontAlgn="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брезента.</a:t>
            </a:r>
          </a:p>
          <a:p>
            <a:pPr marL="0" indent="174625" fontAlgn="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                                 Обучаясь в четвёртом классе, стал работать </a:t>
            </a:r>
          </a:p>
          <a:p>
            <a:pPr marL="0" indent="174625" fontAlgn="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                              на мельнице Богомолова (здание, построенное в начале ХХ века,                </a:t>
            </a:r>
          </a:p>
          <a:p>
            <a:pPr marL="0" indent="174625" fontAlgn="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                              сохранилось и находится недалеко от элеватора).</a:t>
            </a:r>
            <a:endParaRPr lang="ru-RU" sz="1400" dirty="0">
              <a:latin typeface="Arial" pitchFamily="34" charset="0"/>
              <a:ea typeface="Calibri"/>
              <a:cs typeface="Arial" pitchFamily="34" charset="0"/>
            </a:endParaRPr>
          </a:p>
          <a:p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03848" y="6093296"/>
            <a:ext cx="28956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36</a:t>
            </a:fld>
            <a:endParaRPr lang="ru-RU"/>
          </a:p>
        </p:txBody>
      </p:sp>
      <p:pic>
        <p:nvPicPr>
          <p:cNvPr id="10" name="Рисунок 9" descr="C:\Users\User\Desktop\Новая папка (3)\Nesterenko_GK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64677"/>
            <a:ext cx="1518156" cy="1900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User\Desktop\Новая папка (3)\IMG_00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46" y="4005064"/>
            <a:ext cx="2329180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User\Desktop\Новая папка (3)\250px-Chelba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51" y="5157191"/>
            <a:ext cx="1803400" cy="1368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85526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7784" y="476673"/>
            <a:ext cx="5997352" cy="1224136"/>
          </a:xfrm>
        </p:spPr>
        <p:txBody>
          <a:bodyPr>
            <a:normAutofit/>
          </a:bodyPr>
          <a:lstStyle/>
          <a:p>
            <a:pPr marL="0" indent="174625">
              <a:buNone/>
            </a:pP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В 1930-х годах Нестеренко получил образование в Ростове-на-Дону. Сначала окончил фабрично-за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водское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 училище и школу рабочей молодёжи, затем – финансово-экономический институт. Там же, на Донской земле, он начал заниматься в парашютной секции аэроклуба и в лётной школе гражданской авиации.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37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1944216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User\Desktop\Новая папка (3)\rosto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1580380"/>
            <a:ext cx="1903734" cy="1223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539552" y="1772816"/>
            <a:ext cx="6336704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74625">
              <a:buFont typeface="Arial" pitchFamily="34" charset="0"/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7854" y="1674674"/>
            <a:ext cx="63484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25"/>
            <a:r>
              <a:rPr lang="ru-RU" sz="1400" dirty="0">
                <a:latin typeface="Arial" pitchFamily="34" charset="0"/>
                <a:cs typeface="Arial" pitchFamily="34" charset="0"/>
              </a:rPr>
              <a:t>По распределению Григорий был направлен на Дальний Восток, где осенью 1940 года его призвали в армию и зачислили курсантом в военную школу лётчиков Дальневосточного фронта, которую он окончил в 1942 году.</a:t>
            </a:r>
          </a:p>
        </p:txBody>
      </p:sp>
      <p:pic>
        <p:nvPicPr>
          <p:cNvPr id="13" name="Рисунок 12" descr="C:\Users\User\Desktop\Новая папка (3)\800px-petropavlovsk_kamcatskij_volcan_koriacky_in_background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36422"/>
            <a:ext cx="2138045" cy="1479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16" y="4116104"/>
            <a:ext cx="2920095" cy="1978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771800" y="2784970"/>
            <a:ext cx="5688632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Воспитатель</a:t>
            </a:r>
            <a:r>
              <a:rPr lang="ru-RU" sz="1400" i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: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 Ребята, а может быть вы тоже хотите побыть немного курсантами в военной школе летчиков? Сможете? Представьте, пожалуйста, что вы все сейчас находитесь на учениях.</a:t>
            </a:r>
            <a:br>
              <a:rPr lang="ru-RU" sz="14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</a:br>
            <a:r>
              <a:rPr lang="ru-RU" sz="1400" b="1" i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Дети выполняют физические упражнения: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27853" y="4247621"/>
            <a:ext cx="584434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1. Как солдаты на параде,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    Мы шагаем ряд за рядом,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    Левой – раз, правой – раз! 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    Посмотрите вы на нас!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2. Приседаем быстро, ловко.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    Морякам нужна сноровка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    Чтобы мышцы укреплять</a:t>
            </a: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     И по палубе шагать!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    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Приседания, руки вперёд (осанка).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Воспитатель: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Молодцы, ребята, я знала, что у вас все получится!</a:t>
            </a:r>
          </a:p>
        </p:txBody>
      </p:sp>
    </p:spTree>
    <p:extLst>
      <p:ext uri="{BB962C8B-B14F-4D97-AF65-F5344CB8AC3E}">
        <p14:creationId xmlns:p14="http://schemas.microsoft.com/office/powerpoint/2010/main" val="19383849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395536" y="404664"/>
            <a:ext cx="8280920" cy="3024336"/>
          </a:xfrm>
        </p:spPr>
        <p:txBody>
          <a:bodyPr>
            <a:normAutofit fontScale="92500" lnSpcReduction="10000"/>
          </a:bodyPr>
          <a:lstStyle/>
          <a:p>
            <a:pPr marL="0" indent="174625">
              <a:buNone/>
            </a:pPr>
            <a:r>
              <a:rPr lang="ru-RU" sz="1500" b="1" i="1" dirty="0">
                <a:latin typeface="Arial" pitchFamily="34" charset="0"/>
                <a:cs typeface="Arial" pitchFamily="34" charset="0"/>
              </a:rPr>
              <a:t>Дидактическая игра «Продолжи предложение».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/>
            </a:r>
            <a:br>
              <a:rPr lang="ru-RU" sz="1500" dirty="0">
                <a:latin typeface="Arial" pitchFamily="34" charset="0"/>
                <a:cs typeface="Arial" pitchFamily="34" charset="0"/>
              </a:rPr>
            </a:br>
            <a:r>
              <a:rPr lang="ru-RU" sz="1500" dirty="0">
                <a:latin typeface="Arial" pitchFamily="34" charset="0"/>
                <a:cs typeface="Arial" pitchFamily="34" charset="0"/>
              </a:rPr>
              <a:t>«Танком управляет» - продолжите предложение </a:t>
            </a:r>
            <a:r>
              <a:rPr lang="ru-RU" sz="1500" i="1" dirty="0">
                <a:latin typeface="Arial" pitchFamily="34" charset="0"/>
                <a:cs typeface="Arial" pitchFamily="34" charset="0"/>
              </a:rPr>
              <a:t>(танкист)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.</a:t>
            </a:r>
            <a:br>
              <a:rPr lang="ru-RU" sz="1500" dirty="0">
                <a:latin typeface="Arial" pitchFamily="34" charset="0"/>
                <a:cs typeface="Arial" pitchFamily="34" charset="0"/>
              </a:rPr>
            </a:br>
            <a:r>
              <a:rPr lang="ru-RU" sz="1500" dirty="0">
                <a:latin typeface="Arial" pitchFamily="34" charset="0"/>
                <a:cs typeface="Arial" pitchFamily="34" charset="0"/>
              </a:rPr>
              <a:t>За штурвалом самолета сидит </a:t>
            </a:r>
            <a:r>
              <a:rPr lang="ru-RU" sz="1500" i="1" dirty="0">
                <a:latin typeface="Arial" pitchFamily="34" charset="0"/>
                <a:cs typeface="Arial" pitchFamily="34" charset="0"/>
              </a:rPr>
              <a:t>(пилот).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 </a:t>
            </a:r>
            <a:br>
              <a:rPr lang="ru-RU" sz="1500" dirty="0">
                <a:latin typeface="Arial" pitchFamily="34" charset="0"/>
                <a:cs typeface="Arial" pitchFamily="34" charset="0"/>
              </a:rPr>
            </a:br>
            <a:r>
              <a:rPr lang="ru-RU" sz="1500" dirty="0">
                <a:latin typeface="Arial" pitchFamily="34" charset="0"/>
                <a:cs typeface="Arial" pitchFamily="34" charset="0"/>
              </a:rPr>
              <a:t>Из пушки стреляет </a:t>
            </a:r>
            <a:r>
              <a:rPr lang="ru-RU" sz="1500" i="1" dirty="0">
                <a:latin typeface="Arial" pitchFamily="34" charset="0"/>
                <a:cs typeface="Arial" pitchFamily="34" charset="0"/>
              </a:rPr>
              <a:t>(артиллерист).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/>
            </a:r>
            <a:br>
              <a:rPr lang="ru-RU" sz="1500" dirty="0">
                <a:latin typeface="Arial" pitchFamily="34" charset="0"/>
                <a:cs typeface="Arial" pitchFamily="34" charset="0"/>
              </a:rPr>
            </a:br>
            <a:r>
              <a:rPr lang="ru-RU" sz="1500" dirty="0">
                <a:latin typeface="Arial" pitchFamily="34" charset="0"/>
                <a:cs typeface="Arial" pitchFamily="34" charset="0"/>
              </a:rPr>
              <a:t>Границу охраняет </a:t>
            </a:r>
            <a:r>
              <a:rPr lang="ru-RU" sz="1500" i="1" dirty="0">
                <a:latin typeface="Arial" pitchFamily="34" charset="0"/>
                <a:cs typeface="Arial" pitchFamily="34" charset="0"/>
              </a:rPr>
              <a:t>(пограничник).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/>
            </a:r>
            <a:br>
              <a:rPr lang="ru-RU" sz="1500" dirty="0">
                <a:latin typeface="Arial" pitchFamily="34" charset="0"/>
                <a:cs typeface="Arial" pitchFamily="34" charset="0"/>
              </a:rPr>
            </a:br>
            <a:r>
              <a:rPr lang="ru-RU" sz="1500" dirty="0">
                <a:latin typeface="Arial" pitchFamily="34" charset="0"/>
                <a:cs typeface="Arial" pitchFamily="34" charset="0"/>
              </a:rPr>
              <a:t>На корабле служит </a:t>
            </a:r>
            <a:r>
              <a:rPr lang="ru-RU" sz="1500" i="1" dirty="0">
                <a:latin typeface="Arial" pitchFamily="34" charset="0"/>
                <a:cs typeface="Arial" pitchFamily="34" charset="0"/>
              </a:rPr>
              <a:t>(моряк).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/>
            </a:r>
            <a:br>
              <a:rPr lang="ru-RU" sz="1500" dirty="0">
                <a:latin typeface="Arial" pitchFamily="34" charset="0"/>
                <a:cs typeface="Arial" pitchFamily="34" charset="0"/>
              </a:rPr>
            </a:br>
            <a:r>
              <a:rPr lang="ru-RU" sz="1500" dirty="0">
                <a:latin typeface="Arial" pitchFamily="34" charset="0"/>
                <a:cs typeface="Arial" pitchFamily="34" charset="0"/>
              </a:rPr>
              <a:t>На подводной лодке несет службу </a:t>
            </a:r>
            <a:r>
              <a:rPr lang="ru-RU" sz="1500" i="1" dirty="0">
                <a:latin typeface="Arial" pitchFamily="34" charset="0"/>
                <a:cs typeface="Arial" pitchFamily="34" charset="0"/>
              </a:rPr>
              <a:t>(моряк - подводник)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.</a:t>
            </a:r>
            <a:br>
              <a:rPr lang="ru-RU" sz="1500" dirty="0">
                <a:latin typeface="Arial" pitchFamily="34" charset="0"/>
                <a:cs typeface="Arial" pitchFamily="34" charset="0"/>
              </a:rPr>
            </a:br>
            <a:r>
              <a:rPr lang="ru-RU" sz="1500" dirty="0">
                <a:latin typeface="Arial" pitchFamily="34" charset="0"/>
                <a:cs typeface="Arial" pitchFamily="34" charset="0"/>
              </a:rPr>
              <a:t>С парашютом прыгает </a:t>
            </a:r>
            <a:r>
              <a:rPr lang="ru-RU" sz="1500" i="1" dirty="0">
                <a:latin typeface="Arial" pitchFamily="34" charset="0"/>
                <a:cs typeface="Arial" pitchFamily="34" charset="0"/>
              </a:rPr>
              <a:t>(десантник)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.</a:t>
            </a:r>
            <a:br>
              <a:rPr lang="ru-RU" sz="1500" dirty="0">
                <a:latin typeface="Arial" pitchFamily="34" charset="0"/>
                <a:cs typeface="Arial" pitchFamily="34" charset="0"/>
              </a:rPr>
            </a:br>
            <a:r>
              <a:rPr lang="ru-RU" sz="1500" dirty="0">
                <a:latin typeface="Arial" pitchFamily="34" charset="0"/>
                <a:cs typeface="Arial" pitchFamily="34" charset="0"/>
              </a:rPr>
              <a:t>В ракетных войсках служит </a:t>
            </a:r>
            <a:r>
              <a:rPr lang="ru-RU" sz="1500" i="1" dirty="0">
                <a:latin typeface="Arial" pitchFamily="34" charset="0"/>
                <a:cs typeface="Arial" pitchFamily="34" charset="0"/>
              </a:rPr>
              <a:t>(ракетчик)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.</a:t>
            </a:r>
            <a:br>
              <a:rPr lang="ru-RU" sz="1500" dirty="0">
                <a:latin typeface="Arial" pitchFamily="34" charset="0"/>
                <a:cs typeface="Arial" pitchFamily="34" charset="0"/>
              </a:rPr>
            </a:br>
            <a:r>
              <a:rPr lang="ru-RU" sz="1500" b="1" dirty="0">
                <a:latin typeface="Arial" pitchFamily="34" charset="0"/>
                <a:cs typeface="Arial" pitchFamily="34" charset="0"/>
              </a:rPr>
              <a:t>    Воспитатель: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 Ребята, Вы хорошо справились с заданием. Чтобы стать настоящими защитниками Отечества нужно многому учиться.</a:t>
            </a:r>
          </a:p>
          <a:p>
            <a:pPr marL="0" indent="174625"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Ну что же, продолжим наш рассказ. Вскоре истребительный авиаполк, в котором служил Г.К. Нестеренко, прибыл на Кубань. Григорий писал домой: «4 февраля 1943 года узнал об освобождении нашей станицы. Этот день для меня – самый радостный… Я жестоко отомстил оккупантам – открыл счёт сбитым фашистским самолётам».</a:t>
            </a:r>
          </a:p>
          <a:p>
            <a:pPr marL="0" indent="0"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38</a:t>
            </a:fld>
            <a:endParaRPr lang="ru-RU"/>
          </a:p>
        </p:txBody>
      </p:sp>
      <p:pic>
        <p:nvPicPr>
          <p:cNvPr id="9" name="Рисунок 8" descr="C:\Users\User\Desktop\Новая папка (3)\91108842_Bezuymyannuyy10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6672"/>
            <a:ext cx="2592288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1008"/>
            <a:ext cx="1872208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Users\User\Desktop\Новая папка (3)\1430026152_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642" y="3253662"/>
            <a:ext cx="2160239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Объект 7"/>
          <p:cNvSpPr txBox="1">
            <a:spLocks/>
          </p:cNvSpPr>
          <p:nvPr/>
        </p:nvSpPr>
        <p:spPr>
          <a:xfrm>
            <a:off x="2483768" y="4570842"/>
            <a:ext cx="3537835" cy="669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74625">
              <a:buFont typeface="Arial" pitchFamily="34" charset="0"/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2483767" y="4540654"/>
            <a:ext cx="6007113" cy="1984689"/>
          </a:xfrm>
        </p:spPr>
        <p:txBody>
          <a:bodyPr>
            <a:normAutofit fontScale="92500" lnSpcReduction="10000"/>
          </a:bodyPr>
          <a:lstStyle/>
          <a:p>
            <a:pPr marL="0" indent="87313"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Неделю назад пролетал над Каневской, взмахом крыльев приветствовал своих земляков, и на душе стало легче, будто повидался с Вами». В конце августа 1943 года Григорий на самолёте «ПО-2» приземлился на окраине родной станицы и повидал свою мать.</a:t>
            </a:r>
          </a:p>
          <a:p>
            <a:pPr marL="0" indent="87313"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В дальнейшем полк Г.К. Нестеренко был переброшен на Украину и участвовал в боях за город Мелитополь. К этому времени он успел сделать 55 боевых вылетов, в 23 воздушных боях сбил 7 самолётов врага лично и 1 – в группе.</a:t>
            </a:r>
          </a:p>
          <a:p>
            <a:pPr marL="0" indent="87313">
              <a:buNone/>
            </a:pPr>
            <a:endParaRPr lang="ru-RU" sz="15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Объект 12"/>
          <p:cNvSpPr txBox="1">
            <a:spLocks/>
          </p:cNvSpPr>
          <p:nvPr/>
        </p:nvSpPr>
        <p:spPr>
          <a:xfrm>
            <a:off x="2483768" y="3501008"/>
            <a:ext cx="3384376" cy="513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67090" y="3401291"/>
            <a:ext cx="396355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25"/>
            <a:r>
              <a:rPr lang="ru-RU" sz="1400" dirty="0">
                <a:latin typeface="Arial" pitchFamily="34" charset="0"/>
                <a:cs typeface="Arial" pitchFamily="34" charset="0"/>
              </a:rPr>
              <a:t>А вот строки из другого его письма: «Дорогая мама! Мне выпало большое счастье – защищать дедовские земли, на которых наши предки не раз проливали свою кровь… </a:t>
            </a:r>
          </a:p>
        </p:txBody>
      </p:sp>
    </p:spTree>
    <p:extLst>
      <p:ext uri="{BB962C8B-B14F-4D97-AF65-F5344CB8AC3E}">
        <p14:creationId xmlns:p14="http://schemas.microsoft.com/office/powerpoint/2010/main" val="11740715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852936"/>
            <a:ext cx="7848872" cy="720080"/>
          </a:xfrm>
        </p:spPr>
        <p:txBody>
          <a:bodyPr>
            <a:normAutofit lnSpcReduction="10000"/>
          </a:bodyPr>
          <a:lstStyle/>
          <a:p>
            <a:pPr marL="0" indent="174625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21 октября истребитель Г.К. Нестеренко был внезапно обстрелян и подбит вражеской артиллерией. Григорий мог прыгнуть с парашютом, но он направил горящий самолёт на фашистские зенитные орудия, спасая жизнь товарищей.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476672"/>
            <a:ext cx="8147247" cy="1440160"/>
          </a:xfrm>
        </p:spPr>
        <p:txBody>
          <a:bodyPr>
            <a:normAutofit/>
          </a:bodyPr>
          <a:lstStyle/>
          <a:p>
            <a:pPr indent="174625" fontAlgn="t"/>
            <a:r>
              <a:rPr lang="ru-RU" b="1" i="1" dirty="0">
                <a:latin typeface="Arial" pitchFamily="34" charset="0"/>
                <a:cs typeface="Arial" pitchFamily="34" charset="0"/>
              </a:rPr>
              <a:t>Дидактическая игра «Чьи вещи».</a:t>
            </a:r>
            <a:r>
              <a:rPr lang="ru-RU" dirty="0">
                <a:latin typeface="Arial" pitchFamily="34" charset="0"/>
                <a:cs typeface="Arial" pitchFamily="34" charset="0"/>
              </a:rPr>
              <a:t/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r>
              <a:rPr lang="ru-RU" dirty="0">
                <a:latin typeface="Arial" pitchFamily="34" charset="0"/>
                <a:cs typeface="Arial" pitchFamily="34" charset="0"/>
              </a:rPr>
              <a:t>   Из предложенных иллюстраций с изображением снаряжения, одежды выбрать те, которые относятся ко времени В.О.В.: шлем, вещмешок, котелок, латы, плащ-палатка, пилотка, сапоги, кольчуга и др. </a:t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r>
              <a:rPr lang="ru-RU" dirty="0">
                <a:latin typeface="Arial" pitchFamily="34" charset="0"/>
                <a:cs typeface="Arial" pitchFamily="34" charset="0"/>
              </a:rPr>
              <a:t>   (Картинок с изображением амуниции времен В.О.В. должно быть не менее, чем количество детей).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39</a:t>
            </a:fld>
            <a:endParaRPr lang="ru-RU"/>
          </a:p>
        </p:txBody>
      </p:sp>
      <p:pic>
        <p:nvPicPr>
          <p:cNvPr id="7" name="Рисунок 6" descr="C:\Users\User\Desktop\Новая папка (3)\polnyie_latyi_big1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111"/>
            <a:ext cx="755650" cy="6946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User\Desktop\Новая папка (3)\kir-224x3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751840" cy="867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59850"/>
            <a:ext cx="842010" cy="611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1817836"/>
            <a:ext cx="741045" cy="805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C:\Users\User\Desktop\Новая папка (3)\uluchshennaya_kolchuga_big1.g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17836"/>
            <a:ext cx="622300" cy="748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85158"/>
            <a:ext cx="781050" cy="525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84932"/>
            <a:ext cx="878205" cy="561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928112"/>
            <a:ext cx="770255" cy="474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C:\Users\User\Desktop\Новая папка (3)\91109008_Bezuymyannuyy4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341101"/>
            <a:ext cx="2161185" cy="1384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Объект 2"/>
          <p:cNvSpPr txBox="1">
            <a:spLocks/>
          </p:cNvSpPr>
          <p:nvPr/>
        </p:nvSpPr>
        <p:spPr>
          <a:xfrm>
            <a:off x="2411760" y="3547840"/>
            <a:ext cx="3816424" cy="28334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74625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«Наиболее характерным в это героическом поступке, не имеющем до сих пор себе подобных в истории Отечественной войны, является то, что лейтенант Нестеренко до самой последней секунды своей жизни на объятом пламенем самолете вёл уничтожающий огонь из пушки и пулемётов по врагу и уже после этого довершил удар своим горящим самолетом.</a:t>
            </a:r>
            <a:r>
              <a:rPr lang="ru-RU" sz="1400" dirty="0"/>
              <a:t>   </a:t>
            </a:r>
          </a:p>
          <a:p>
            <a:pPr marL="0" indent="174625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Это образец сознательно отданной жизни во имя победы нашей Родины», – сказано в наградном листе.</a:t>
            </a:r>
          </a:p>
          <a:p>
            <a:pPr marL="0" indent="174625"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Рисунок 20" descr="C:\Users\User\Desktop\Новая папка (3)\91121549_skanirovanie0003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82" y="3774277"/>
            <a:ext cx="1857922" cy="2380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C:\Users\User\Desktop\Новая папка (3)\22june1941.jp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4938371"/>
            <a:ext cx="2161185" cy="1298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7246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19015"/>
            <a:ext cx="8229600" cy="627387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3300"/>
                </a:solidFill>
                <a:latin typeface="Arial" pitchFamily="34" charset="0"/>
                <a:ea typeface="Times New Roman"/>
                <a:cs typeface="Arial" pitchFamily="34" charset="0"/>
              </a:rPr>
              <a:t>КОМПЛЕКС УТРЕННЕЙ ГИМНАСТИКИ</a:t>
            </a:r>
            <a:r>
              <a:rPr lang="ru-RU" sz="1400" dirty="0">
                <a:solidFill>
                  <a:srgbClr val="003300"/>
                </a:solidFill>
                <a:latin typeface="Arial" pitchFamily="34" charset="0"/>
                <a:ea typeface="Times New Roman"/>
                <a:cs typeface="Arial" pitchFamily="34" charset="0"/>
              </a:rPr>
              <a:t/>
            </a:r>
            <a:br>
              <a:rPr lang="ru-RU" sz="1400" dirty="0">
                <a:solidFill>
                  <a:srgbClr val="003300"/>
                </a:solidFill>
                <a:latin typeface="Arial" pitchFamily="34" charset="0"/>
                <a:ea typeface="Times New Roman"/>
                <a:cs typeface="Arial" pitchFamily="34" charset="0"/>
              </a:rPr>
            </a:br>
            <a:endParaRPr lang="ru-RU" sz="1400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908720"/>
            <a:ext cx="7992888" cy="5472608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500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Лексическая тема «Защитники Отечества»</a:t>
            </a:r>
          </a:p>
          <a:p>
            <a:pPr marL="174625" indent="-174625">
              <a:spcBef>
                <a:spcPts val="0"/>
              </a:spcBef>
              <a:buFont typeface="Wingdings" pitchFamily="2" charset="2"/>
              <a:buChar char="§"/>
            </a:pPr>
            <a:r>
              <a:rPr lang="ru-RU" sz="1500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Комплекс  «Мы – моряки»</a:t>
            </a:r>
          </a:p>
          <a:p>
            <a:pPr marL="0" indent="449263" algn="just">
              <a:spcBef>
                <a:spcPts val="0"/>
              </a:spcBef>
              <a:buNone/>
              <a:tabLst>
                <a:tab pos="1524000" algn="l"/>
              </a:tabLst>
            </a:pPr>
            <a:r>
              <a:rPr lang="ru-RU" sz="1500" i="1" dirty="0">
                <a:latin typeface="Arial" pitchFamily="34" charset="0"/>
                <a:cs typeface="Arial" pitchFamily="34" charset="0"/>
              </a:rPr>
              <a:t>Мы — лихие моряки.</a:t>
            </a:r>
          </a:p>
          <a:p>
            <a:pPr marL="0" indent="449263" algn="just">
              <a:spcBef>
                <a:spcPts val="0"/>
              </a:spcBef>
              <a:buNone/>
              <a:tabLst>
                <a:tab pos="1524000" algn="l"/>
              </a:tabLst>
            </a:pPr>
            <a:r>
              <a:rPr lang="ru-RU" sz="1500" i="1" dirty="0">
                <a:latin typeface="Arial" pitchFamily="34" charset="0"/>
                <a:cs typeface="Arial" pitchFamily="34" charset="0"/>
              </a:rPr>
              <a:t>Мы — защитники страны.</a:t>
            </a:r>
          </a:p>
          <a:p>
            <a:pPr marL="0" indent="449263" algn="just">
              <a:spcBef>
                <a:spcPts val="0"/>
              </a:spcBef>
              <a:buNone/>
              <a:tabLst>
                <a:tab pos="1524000" algn="l"/>
              </a:tabLst>
            </a:pPr>
            <a:r>
              <a:rPr lang="ru-RU" sz="1500" i="1" dirty="0">
                <a:latin typeface="Arial" pitchFamily="34" charset="0"/>
                <a:cs typeface="Arial" pitchFamily="34" charset="0"/>
              </a:rPr>
              <a:t>Мы в любую непогоду</a:t>
            </a:r>
          </a:p>
          <a:p>
            <a:pPr marL="0" indent="449263" algn="just">
              <a:spcBef>
                <a:spcPts val="0"/>
              </a:spcBef>
              <a:buNone/>
              <a:tabLst>
                <a:tab pos="1524000" algn="l"/>
              </a:tabLst>
            </a:pPr>
            <a:r>
              <a:rPr lang="ru-RU" sz="1500" i="1" dirty="0">
                <a:latin typeface="Arial" pitchFamily="34" charset="0"/>
                <a:cs typeface="Arial" pitchFamily="34" charset="0"/>
              </a:rPr>
              <a:t>Ходим в дальние походы.</a:t>
            </a:r>
          </a:p>
          <a:p>
            <a:pPr marL="0" indent="449263" algn="just">
              <a:spcBef>
                <a:spcPts val="0"/>
              </a:spcBef>
              <a:buNone/>
              <a:tabLst>
                <a:tab pos="1524000" algn="l"/>
              </a:tabLst>
            </a:pPr>
            <a:r>
              <a:rPr lang="ru-RU" sz="1500" i="1" dirty="0">
                <a:latin typeface="Arial" pitchFamily="34" charset="0"/>
                <a:cs typeface="Arial" pitchFamily="34" charset="0"/>
              </a:rPr>
              <a:t>Корабли — наш дом родной.</a:t>
            </a:r>
          </a:p>
          <a:p>
            <a:pPr marL="0" indent="449263" algn="just">
              <a:spcBef>
                <a:spcPts val="0"/>
              </a:spcBef>
              <a:buNone/>
              <a:tabLst>
                <a:tab pos="1524000" algn="l"/>
              </a:tabLst>
            </a:pPr>
            <a:r>
              <a:rPr lang="ru-RU" sz="1500" i="1" dirty="0">
                <a:latin typeface="Arial" pitchFamily="34" charset="0"/>
                <a:cs typeface="Arial" pitchFamily="34" charset="0"/>
              </a:rPr>
              <a:t>Мы храним страны покой.</a:t>
            </a:r>
          </a:p>
          <a:p>
            <a:pPr marL="0" indent="449263" algn="just">
              <a:spcBef>
                <a:spcPts val="0"/>
              </a:spcBef>
              <a:buNone/>
              <a:tabLst>
                <a:tab pos="1524000" algn="l"/>
              </a:tabLst>
            </a:pPr>
            <a:r>
              <a:rPr lang="ru-RU" sz="1500" i="1" dirty="0">
                <a:latin typeface="Arial" pitchFamily="34" charset="0"/>
                <a:cs typeface="Arial" pitchFamily="34" charset="0"/>
              </a:rPr>
              <a:t>В океанах и морях России гордо реет флаг!</a:t>
            </a:r>
          </a:p>
          <a:p>
            <a:pPr marL="0" indent="449263" algn="just">
              <a:spcBef>
                <a:spcPts val="0"/>
              </a:spcBef>
              <a:buNone/>
              <a:tabLst>
                <a:tab pos="1524000" algn="l"/>
              </a:tabLst>
            </a:pPr>
            <a:r>
              <a:rPr lang="ru-RU" sz="1500" i="1" dirty="0">
                <a:latin typeface="Arial" pitchFamily="34" charset="0"/>
                <a:cs typeface="Arial" pitchFamily="34" charset="0"/>
              </a:rPr>
              <a:t>Границу с моря стережем</a:t>
            </a:r>
          </a:p>
          <a:p>
            <a:pPr marL="0" indent="449263" algn="just">
              <a:spcBef>
                <a:spcPts val="0"/>
              </a:spcBef>
              <a:buNone/>
              <a:tabLst>
                <a:tab pos="1524000" algn="l"/>
              </a:tabLst>
            </a:pPr>
            <a:r>
              <a:rPr lang="ru-RU" sz="1500" i="1" dirty="0">
                <a:latin typeface="Arial" pitchFamily="34" charset="0"/>
                <a:cs typeface="Arial" pitchFamily="34" charset="0"/>
              </a:rPr>
              <a:t>Мы год за годом, день за днем.</a:t>
            </a:r>
          </a:p>
          <a:p>
            <a:pPr marL="0" indent="449263" algn="just">
              <a:spcBef>
                <a:spcPts val="0"/>
              </a:spcBef>
              <a:buNone/>
              <a:tabLst>
                <a:tab pos="1524000" algn="l"/>
              </a:tabLst>
            </a:pPr>
            <a:r>
              <a:rPr lang="ru-RU" sz="1500" i="1" dirty="0">
                <a:latin typeface="Arial" pitchFamily="34" charset="0"/>
                <a:cs typeface="Arial" pitchFamily="34" charset="0"/>
              </a:rPr>
              <a:t>Хоть наша служба и трудна,</a:t>
            </a:r>
          </a:p>
          <a:p>
            <a:pPr marL="0" indent="449263" algn="just">
              <a:spcBef>
                <a:spcPts val="0"/>
              </a:spcBef>
              <a:buNone/>
              <a:tabLst>
                <a:tab pos="1524000" algn="l"/>
              </a:tabLst>
            </a:pPr>
            <a:r>
              <a:rPr lang="ru-RU" sz="1500" i="1" dirty="0">
                <a:latin typeface="Arial" pitchFamily="34" charset="0"/>
                <a:cs typeface="Arial" pitchFamily="34" charset="0"/>
              </a:rPr>
              <a:t>Нам очень нравится она!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500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I часть: 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Ходьба в колонне, ходьба с высоким подниманием ног, ходьба с выпадами вперед. Бег, ходьба.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500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II часть: </a:t>
            </a:r>
            <a:r>
              <a:rPr lang="ru-RU" sz="15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Комплекс ОРУ </a:t>
            </a:r>
            <a:r>
              <a:rPr lang="ru-RU" sz="1500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«Мы — моряки»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500" i="1" dirty="0">
                <a:latin typeface="Arial" pitchFamily="34" charset="0"/>
                <a:cs typeface="Arial" pitchFamily="34" charset="0"/>
              </a:rPr>
              <a:t>«Паруса мы поднимаем, запах моря мы вдыхаем»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И. п.: о. с., руки к плечам, локти опущены. 1 — поднять локти вверх — вдох; 2 — опустить вниз — выдох. Повторить 6-8 раз.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500" i="1" dirty="0">
                <a:latin typeface="Arial" pitchFamily="34" charset="0"/>
                <a:cs typeface="Arial" pitchFamily="34" charset="0"/>
              </a:rPr>
              <a:t>«Чайки летают над кораблями, чайки кричат и кружатся над нами»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И. п. : о. с., руки вниз. 1—4 — вращение головой вправо, затем влево. Пауза. Повторить по 2-3 раза в каждую сторону.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500" i="1" dirty="0">
                <a:latin typeface="Arial" pitchFamily="34" charset="0"/>
                <a:cs typeface="Arial" pitchFamily="34" charset="0"/>
              </a:rPr>
              <a:t>«Палубу матросы драят, чистят, моют, убирают»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i="1" dirty="0">
                <a:latin typeface="Arial" pitchFamily="34" charset="0"/>
                <a:cs typeface="Arial" pitchFamily="34" charset="0"/>
              </a:rPr>
              <a:t>И. п. : ноги на ширине плеч, руки в стороны. 1 — наклон вперед с поворотом к правой ноге и хлопком между ног; 2-й. п. ; 3-4 — то же к другой ноге. Повторить 4-5 раз.</a:t>
            </a:r>
          </a:p>
          <a:p>
            <a:pPr marL="0" lvl="0" indent="174625">
              <a:spcBef>
                <a:spcPts val="0"/>
              </a:spcBef>
              <a:buNone/>
            </a:pPr>
            <a:r>
              <a:rPr lang="ru-RU" sz="15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«Будем ноги </a:t>
            </a:r>
            <a:r>
              <a:rPr lang="ru-RU" sz="1500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укреплять</a:t>
            </a:r>
            <a:r>
              <a:rPr lang="ru-RU" sz="15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мышцы все тренировать»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И. п. : о. с., руки на пояс. 1 — выставить правую ногу вперед на носок; 2 — в сторону; 3 — назад; 4 — и. п. Повторить то же левой ногой. Повторить по 4-5 раз каждой ногой.</a:t>
            </a:r>
          </a:p>
          <a:p>
            <a:pPr marL="0" indent="0">
              <a:spcBef>
                <a:spcPts val="0"/>
              </a:spcBef>
              <a:buNone/>
            </a:pPr>
            <a:endParaRPr lang="ru-RU" sz="1500" i="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500" i="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2339752" y="497357"/>
            <a:ext cx="288032" cy="28803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181" y="1124745"/>
            <a:ext cx="3267675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178130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821" y="2066742"/>
            <a:ext cx="5184576" cy="821365"/>
          </a:xfrm>
        </p:spPr>
        <p:txBody>
          <a:bodyPr>
            <a:normAutofit/>
          </a:bodyPr>
          <a:lstStyle/>
          <a:p>
            <a:pPr marL="0" indent="87313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На средства трудящихся города Мелитополя была построена эскадрилья истребителей имени Героя Советского Союза Григория Нестеренко.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476672"/>
            <a:ext cx="7992888" cy="1817693"/>
          </a:xfrm>
        </p:spPr>
        <p:txBody>
          <a:bodyPr/>
          <a:lstStyle/>
          <a:p>
            <a:pPr indent="174625"/>
            <a:r>
              <a:rPr lang="ru-RU" dirty="0">
                <a:latin typeface="Arial" pitchFamily="34" charset="0"/>
                <a:cs typeface="Arial" pitchFamily="34" charset="0"/>
              </a:rPr>
              <a:t>Герою Советского Союза  Григорию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Карповичу</a:t>
            </a:r>
            <a:r>
              <a:rPr lang="ru-RU" dirty="0">
                <a:latin typeface="Arial" pitchFamily="34" charset="0"/>
                <a:cs typeface="Arial" pitchFamily="34" charset="0"/>
              </a:rPr>
              <a:t> Нестеренко было всего 26 лет. Похоронен он в селе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Новогородковка</a:t>
            </a:r>
            <a:r>
              <a:rPr lang="ru-RU" dirty="0">
                <a:latin typeface="Arial" pitchFamily="34" charset="0"/>
                <a:cs typeface="Arial" pitchFamily="34" charset="0"/>
              </a:rPr>
              <a:t> Мелитопольского района Запорожской области Украины.</a:t>
            </a:r>
          </a:p>
          <a:p>
            <a:pPr indent="174625"/>
            <a:r>
              <a:rPr lang="ru-RU" dirty="0">
                <a:latin typeface="Arial" pitchFamily="34" charset="0"/>
                <a:cs typeface="Arial" pitchFamily="34" charset="0"/>
              </a:rPr>
              <a:t>Указом Президиума Верховного Совета СССР от 1 ноября 1943 года за образцовое выполнение боевых заданий командования по прорыву немецких укреплений, освобождение города Мелитополь и проявленную отвагу и героизм старшему лётчику 291-го истребительного авиационного полка 256-й дивизии Григорию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Карповичу</a:t>
            </a:r>
            <a:r>
              <a:rPr lang="ru-RU" dirty="0">
                <a:latin typeface="Arial" pitchFamily="34" charset="0"/>
                <a:cs typeface="Arial" pitchFamily="34" charset="0"/>
              </a:rPr>
              <a:t> Нестеренко присвоено звание Героя Советского Союза (посмертно).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28169" y="619929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40</a:t>
            </a:fld>
            <a:endParaRPr lang="ru-RU"/>
          </a:p>
        </p:txBody>
      </p:sp>
      <p:pic>
        <p:nvPicPr>
          <p:cNvPr id="7" name="Рисунок 6" descr="C:\Users\User\Desktop\Новая папка (3)\Медаль_«Золотая_Звезда»_(СССР)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556792"/>
            <a:ext cx="635379" cy="1119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User\Desktop\Новая папка (3)\Order-of-the-Red-Star.svg (1)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912033"/>
            <a:ext cx="1008112" cy="764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User\Desktop\Новая папка (3)\Leninorder.svg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12033"/>
            <a:ext cx="1047110" cy="795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Users\User\Desktop\Новая папка (3)\pe-2+sovetskaya+aviatciya+sovetskij+samolet+tehnika+vtoroj+mirovoj+samoleti+sssr+8313967859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54356"/>
            <a:ext cx="2439262" cy="1294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2978814" y="2707177"/>
            <a:ext cx="4248472" cy="14419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87313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Его имя выбито золотом на мраморе в зале Победы Центрального музея Вооружённых Сил в Москве. Приказом министра обороны он навечно зачислен в списки воинской части. На здании Института народного хозяйства в Ростове-на-Дону установлена мемориальная доска. </a:t>
            </a:r>
          </a:p>
        </p:txBody>
      </p:sp>
      <p:pic>
        <p:nvPicPr>
          <p:cNvPr id="15" name="Рисунок 14" descr="C:\Users\User\Desktop\Новая папка (3)\image003_4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736" y="3194862"/>
            <a:ext cx="1515110" cy="2322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686949" y="5124556"/>
            <a:ext cx="6150489" cy="8213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87313">
              <a:buFont typeface="Arial" pitchFamily="34" charset="0"/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39552" y="4196411"/>
            <a:ext cx="65534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25"/>
            <a:r>
              <a:rPr lang="ru-RU" sz="1400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Мелиополе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и в Каневской есть улицы, названные в честь легендарного героя. Рядом со школой, носящей его имя, стоит памятный камень.</a:t>
            </a:r>
          </a:p>
          <a:p>
            <a:pPr indent="174625"/>
            <a:r>
              <a:rPr lang="ru-RU" sz="1400" dirty="0">
                <a:latin typeface="Arial" pitchFamily="34" charset="0"/>
                <a:cs typeface="Arial" pitchFamily="34" charset="0"/>
              </a:rPr>
              <a:t>Мы помним нашего земляка, отдавшего жизнь за Родину, и благодарны ему за совершённый подвиг.</a:t>
            </a:r>
          </a:p>
          <a:p>
            <a:pPr indent="87313"/>
            <a:r>
              <a:rPr lang="ru-RU" sz="1400" i="1" dirty="0">
                <a:latin typeface="Arial" pitchFamily="34" charset="0"/>
                <a:cs typeface="Arial" pitchFamily="34" charset="0"/>
              </a:rPr>
              <a:t>«Никто не забыт и ничто не забыто» -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indent="87313"/>
            <a:r>
              <a:rPr lang="ru-RU" sz="1400" i="1" dirty="0">
                <a:latin typeface="Arial" pitchFamily="34" charset="0"/>
                <a:cs typeface="Arial" pitchFamily="34" charset="0"/>
              </a:rPr>
              <a:t>Горящая надпись на глыбе гранита.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indent="87313"/>
            <a:r>
              <a:rPr lang="ru-RU" sz="1400" i="1" dirty="0">
                <a:latin typeface="Arial" pitchFamily="34" charset="0"/>
                <a:cs typeface="Arial" pitchFamily="34" charset="0"/>
              </a:rPr>
              <a:t>Поблекшими листьями ветер играет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indent="87313"/>
            <a:r>
              <a:rPr lang="ru-RU" sz="1400" i="1" dirty="0">
                <a:latin typeface="Arial" pitchFamily="34" charset="0"/>
                <a:cs typeface="Arial" pitchFamily="34" charset="0"/>
              </a:rPr>
              <a:t>И снегом холодным венки засыпает.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indent="87313"/>
            <a:r>
              <a:rPr lang="ru-RU" sz="1400" i="1" dirty="0">
                <a:latin typeface="Arial" pitchFamily="34" charset="0"/>
                <a:cs typeface="Arial" pitchFamily="34" charset="0"/>
              </a:rPr>
              <a:t>Но, словно огонь, у подножья – гвоздика.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indent="87313"/>
            <a:r>
              <a:rPr lang="ru-RU" sz="1400" i="1" dirty="0">
                <a:latin typeface="Arial" pitchFamily="34" charset="0"/>
                <a:cs typeface="Arial" pitchFamily="34" charset="0"/>
              </a:rPr>
              <a:t>Никто не забыт и ничто не забыто.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indent="87313"/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indent="87313"/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C:\Users\User\Desktop\Новая папка (3)\124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285" y="5026481"/>
            <a:ext cx="1656184" cy="150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37441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476672"/>
            <a:ext cx="8064896" cy="2016224"/>
          </a:xfrm>
        </p:spPr>
        <p:txBody>
          <a:bodyPr>
            <a:normAutofit/>
          </a:bodyPr>
          <a:lstStyle/>
          <a:p>
            <a:pPr indent="174625"/>
            <a:r>
              <a:rPr lang="ru-RU" b="1" dirty="0">
                <a:latin typeface="Arial" pitchFamily="34" charset="0"/>
                <a:cs typeface="Arial" pitchFamily="34" charset="0"/>
              </a:rPr>
              <a:t>Воспитатель: </a:t>
            </a:r>
            <a:r>
              <a:rPr lang="ru-RU" dirty="0">
                <a:latin typeface="Arial" pitchFamily="34" charset="0"/>
                <a:cs typeface="Arial" pitchFamily="34" charset="0"/>
              </a:rPr>
              <a:t>Ребята, что же нового вы сегодня узнали? Что понравилось? Какие должны быть настоящие солдаты? Вы хотите стать военными? Каким характером должен обладать военный? Что нужно знать и уметь, чтобы стать военным?</a:t>
            </a:r>
          </a:p>
          <a:p>
            <a:pPr indent="174625" fontAlgn="t"/>
            <a:r>
              <a:rPr lang="ru-RU" b="1" i="1" dirty="0">
                <a:latin typeface="Arial" pitchFamily="34" charset="0"/>
                <a:cs typeface="Arial" pitchFamily="34" charset="0"/>
              </a:rPr>
              <a:t>Воспитатель выслушивает  ответы каждого ребенка.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indent="174625" fontAlgn="t"/>
            <a:r>
              <a:rPr lang="ru-RU" b="1" dirty="0">
                <a:latin typeface="Arial" pitchFamily="34" charset="0"/>
                <a:cs typeface="Arial" pitchFamily="34" charset="0"/>
              </a:rPr>
              <a:t>Воспитатель: </a:t>
            </a:r>
            <a:r>
              <a:rPr lang="ru-RU" dirty="0">
                <a:latin typeface="Arial" pitchFamily="34" charset="0"/>
                <a:cs typeface="Arial" pitchFamily="34" charset="0"/>
              </a:rPr>
              <a:t>Ребята, я предлагаю почтить память нашего станичника и всех воинов, погибших за то, чтоб мы жили в мире, минутой молчания.</a:t>
            </a:r>
          </a:p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562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028" y="538313"/>
            <a:ext cx="6318404" cy="1306510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/>
              <a:t/>
            </a:r>
            <a:br>
              <a:rPr lang="ru-RU" i="1" dirty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i="1" dirty="0"/>
              <a:t/>
            </a:r>
            <a:br>
              <a:rPr lang="ru-RU" i="1" dirty="0"/>
            </a:br>
            <a:r>
              <a:rPr lang="ru-RU" sz="1800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КОНСПЕКТ совместной деятельности воспитателя с детьми подготовительной к школе группы по патриотическому воспитанию на тему </a:t>
            </a:r>
            <a:r>
              <a:rPr lang="ru-RU" sz="18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«Есть память, которой не будет забвенья, и слава, которой не будет конца…»</a:t>
            </a:r>
            <a:br>
              <a:rPr lang="ru-RU" sz="18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2524542"/>
            <a:ext cx="7992888" cy="3784778"/>
          </a:xfrm>
        </p:spPr>
        <p:txBody>
          <a:bodyPr>
            <a:noAutofit/>
          </a:bodyPr>
          <a:lstStyle/>
          <a:p>
            <a:pPr indent="174625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latin typeface="Arial" pitchFamily="34" charset="0"/>
                <a:ea typeface="Times New Roman"/>
                <a:cs typeface="Arial" pitchFamily="34" charset="0"/>
              </a:rPr>
              <a:t>Возраст воспитанников: </a:t>
            </a: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подготовительная к школе группа</a:t>
            </a:r>
            <a:endParaRPr lang="ru-RU" dirty="0">
              <a:latin typeface="Arial" pitchFamily="34" charset="0"/>
              <a:ea typeface="Calibri"/>
              <a:cs typeface="Arial" pitchFamily="34" charset="0"/>
            </a:endParaRPr>
          </a:p>
          <a:p>
            <a:pPr indent="174625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latin typeface="Arial" pitchFamily="34" charset="0"/>
                <a:ea typeface="Times New Roman"/>
                <a:cs typeface="Arial" pitchFamily="34" charset="0"/>
              </a:rPr>
              <a:t>Цель:</a:t>
            </a: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 Продолжать расширять представления детей о Кубанском казачестве. Узнать о далеком прошлом казаков.</a:t>
            </a:r>
            <a:endParaRPr lang="ru-RU" dirty="0">
              <a:latin typeface="Arial" pitchFamily="34" charset="0"/>
              <a:ea typeface="Calibri"/>
              <a:cs typeface="Arial" pitchFamily="34" charset="0"/>
            </a:endParaRPr>
          </a:p>
          <a:p>
            <a:pPr indent="174625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latin typeface="Arial" pitchFamily="34" charset="0"/>
                <a:ea typeface="Times New Roman"/>
                <a:cs typeface="Arial" pitchFamily="34" charset="0"/>
              </a:rPr>
              <a:t>Задачи:</a:t>
            </a:r>
            <a:endParaRPr lang="ru-RU" dirty="0">
              <a:latin typeface="Arial" pitchFamily="34" charset="0"/>
              <a:ea typeface="Calibri"/>
              <a:cs typeface="Arial" pitchFamily="34" charset="0"/>
            </a:endParaRPr>
          </a:p>
          <a:p>
            <a:pPr lvl="0" indent="174625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Обучающие: Уточнить и расширить представления и знания детей о казаках, как защитниках Родины.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lvl="0" indent="174625">
              <a:spcBef>
                <a:spcPts val="0"/>
              </a:spcBef>
              <a:spcAft>
                <a:spcPts val="0"/>
              </a:spcAft>
              <a:buSzPts val="1400"/>
              <a:buFont typeface="Symbol"/>
              <a:buChar char=""/>
            </a:pP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Развивающие: Развивать любознательность и интерес к истории родного края, ее героям.</a:t>
            </a:r>
            <a:endParaRPr lang="ru-RU" dirty="0">
              <a:latin typeface="Arial" pitchFamily="34" charset="0"/>
              <a:ea typeface="Calibri"/>
              <a:cs typeface="Arial" pitchFamily="34" charset="0"/>
            </a:endParaRPr>
          </a:p>
          <a:p>
            <a:pPr indent="174625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Развивать умение поддерживать непринужденную беседу, связно и последовательно отвечать на поставленные вопросы.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lvl="0" indent="174625"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Воспитательные: Воспитывать любовь и уважительное  отношение к  истории, традициям и обычаям родного края.</a:t>
            </a:r>
          </a:p>
          <a:p>
            <a:pPr indent="174625"/>
            <a:r>
              <a:rPr lang="ru-RU" b="1" dirty="0">
                <a:latin typeface="Arial" pitchFamily="34" charset="0"/>
                <a:cs typeface="Arial" pitchFamily="34" charset="0"/>
              </a:rPr>
              <a:t>Предварительная работа: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беседы о происхождении Кубанского казачества, чтение художественной литературы;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рассматривание фотографий;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просмотр презентации 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«Кубанские казаки — защитники Отечества»</a:t>
            </a:r>
            <a:r>
              <a:rPr lang="ru-RU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174625"/>
            <a:r>
              <a:rPr lang="ru-RU" b="1" dirty="0">
                <a:latin typeface="Arial" pitchFamily="34" charset="0"/>
                <a:cs typeface="Arial" pitchFamily="34" charset="0"/>
              </a:rPr>
              <a:t>Материал и оборудование:</a:t>
            </a:r>
            <a:r>
              <a:rPr lang="ru-RU" dirty="0">
                <a:latin typeface="Arial" pitchFamily="34" charset="0"/>
                <a:cs typeface="Arial" pitchFamily="34" charset="0"/>
              </a:rPr>
              <a:t> одежда казака, нагайка, шашка, мультимедийная презентация, картинки с изображением лошадей по мастям, предметы ухода за ними, стихотворение о казаках.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endParaRPr lang="ru-RU" dirty="0">
              <a:latin typeface="Arial" pitchFamily="34" charset="0"/>
              <a:ea typeface="Calibri"/>
              <a:cs typeface="Arial" pitchFamily="34" charset="0"/>
            </a:endParaRP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42</a:t>
            </a:fld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2005470" y="312191"/>
            <a:ext cx="288032" cy="28803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C:\Documents and Settings\Admin\Рабочий стол\Горькая память войны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1537926" cy="1687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975648" y="1556792"/>
            <a:ext cx="31683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1200" i="1" dirty="0">
                <a:latin typeface="Arial" pitchFamily="34" charset="0"/>
                <a:cs typeface="Arial" pitchFamily="34" charset="0"/>
              </a:rPr>
              <a:t>Автор: </a:t>
            </a:r>
          </a:p>
          <a:p>
            <a:pPr fontAlgn="t"/>
            <a:r>
              <a:rPr lang="ru-RU" sz="1200" i="1" dirty="0">
                <a:latin typeface="Arial" pitchFamily="34" charset="0"/>
                <a:cs typeface="Arial" pitchFamily="34" charset="0"/>
              </a:rPr>
              <a:t>Воспитатель  первой квалификационной категории</a:t>
            </a:r>
          </a:p>
          <a:p>
            <a:pPr fontAlgn="t"/>
            <a:r>
              <a:rPr lang="ru-RU" sz="1200" i="1" dirty="0">
                <a:latin typeface="Arial" pitchFamily="34" charset="0"/>
                <a:cs typeface="Arial" pitchFamily="34" charset="0"/>
              </a:rPr>
              <a:t>МБДОУ детский сад № 4 </a:t>
            </a:r>
          </a:p>
          <a:p>
            <a:pPr fontAlgn="t"/>
            <a:r>
              <a:rPr lang="ru-RU" sz="1200" i="1" dirty="0">
                <a:latin typeface="Arial" pitchFamily="34" charset="0"/>
                <a:cs typeface="Arial" pitchFamily="34" charset="0"/>
              </a:rPr>
              <a:t>О.В. </a:t>
            </a:r>
            <a:r>
              <a:rPr lang="ru-RU" sz="1200" i="1" dirty="0" err="1">
                <a:latin typeface="Arial" pitchFamily="34" charset="0"/>
                <a:cs typeface="Arial" pitchFamily="34" charset="0"/>
              </a:rPr>
              <a:t>Нертик</a:t>
            </a:r>
            <a:endParaRPr lang="ru-RU" sz="12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3318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698" y="2262177"/>
            <a:ext cx="4885382" cy="2390959"/>
          </a:xfrm>
        </p:spPr>
        <p:txBody>
          <a:bodyPr>
            <a:normAutofit lnSpcReduction="10000"/>
          </a:bodyPr>
          <a:lstStyle/>
          <a:p>
            <a:pPr marL="87313" indent="174625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latin typeface="Arial" pitchFamily="34" charset="0"/>
                <a:ea typeface="Times New Roman"/>
                <a:cs typeface="Arial" pitchFamily="34" charset="0"/>
              </a:rPr>
              <a:t>Воспитатель:</a:t>
            </a:r>
            <a:r>
              <a:rPr lang="ru-RU" sz="1400" dirty="0">
                <a:latin typeface="Arial" pitchFamily="34" charset="0"/>
                <a:ea typeface="Times New Roman"/>
                <a:cs typeface="Arial" pitchFamily="34" charset="0"/>
              </a:rPr>
              <a:t> Почему вы так решили?</a:t>
            </a:r>
            <a:endParaRPr lang="ru-RU" sz="1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87313" indent="174625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latin typeface="Arial" pitchFamily="34" charset="0"/>
                <a:ea typeface="Times New Roman"/>
                <a:cs typeface="Arial" pitchFamily="34" charset="0"/>
              </a:rPr>
              <a:t>Воспитатель:</a:t>
            </a:r>
            <a:r>
              <a:rPr lang="ru-RU" sz="1400" dirty="0">
                <a:latin typeface="Arial" pitchFamily="34" charset="0"/>
                <a:ea typeface="Times New Roman"/>
                <a:cs typeface="Arial" pitchFamily="34" charset="0"/>
              </a:rPr>
              <a:t> Ребята, а что вы знаете о казаках? Кто такие казаки?</a:t>
            </a:r>
            <a:endParaRPr lang="ru-RU" sz="1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87313" indent="174625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latin typeface="Arial" pitchFamily="34" charset="0"/>
                <a:ea typeface="Times New Roman"/>
                <a:cs typeface="Arial" pitchFamily="34" charset="0"/>
              </a:rPr>
              <a:t>Воспитатель:</a:t>
            </a:r>
            <a:r>
              <a:rPr lang="ru-RU" sz="1400" dirty="0">
                <a:latin typeface="Arial" pitchFamily="34" charset="0"/>
                <a:ea typeface="Times New Roman"/>
                <a:cs typeface="Arial" pitchFamily="34" charset="0"/>
              </a:rPr>
              <a:t> Помните, где селились казаки?</a:t>
            </a:r>
            <a:endParaRPr lang="ru-RU" sz="1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87313" indent="174625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latin typeface="Arial" pitchFamily="34" charset="0"/>
                <a:ea typeface="Times New Roman"/>
                <a:cs typeface="Arial" pitchFamily="34" charset="0"/>
              </a:rPr>
              <a:t>Воспитатель:</a:t>
            </a:r>
            <a:r>
              <a:rPr lang="ru-RU" sz="1400" dirty="0">
                <a:latin typeface="Arial" pitchFamily="34" charset="0"/>
                <a:ea typeface="Times New Roman"/>
                <a:cs typeface="Arial" pitchFamily="34" charset="0"/>
              </a:rPr>
              <a:t> Так какое же главное призвание казаков? Ребята, а как вы думаете, казаков можно назвать нашими защитниками?</a:t>
            </a:r>
          </a:p>
          <a:p>
            <a:pPr marL="87313" lvl="0" indent="174625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Воспитатель:</a:t>
            </a:r>
            <a:r>
              <a:rPr lang="ru-RU" sz="1400" dirty="0"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 Верно, ребята,  казак смелый, отважный, храбрый воин.</a:t>
            </a:r>
            <a:r>
              <a:rPr lang="ru-RU" sz="1400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</a:p>
          <a:p>
            <a:pPr marL="87313" lvl="0" indent="174625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Воспитатель:</a:t>
            </a:r>
            <a:r>
              <a:rPr lang="ru-RU" sz="1400" dirty="0"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 Я предлагаю вам вспомнить пословицы и поговорки про казаков.</a:t>
            </a:r>
            <a:endParaRPr lang="ru-RU" sz="1400" dirty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marL="87313" indent="174625" algn="just">
              <a:spcBef>
                <a:spcPts val="0"/>
              </a:spcBef>
              <a:spcAft>
                <a:spcPts val="0"/>
              </a:spcAft>
              <a:buNone/>
            </a:pPr>
            <a:endParaRPr lang="ru-RU" sz="1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0" indent="0"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476672"/>
            <a:ext cx="8003231" cy="1800200"/>
          </a:xfrm>
        </p:spPr>
        <p:txBody>
          <a:bodyPr>
            <a:normAutofit/>
          </a:bodyPr>
          <a:lstStyle/>
          <a:p>
            <a:pPr indent="174625">
              <a:spcBef>
                <a:spcPts val="0"/>
              </a:spcBef>
            </a:pPr>
            <a:r>
              <a:rPr lang="ru-RU" b="1" dirty="0">
                <a:latin typeface="Arial" pitchFamily="34" charset="0"/>
                <a:cs typeface="Arial" pitchFamily="34" charset="0"/>
              </a:rPr>
              <a:t>Образовательные технологии: </a:t>
            </a:r>
            <a:r>
              <a:rPr lang="ru-RU" dirty="0">
                <a:latin typeface="Arial" pitchFamily="34" charset="0"/>
                <a:cs typeface="Arial" pitchFamily="34" charset="0"/>
              </a:rPr>
              <a:t>ИКТ, личностно-ориентированная, игровая.</a:t>
            </a:r>
          </a:p>
          <a:p>
            <a:pPr indent="174625">
              <a:spcBef>
                <a:spcPts val="0"/>
              </a:spcBef>
            </a:pPr>
            <a:r>
              <a:rPr lang="ru-RU" b="1" dirty="0">
                <a:latin typeface="Arial" pitchFamily="34" charset="0"/>
                <a:cs typeface="Arial" pitchFamily="34" charset="0"/>
              </a:rPr>
              <a:t>Ожидаемый результат:</a:t>
            </a:r>
            <a:r>
              <a:rPr lang="ru-RU" dirty="0">
                <a:latin typeface="Arial" pitchFamily="34" charset="0"/>
                <a:cs typeface="Arial" pitchFamily="34" charset="0"/>
              </a:rPr>
              <a:t> расширение и систематизация представлений и знаний детей о казаках, как защитниках Родины. Вызвать желание у детей знакомиться с жизнью казаков.</a:t>
            </a:r>
          </a:p>
          <a:p>
            <a:pPr indent="174625" algn="ctr">
              <a:spcBef>
                <a:spcPts val="0"/>
              </a:spcBef>
            </a:pPr>
            <a:r>
              <a:rPr lang="ru-RU" b="1" dirty="0">
                <a:latin typeface="Arial" pitchFamily="34" charset="0"/>
                <a:cs typeface="Arial" pitchFamily="34" charset="0"/>
              </a:rPr>
              <a:t>Ход образовательной деятельности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indent="174625">
              <a:spcBef>
                <a:spcPts val="0"/>
              </a:spcBef>
            </a:pPr>
            <a:r>
              <a:rPr lang="ru-RU" dirty="0">
                <a:latin typeface="Arial" pitchFamily="34" charset="0"/>
                <a:cs typeface="Arial" pitchFamily="34" charset="0"/>
              </a:rPr>
              <a:t>На вешалке в группе весит казачья одежда и снаряжение казака. Воспитатель обращает внимание детей на них.</a:t>
            </a:r>
          </a:p>
          <a:p>
            <a:pPr indent="174625">
              <a:spcBef>
                <a:spcPts val="0"/>
              </a:spcBef>
            </a:pPr>
            <a:r>
              <a:rPr lang="ru-RU" b="1" dirty="0">
                <a:latin typeface="Arial" pitchFamily="34" charset="0"/>
                <a:cs typeface="Arial" pitchFamily="34" charset="0"/>
              </a:rPr>
              <a:t>Воспитатель:</a:t>
            </a:r>
            <a:r>
              <a:rPr lang="ru-RU" dirty="0">
                <a:latin typeface="Arial" pitchFamily="34" charset="0"/>
                <a:cs typeface="Arial" pitchFamily="34" charset="0"/>
              </a:rPr>
              <a:t> Ребята, я обнаружила в нашем Кубанском уголке вот эти вещи. Как вы думаете, кому они могут принадлежать?</a:t>
            </a:r>
          </a:p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43</a:t>
            </a:fld>
            <a:endParaRPr lang="ru-RU"/>
          </a:p>
        </p:txBody>
      </p:sp>
      <p:pic>
        <p:nvPicPr>
          <p:cNvPr id="7" name="Рисунок 6" descr="C:\Documents and Settings\Admin\Рабочий стол\unname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19154"/>
            <a:ext cx="3153653" cy="2101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39552" y="4509120"/>
            <a:ext cx="79781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25" algn="just"/>
            <a:r>
              <a:rPr lang="ru-RU" sz="1400" b="1" dirty="0">
                <a:latin typeface="Arial" pitchFamily="34" charset="0"/>
                <a:ea typeface="Times New Roman"/>
                <a:cs typeface="Arial" pitchFamily="34" charset="0"/>
              </a:rPr>
              <a:t>Воспитатель:</a:t>
            </a:r>
            <a:r>
              <a:rPr lang="ru-RU" sz="1400" dirty="0">
                <a:latin typeface="Arial" pitchFamily="34" charset="0"/>
                <a:ea typeface="Times New Roman"/>
                <a:cs typeface="Arial" pitchFamily="34" charset="0"/>
              </a:rPr>
              <a:t> Правильно! Смелость, отвага, чувство товарищества, физическая выносливость, сила, ловкость — все эти качества воспитывались в казаках с детства. Ведь служба казаков по охране границ своего Отечества была не легка. Казаки – надёжная сила Родины во все времена.</a:t>
            </a:r>
          </a:p>
          <a:p>
            <a:pPr indent="174625" algn="just"/>
            <a:r>
              <a:rPr lang="ru-RU" sz="1400" dirty="0">
                <a:latin typeface="Arial" pitchFamily="34" charset="0"/>
                <a:cs typeface="Arial" pitchFamily="34" charset="0"/>
              </a:rPr>
              <a:t>В казачьей семье всегда главным был старший, опытный казак. Все члены семьи его слушались и уважали. Девочек приучали помогать взрослым по дому и работать на огороде. А в свободное время ватага маленьких казачат весело играла на улице. Ребята, может, вы знаете какую-нибудь казачью игру?</a:t>
            </a:r>
          </a:p>
        </p:txBody>
      </p:sp>
    </p:spTree>
    <p:extLst>
      <p:ext uri="{BB962C8B-B14F-4D97-AF65-F5344CB8AC3E}">
        <p14:creationId xmlns:p14="http://schemas.microsoft.com/office/powerpoint/2010/main" val="10778517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404664"/>
            <a:ext cx="8147247" cy="5976664"/>
          </a:xfrm>
        </p:spPr>
        <p:txBody>
          <a:bodyPr>
            <a:noAutofit/>
          </a:bodyPr>
          <a:lstStyle/>
          <a:p>
            <a:pPr indent="174625" algn="just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latin typeface="Arial" pitchFamily="34" charset="0"/>
                <a:ea typeface="Times New Roman"/>
                <a:cs typeface="Arial" pitchFamily="34" charset="0"/>
              </a:rPr>
              <a:t>Воспитатель:</a:t>
            </a: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 Хотите поиграть в неё? </a:t>
            </a:r>
            <a:endParaRPr lang="ru-RU" dirty="0">
              <a:latin typeface="Arial" pitchFamily="34" charset="0"/>
              <a:ea typeface="Calibri"/>
              <a:cs typeface="Arial" pitchFamily="34" charset="0"/>
            </a:endParaRPr>
          </a:p>
          <a:p>
            <a:pPr indent="174625" algn="ctr">
              <a:spcBef>
                <a:spcPts val="0"/>
              </a:spcBef>
              <a:spcAft>
                <a:spcPts val="0"/>
              </a:spcAft>
            </a:pPr>
            <a:r>
              <a:rPr lang="ru-RU" i="1" dirty="0">
                <a:latin typeface="Arial" pitchFamily="34" charset="0"/>
                <a:ea typeface="Times New Roman"/>
                <a:cs typeface="Arial" pitchFamily="34" charset="0"/>
              </a:rPr>
              <a:t>Игра «Баба Яга»</a:t>
            </a:r>
            <a:endParaRPr lang="ru-RU" dirty="0">
              <a:latin typeface="Arial" pitchFamily="34" charset="0"/>
              <a:ea typeface="Calibri"/>
              <a:cs typeface="Arial" pitchFamily="34" charset="0"/>
            </a:endParaRPr>
          </a:p>
          <a:p>
            <a:pPr indent="174625" algn="just">
              <a:spcBef>
                <a:spcPts val="0"/>
              </a:spcBef>
              <a:spcAft>
                <a:spcPts val="0"/>
              </a:spcAft>
            </a:pPr>
            <a:r>
              <a:rPr lang="ru-RU" i="1" dirty="0">
                <a:latin typeface="Arial" pitchFamily="34" charset="0"/>
                <a:ea typeface="Times New Roman"/>
                <a:cs typeface="Arial" pitchFamily="34" charset="0"/>
              </a:rPr>
              <a:t>Ход игры:</a:t>
            </a: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 В центре зала стоит Баба Яга,  в руках у неё помело (веточка). Дети становятся по кругу и приговаривают:</a:t>
            </a:r>
            <a:endParaRPr lang="ru-RU" dirty="0">
              <a:latin typeface="Arial" pitchFamily="34" charset="0"/>
              <a:ea typeface="Calibri"/>
              <a:cs typeface="Arial" pitchFamily="34" charset="0"/>
            </a:endParaRPr>
          </a:p>
          <a:p>
            <a:pPr indent="174625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Бабка </a:t>
            </a:r>
            <a:r>
              <a:rPr lang="ru-RU" dirty="0" err="1">
                <a:latin typeface="Arial" pitchFamily="34" charset="0"/>
                <a:ea typeface="Times New Roman"/>
                <a:cs typeface="Arial" pitchFamily="34" charset="0"/>
              </a:rPr>
              <a:t>Ёжка</a:t>
            </a: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, костяная ножка,</a:t>
            </a:r>
            <a:endParaRPr lang="ru-RU" dirty="0">
              <a:latin typeface="Arial" pitchFamily="34" charset="0"/>
              <a:ea typeface="Calibri"/>
              <a:cs typeface="Arial" pitchFamily="34" charset="0"/>
            </a:endParaRPr>
          </a:p>
          <a:p>
            <a:pPr indent="174625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С печки упала, ножку сломала!</a:t>
            </a:r>
            <a:endParaRPr lang="ru-RU" dirty="0">
              <a:latin typeface="Arial" pitchFamily="34" charset="0"/>
              <a:ea typeface="Calibri"/>
              <a:cs typeface="Arial" pitchFamily="34" charset="0"/>
            </a:endParaRPr>
          </a:p>
          <a:p>
            <a:pPr indent="174625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А потом и говорит: «У меня нога болит!»</a:t>
            </a:r>
            <a:endParaRPr lang="ru-RU" dirty="0">
              <a:latin typeface="Arial" pitchFamily="34" charset="0"/>
              <a:ea typeface="Calibri"/>
              <a:cs typeface="Arial" pitchFamily="34" charset="0"/>
            </a:endParaRPr>
          </a:p>
          <a:p>
            <a:pPr indent="174625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Пошла на улицу – раздавила курицу,</a:t>
            </a:r>
            <a:endParaRPr lang="ru-RU" dirty="0">
              <a:latin typeface="Arial" pitchFamily="34" charset="0"/>
              <a:ea typeface="Calibri"/>
              <a:cs typeface="Arial" pitchFamily="34" charset="0"/>
            </a:endParaRPr>
          </a:p>
          <a:p>
            <a:pPr indent="174625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Пошла на базар – раздавила самовар,</a:t>
            </a:r>
            <a:endParaRPr lang="ru-RU" dirty="0">
              <a:latin typeface="Arial" pitchFamily="34" charset="0"/>
              <a:ea typeface="Calibri"/>
              <a:cs typeface="Arial" pitchFamily="34" charset="0"/>
            </a:endParaRPr>
          </a:p>
          <a:p>
            <a:pPr indent="174625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Вышла на лужайку - испугала зайку!</a:t>
            </a:r>
            <a:endParaRPr lang="ru-RU" dirty="0">
              <a:latin typeface="Arial" pitchFamily="34" charset="0"/>
              <a:ea typeface="Calibri"/>
              <a:cs typeface="Arial" pitchFamily="34" charset="0"/>
            </a:endParaRPr>
          </a:p>
          <a:p>
            <a:pPr indent="174625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Дети разбегаются, а Баба Яга прыгая на одной ноге, пытается осалить детей своим помелом. Бабой Ягой становится тот, кого водящий заведет в круг.</a:t>
            </a:r>
            <a:endParaRPr lang="ru-RU" dirty="0">
              <a:latin typeface="Arial" pitchFamily="34" charset="0"/>
              <a:ea typeface="Calibri"/>
              <a:cs typeface="Arial" pitchFamily="34" charset="0"/>
            </a:endParaRPr>
          </a:p>
          <a:p>
            <a:pPr indent="174625" algn="just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latin typeface="Arial" pitchFamily="34" charset="0"/>
                <a:ea typeface="Times New Roman"/>
                <a:cs typeface="Arial" pitchFamily="34" charset="0"/>
              </a:rPr>
              <a:t>Воспитатель:</a:t>
            </a: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 С особой радостью встречали в казачьей семье рождение мальчика. Мальчика воспитывали гораздо строже, чем девочку. Казак рождался воином, и рождение мальчика было настоящей гордостью и радостью для казака. Игрушками ребенку служили ружья и ножи, лук и стрелы, отец учил его стрелять с тех самых пор, как только ребенок мог удержать оружие в руках. Мальчики  уже с детства готовились к будущей военной службе, а для этого нужно было научиться уверенно скакать на коне, именно поэтому казачонка уже в годик  сажали на коня  в первый раз! В три года маленький казак умел оседлать коня и скакать по двору, а в пять он уже разъезжал. Первыми словами малыша были не традиционные </a:t>
            </a:r>
            <a:r>
              <a:rPr lang="ru-RU" i="1" dirty="0">
                <a:latin typeface="Arial" pitchFamily="34" charset="0"/>
                <a:ea typeface="Times New Roman"/>
                <a:cs typeface="Arial" pitchFamily="34" charset="0"/>
              </a:rPr>
              <a:t>«мама»</a:t>
            </a: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 или </a:t>
            </a:r>
            <a:r>
              <a:rPr lang="ru-RU" i="1" dirty="0">
                <a:latin typeface="Arial" pitchFamily="34" charset="0"/>
                <a:ea typeface="Times New Roman"/>
                <a:cs typeface="Arial" pitchFamily="34" charset="0"/>
              </a:rPr>
              <a:t>«папа»</a:t>
            </a: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, а </a:t>
            </a:r>
            <a:r>
              <a:rPr lang="ru-RU" i="1" dirty="0">
                <a:latin typeface="Arial" pitchFamily="34" charset="0"/>
                <a:ea typeface="Times New Roman"/>
                <a:cs typeface="Arial" pitchFamily="34" charset="0"/>
              </a:rPr>
              <a:t>«</a:t>
            </a:r>
            <a:r>
              <a:rPr lang="ru-RU" i="1" dirty="0" err="1">
                <a:latin typeface="Arial" pitchFamily="34" charset="0"/>
                <a:ea typeface="Times New Roman"/>
                <a:cs typeface="Arial" pitchFamily="34" charset="0"/>
              </a:rPr>
              <a:t>нооо</a:t>
            </a:r>
            <a:r>
              <a:rPr lang="ru-RU" i="1" dirty="0">
                <a:latin typeface="Arial" pitchFamily="34" charset="0"/>
                <a:ea typeface="Times New Roman"/>
                <a:cs typeface="Arial" pitchFamily="34" charset="0"/>
              </a:rPr>
              <a:t>»</a:t>
            </a: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 и </a:t>
            </a:r>
            <a:r>
              <a:rPr lang="ru-RU" i="1" dirty="0">
                <a:latin typeface="Arial" pitchFamily="34" charset="0"/>
                <a:ea typeface="Times New Roman"/>
                <a:cs typeface="Arial" pitchFamily="34" charset="0"/>
              </a:rPr>
              <a:t>«пру»</a:t>
            </a: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. Когда мальчику исполнялось 7 лет, ему покупали маленького, жеребёнка, которого он сам выращивал.</a:t>
            </a:r>
            <a:endParaRPr lang="ru-RU" dirty="0">
              <a:latin typeface="Arial" pitchFamily="34" charset="0"/>
              <a:ea typeface="Calibri"/>
              <a:cs typeface="Arial" pitchFamily="34" charset="0"/>
            </a:endParaRPr>
          </a:p>
          <a:p>
            <a:pPr indent="174625" algn="just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latin typeface="Arial" pitchFamily="34" charset="0"/>
                <a:ea typeface="Times New Roman"/>
                <a:cs typeface="Arial" pitchFamily="34" charset="0"/>
              </a:rPr>
              <a:t>Воспитатель:</a:t>
            </a: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 Ребята, а вы не заметили необычный предмет в нашей группе? Как вы думаете, что это? </a:t>
            </a:r>
            <a:r>
              <a:rPr lang="ru-RU" i="1" dirty="0">
                <a:latin typeface="Arial" pitchFamily="34" charset="0"/>
                <a:ea typeface="Times New Roman"/>
                <a:cs typeface="Arial" pitchFamily="34" charset="0"/>
              </a:rPr>
              <a:t>(дети с воспитателем подходят к нагайке)</a:t>
            </a:r>
            <a:endParaRPr lang="ru-RU" dirty="0">
              <a:latin typeface="Arial" pitchFamily="34" charset="0"/>
              <a:ea typeface="Calibri"/>
              <a:cs typeface="Arial" pitchFamily="34" charset="0"/>
            </a:endParaRPr>
          </a:p>
          <a:p>
            <a:pPr indent="174625" algn="just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latin typeface="Arial" pitchFamily="34" charset="0"/>
                <a:ea typeface="Times New Roman"/>
                <a:cs typeface="Arial" pitchFamily="34" charset="0"/>
              </a:rPr>
              <a:t>Воспитатель:</a:t>
            </a: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 Для чего она предназначена? </a:t>
            </a:r>
            <a:endParaRPr lang="ru-RU" dirty="0">
              <a:latin typeface="Arial" pitchFamily="34" charset="0"/>
              <a:ea typeface="Calibri"/>
              <a:cs typeface="Arial" pitchFamily="34" charset="0"/>
            </a:endParaRPr>
          </a:p>
          <a:p>
            <a:pPr indent="174625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latin typeface="Arial" pitchFamily="34" charset="0"/>
                <a:ea typeface="Times New Roman"/>
                <a:cs typeface="Arial" pitchFamily="34" charset="0"/>
              </a:rPr>
              <a:t>Верно, ребята, нагайка - это конская плеть – холодное оружие. Нагайка использовалась как оружие в бою - пика длинная палка с острым наконечником, чтоб достать врага сидя на коне.</a:t>
            </a:r>
            <a:endParaRPr lang="ru-RU" dirty="0">
              <a:latin typeface="Arial" pitchFamily="34" charset="0"/>
              <a:ea typeface="Calibri"/>
              <a:cs typeface="Arial" pitchFamily="34" charset="0"/>
            </a:endParaRPr>
          </a:p>
          <a:p>
            <a:pPr indent="174625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44</a:t>
            </a:fld>
            <a:endParaRPr lang="ru-RU"/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539552" y="3645024"/>
            <a:ext cx="806489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74625"/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85862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611560" y="476672"/>
            <a:ext cx="8064896" cy="1324743"/>
          </a:xfrm>
        </p:spPr>
        <p:txBody>
          <a:bodyPr>
            <a:normAutofit lnSpcReduction="10000"/>
          </a:bodyPr>
          <a:lstStyle/>
          <a:p>
            <a:pPr marL="0" indent="174625">
              <a:buNone/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Воспитатель: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Как казак называл своего коня?</a:t>
            </a:r>
          </a:p>
          <a:p>
            <a:pPr marL="0" indent="174625">
              <a:buNone/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Воспитатель: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Конечно же, верный друг казака, боевой товарищ и помощник – это его конь! Казаки очень любили своих коней. Казак сам голодный будет, а коня обязательно накормит. Для службы коней выбирали сильных, выносливых, верных. Ведь не зря гласит поговорка – «конь – лучший друг у казака».</a:t>
            </a:r>
          </a:p>
          <a:p>
            <a:pPr marL="0" indent="0"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539552" y="3429000"/>
            <a:ext cx="8136904" cy="2952328"/>
          </a:xfrm>
        </p:spPr>
        <p:txBody>
          <a:bodyPr>
            <a:normAutofit lnSpcReduction="10000"/>
          </a:bodyPr>
          <a:lstStyle/>
          <a:p>
            <a:pPr marL="87313" indent="174625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latin typeface="Arial" pitchFamily="34" charset="0"/>
                <a:ea typeface="Times New Roman"/>
                <a:cs typeface="Arial" pitchFamily="34" charset="0"/>
              </a:rPr>
              <a:t>Воспитатель:</a:t>
            </a:r>
            <a:r>
              <a:rPr lang="ru-RU" sz="1400" dirty="0">
                <a:latin typeface="Arial" pitchFamily="34" charset="0"/>
                <a:ea typeface="Times New Roman"/>
                <a:cs typeface="Arial" pitchFamily="34" charset="0"/>
              </a:rPr>
              <a:t> Интересно, как можно различить, где какой конь?</a:t>
            </a:r>
            <a:endParaRPr lang="ru-RU" sz="1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87313" indent="174625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latin typeface="Arial" pitchFamily="34" charset="0"/>
                <a:ea typeface="Times New Roman"/>
                <a:cs typeface="Arial" pitchFamily="34" charset="0"/>
              </a:rPr>
              <a:t>Воспитатель:</a:t>
            </a:r>
            <a:r>
              <a:rPr lang="ru-RU" sz="1400" dirty="0">
                <a:latin typeface="Arial" pitchFamily="34" charset="0"/>
                <a:ea typeface="Times New Roman"/>
                <a:cs typeface="Arial" pitchFamily="34" charset="0"/>
              </a:rPr>
              <a:t> Ребята, но за лошадьми требуется хороший уход. На столе лежат картинки предметов, которые нам в этом помогут. Я предлагаю вам подойти к доске и прикрепить с помощью магнитов картинки по порядку рядышком со стрелкой. </a:t>
            </a:r>
            <a:r>
              <a:rPr lang="ru-RU" sz="1400" i="1" dirty="0">
                <a:latin typeface="Arial" pitchFamily="34" charset="0"/>
                <a:ea typeface="Times New Roman"/>
                <a:cs typeface="Arial" pitchFamily="34" charset="0"/>
              </a:rPr>
              <a:t>(Дети выполняют задание.)</a:t>
            </a:r>
            <a:endParaRPr lang="ru-RU" sz="1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87313" indent="174625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latin typeface="Arial" pitchFamily="34" charset="0"/>
                <a:ea typeface="Times New Roman"/>
                <a:cs typeface="Arial" pitchFamily="34" charset="0"/>
              </a:rPr>
              <a:t>Воспитатель:</a:t>
            </a:r>
            <a:r>
              <a:rPr lang="ru-RU" sz="1400" dirty="0">
                <a:latin typeface="Arial" pitchFamily="34" charset="0"/>
                <a:ea typeface="Times New Roman"/>
                <a:cs typeface="Arial" pitchFamily="34" charset="0"/>
              </a:rPr>
              <a:t> Ребята, вы хорошо справились с заданием. Я предлагаю вам рассказать по схеме, которая у нас получилась, как правильно ухаживать за лошадьми. </a:t>
            </a:r>
          </a:p>
          <a:p>
            <a:pPr marL="0" indent="261938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Воспитатель: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В бою конь не раз спасал жизнь казака, закрывая его собой от шальной пули или увёртываясь от удара шашкой.</a:t>
            </a:r>
          </a:p>
          <a:p>
            <a:pPr marL="0" indent="261938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Воспитатель: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А для чего казаку нужна шашка?</a:t>
            </a:r>
          </a:p>
          <a:p>
            <a:pPr marL="0" indent="261938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Воспитатель: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Несмотря на то, что шашка тяжелая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, 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казаки мастерски владели шашкой, т. к. учились этому с детства.  Есть даже целое искусство владения шашкой и оно называется фланкировкой.</a:t>
            </a:r>
          </a:p>
          <a:p>
            <a:pPr marL="0" indent="261938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Ребята, а сейчас я предлагаю вам представить, что вы маленькие казаки и казачки и поиграть в казачью игру «Сбей шапку».</a:t>
            </a:r>
          </a:p>
          <a:p>
            <a:pPr marL="87313" indent="174625" algn="just">
              <a:spcBef>
                <a:spcPts val="0"/>
              </a:spcBef>
              <a:spcAft>
                <a:spcPts val="0"/>
              </a:spcAft>
              <a:buNone/>
            </a:pPr>
            <a:endParaRPr lang="ru-RU" sz="1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0" indent="0"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45</a:t>
            </a:fld>
            <a:endParaRPr lang="ru-RU"/>
          </a:p>
        </p:txBody>
      </p:sp>
      <p:pic>
        <p:nvPicPr>
          <p:cNvPr id="10" name="Рисунок 9" descr="C:\Documents and Settings\Admin\Рабочий стол\казарла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279" y="1732505"/>
            <a:ext cx="2448272" cy="1521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Documents and Settings\Admin\Рабочий стол\9996b6638139a18d7171d39f31e5208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732505"/>
            <a:ext cx="2458953" cy="1521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0875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1560" y="476672"/>
            <a:ext cx="8064896" cy="3096344"/>
          </a:xfrm>
        </p:spPr>
        <p:txBody>
          <a:bodyPr>
            <a:normAutofit/>
          </a:bodyPr>
          <a:lstStyle/>
          <a:p>
            <a:pPr marL="0" indent="174625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Игра «Сбей шапку»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indent="174625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Под музыку мальчики скачут, имитируя езду на коне по кругу, друг за другом. С окончанием музыки должны быстро сбить шапку с помощью шашки. Выигрывает тот, кому это удается, тогда он приглашает казачку на танец и они пляшут. Затем игра повторяется.</a:t>
            </a:r>
          </a:p>
          <a:p>
            <a:pPr marL="0" indent="174625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Воспитатель: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Во все времена казаки вставали на защиту своей Родины, своего Отечества. Так было и в 1941 году, когда началась Великая Отечественная война. Она захватила всю страну, в том числе пришла и в наш родной край. Наши красивые города превратились в руины. Люди голодали. И в это нелегкое время именно казаки встали на защиту родного края. </a:t>
            </a:r>
          </a:p>
          <a:p>
            <a:pPr marL="0" indent="174625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Первые немецкие солдаты вошли в станицу Каневскую 5 августа 1942 года. За полгода оккупации они убили здесь более 360 человек, разграбили имущество предприятий, уничтожен почти весь скот на личных подворьях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каневчан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. Советские войска изгнали фашистов в ночь с 3 на 4 февраля 1943 года.</a:t>
            </a:r>
          </a:p>
          <a:p>
            <a:pPr marL="0" indent="0"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9788" y="3356992"/>
            <a:ext cx="5412372" cy="1868470"/>
          </a:xfrm>
        </p:spPr>
        <p:txBody>
          <a:bodyPr>
            <a:normAutofit/>
          </a:bodyPr>
          <a:lstStyle/>
          <a:p>
            <a:pPr marL="0" indent="261938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Во время Великой Отечественной войны в составе 4-го гвардейского Кубанского кавалерийского казачьего корпуса воевало немало жителей Каневской. По свидетельствам командиров, бойцы отличались особым мужеством и отвагой. Например, пулеметные расчеты на тачанке, запряженной четверкой лошадей, стремительно врывались в боевые порядки противника, поливая их свинцовым дождем. Казаки наводили ужас на немецких солдат.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46</a:t>
            </a:fld>
            <a:endParaRPr lang="ru-RU"/>
          </a:p>
        </p:txBody>
      </p:sp>
      <p:pic>
        <p:nvPicPr>
          <p:cNvPr id="7" name="Рисунок 6" descr="https://avatars.mds.yandex.net/get-zen_doc/241236/pub_5d1ddd35af329300adf41084_5d1e0ef810155d00ac3ef200/scale_240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567" y="3212976"/>
            <a:ext cx="2520280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Documents and Settings\Admin\Рабочий стол\67ef3a2edf70a7236ad9dd6941ee868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5157192"/>
            <a:ext cx="2520279" cy="138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Объект 7"/>
          <p:cNvSpPr txBox="1">
            <a:spLocks/>
          </p:cNvSpPr>
          <p:nvPr/>
        </p:nvSpPr>
        <p:spPr>
          <a:xfrm>
            <a:off x="3491881" y="5247478"/>
            <a:ext cx="5040559" cy="1205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Александр Жуков – житель станицы Каневской, ушел на фронт, будучи в непризывном возрасте – 55 лет. Его жена Анна, не раздумывая, решила пройти все испытания рука об руку с мужем. Супруги прошли немало военных дорог и повидали несчастий, которые принесли с собой фашисты.</a:t>
            </a:r>
          </a:p>
        </p:txBody>
      </p:sp>
    </p:spTree>
    <p:extLst>
      <p:ext uri="{BB962C8B-B14F-4D97-AF65-F5344CB8AC3E}">
        <p14:creationId xmlns:p14="http://schemas.microsoft.com/office/powerpoint/2010/main" val="40720023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476672"/>
            <a:ext cx="8280920" cy="1008112"/>
          </a:xfrm>
        </p:spPr>
        <p:txBody>
          <a:bodyPr>
            <a:normAutofit/>
          </a:bodyPr>
          <a:lstStyle/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После войны Александр Жуков стал одним из участников легендарного Парада Победы на Красной площади в Москве, который состоялся 24 июня 1945 года.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Но не только казаки отважно сражались за Родину, но и медики, учителя ставали на защиту родной Кубани и страны.</a:t>
            </a:r>
          </a:p>
          <a:p>
            <a:pPr marL="0" indent="0"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544" y="1352352"/>
            <a:ext cx="5472608" cy="1644600"/>
          </a:xfrm>
        </p:spPr>
        <p:txBody>
          <a:bodyPr>
            <a:normAutofit/>
          </a:bodyPr>
          <a:lstStyle/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До оккупации станицы Каневской в районной больнице располагался военный эвакогоспиталь № 3194. Солдат и офицеров в нем лечили местные медики. Едва немецкие войска приблизились к станице, госпиталь срочно эвакуировали по железной дороге в Нальчик. Но трое тяжелораненых бойцов: Иван Карцев, Илья Орлов и боец Ахромеев – не перенести бы дорогу, и их решили оставить.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47</a:t>
            </a:fld>
            <a:endParaRPr lang="ru-RU"/>
          </a:p>
        </p:txBody>
      </p:sp>
      <p:pic>
        <p:nvPicPr>
          <p:cNvPr id="7" name="Рисунок 6" descr="C:\Documents and Settings\Admin\Рабочий стол\da4eee98e578ff242556a9458760929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59350"/>
            <a:ext cx="2874278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Documents and Settings\Admin\Рабочий стол\af4d7ff81cde39ceee99e8c38f340d07 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93" y="3045484"/>
            <a:ext cx="1872208" cy="1400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Объект 3"/>
          <p:cNvSpPr txBox="1">
            <a:spLocks/>
          </p:cNvSpPr>
          <p:nvPr/>
        </p:nvSpPr>
        <p:spPr>
          <a:xfrm>
            <a:off x="2627784" y="3059550"/>
            <a:ext cx="5826606" cy="1161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Главный врач больницы Мария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Стычинская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перевела пациентов в пустовавшее здание на территории медучреждения, и чтобы фашисты их не обнаружили, повесила на двери табличку «Брюшной тиф». Немцы побоялись заразиться, поэтому так и не зашли в отделение, где лечились красноармейцы.</a:t>
            </a:r>
          </a:p>
          <a:p>
            <a:pPr marL="0" indent="0">
              <a:buFont typeface="Arial" pitchFamily="34" charset="0"/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Объект 3"/>
          <p:cNvSpPr txBox="1">
            <a:spLocks/>
          </p:cNvSpPr>
          <p:nvPr/>
        </p:nvSpPr>
        <p:spPr>
          <a:xfrm>
            <a:off x="2627784" y="4208439"/>
            <a:ext cx="5976664" cy="2172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Жительницы Каневской Раиса Терещенко, Любовь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Вишницкая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и Нила Афанасенко мечтали воевать с врагом с самого начала войны. Но взять в руки оружие и смело пойти в бой удалось лишь в 1943 году.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Сначала девушки были направлены на курсы подготовки снайперов. И только после – первый бой – под станицей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Курчанской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Темрюкского района. Подруги часами выслеживали в оптику прицелов винтовок фашистов. За сутки такой «охоты» они уничтожили пять немецких солдат и офицеров.</a:t>
            </a:r>
          </a:p>
          <a:p>
            <a:pPr marL="0" indent="174625">
              <a:spcBef>
                <a:spcPts val="0"/>
              </a:spcBef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C:\Documents and Settings\Admin\Рабочий стол\0294aee928d63095d1544b0cacfadf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682817"/>
            <a:ext cx="2232248" cy="162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65956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1560" y="620688"/>
            <a:ext cx="7776864" cy="2232248"/>
          </a:xfrm>
        </p:spPr>
        <p:txBody>
          <a:bodyPr>
            <a:normAutofit/>
          </a:bodyPr>
          <a:lstStyle/>
          <a:p>
            <a:pPr marL="0" indent="174625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latin typeface="Arial" pitchFamily="34" charset="0"/>
                <a:ea typeface="Times New Roman"/>
                <a:cs typeface="Arial" pitchFamily="34" charset="0"/>
              </a:rPr>
              <a:t>Спустя несколько месяцев командиром снайперского отделения была назначена Рая Терещенко. Она неоднократно проявила в боях мужество и необычайную меткость: убила более 20 военнослужащих </a:t>
            </a:r>
            <a:r>
              <a:rPr lang="ru-RU" sz="1400" dirty="0" err="1">
                <a:latin typeface="Arial" pitchFamily="34" charset="0"/>
                <a:ea typeface="Times New Roman"/>
                <a:cs typeface="Arial" pitchFamily="34" charset="0"/>
              </a:rPr>
              <a:t>верхмата</a:t>
            </a:r>
            <a:r>
              <a:rPr lang="ru-RU" sz="1400" dirty="0">
                <a:latin typeface="Arial" pitchFamily="34" charset="0"/>
                <a:ea typeface="Times New Roman"/>
                <a:cs typeface="Arial" pitchFamily="34" charset="0"/>
              </a:rPr>
              <a:t>. </a:t>
            </a:r>
            <a:endParaRPr lang="ru-RU" sz="1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0" indent="174625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latin typeface="Arial" pitchFamily="34" charset="0"/>
                <a:ea typeface="Times New Roman"/>
                <a:cs typeface="Arial" pitchFamily="34" charset="0"/>
              </a:rPr>
              <a:t>Многие жители Каневской уходили в партизаны, становились бойцами отряда «Защита Родины». В это партизанское соединение входило 22 отряда, а общая численность составляла 1054 бойца.</a:t>
            </a:r>
          </a:p>
          <a:p>
            <a:pPr marL="0" indent="174625" algn="just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Бойцы «Защиты Родины» взорвали 3 железнодорожных моста, повредили 4 километра железнодорожных путей, пустили под откос 7 эшелонов врага. Они уничтожили 62 единицы автотехники и 5 мотоциклов противника, 4086 вражеских солдат и офицеров. Партизаны обезвредили 30 агентов германской разведки.</a:t>
            </a:r>
          </a:p>
          <a:p>
            <a:pPr marL="0" indent="174625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14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5110" y="2780928"/>
            <a:ext cx="7651305" cy="1368152"/>
          </a:xfrm>
        </p:spPr>
        <p:txBody>
          <a:bodyPr>
            <a:normAutofit/>
          </a:bodyPr>
          <a:lstStyle/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Ребята, в казачьих заповедях говорится, что военная служба для казака – это его жизнь, и  с первых дней возникновения казачества, главным делом  жизни казака  была  защита Родины.  </a:t>
            </a:r>
          </a:p>
          <a:p>
            <a:pPr marL="0" indent="174625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Я думаю и мы с вами будем готовиться к тому, чтобы стать настоящими защитниками нашей Родины.                                    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48</a:t>
            </a:fld>
            <a:endParaRPr lang="ru-RU"/>
          </a:p>
        </p:txBody>
      </p:sp>
      <p:sp>
        <p:nvSpPr>
          <p:cNvPr id="8" name="Объект 3"/>
          <p:cNvSpPr txBox="1">
            <a:spLocks/>
          </p:cNvSpPr>
          <p:nvPr/>
        </p:nvSpPr>
        <p:spPr>
          <a:xfrm>
            <a:off x="665110" y="3933056"/>
            <a:ext cx="5347050" cy="2384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74625">
              <a:spcBef>
                <a:spcPts val="0"/>
              </a:spcBef>
              <a:buFont typeface="Arial" pitchFamily="34" charset="0"/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99209" y="3933056"/>
            <a:ext cx="734481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25" algn="ctr"/>
            <a:r>
              <a:rPr lang="ru-RU" sz="1400" b="1" i="1" dirty="0" err="1">
                <a:latin typeface="Arial" pitchFamily="34" charset="0"/>
                <a:cs typeface="Arial" pitchFamily="34" charset="0"/>
              </a:rPr>
              <a:t>Физминутка</a:t>
            </a:r>
            <a:endParaRPr lang="ru-RU" sz="1400" i="1" dirty="0">
              <a:latin typeface="Arial" pitchFamily="34" charset="0"/>
              <a:cs typeface="Arial" pitchFamily="34" charset="0"/>
            </a:endParaRPr>
          </a:p>
          <a:p>
            <a:pPr indent="174625"/>
            <a:r>
              <a:rPr lang="ru-RU" sz="1400" dirty="0">
                <a:latin typeface="Arial" pitchFamily="34" charset="0"/>
                <a:cs typeface="Arial" pitchFamily="34" charset="0"/>
              </a:rPr>
              <a:t>Кто шагает дружно в ряд,</a:t>
            </a:r>
          </a:p>
          <a:p>
            <a:pPr indent="174625"/>
            <a:r>
              <a:rPr lang="ru-RU" sz="1400" dirty="0">
                <a:latin typeface="Arial" pitchFamily="34" charset="0"/>
                <a:cs typeface="Arial" pitchFamily="34" charset="0"/>
              </a:rPr>
              <a:t>Посмотри, посмотри.      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(Рука приставлена ко лбу, повороты вправо,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 </a:t>
            </a:r>
          </a:p>
          <a:p>
            <a:pPr indent="174625"/>
            <a:r>
              <a:rPr lang="ru-RU" sz="1400" dirty="0">
                <a:latin typeface="Arial" pitchFamily="34" charset="0"/>
                <a:cs typeface="Arial" pitchFamily="34" charset="0"/>
              </a:rPr>
              <a:t>Это наш лихой отряд,      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влево)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indent="174625"/>
            <a:r>
              <a:rPr lang="ru-RU" sz="1400" dirty="0">
                <a:latin typeface="Arial" pitchFamily="34" charset="0"/>
                <a:cs typeface="Arial" pitchFamily="34" charset="0"/>
              </a:rPr>
              <a:t>Казаки, казаки                  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(Ходьба)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indent="174625"/>
            <a:r>
              <a:rPr lang="ru-RU" sz="1400" dirty="0">
                <a:latin typeface="Arial" pitchFamily="34" charset="0"/>
                <a:cs typeface="Arial" pitchFamily="34" charset="0"/>
              </a:rPr>
              <a:t>Кто за казаком идет,</a:t>
            </a:r>
          </a:p>
          <a:p>
            <a:pPr indent="174625"/>
            <a:r>
              <a:rPr lang="ru-RU" sz="1400" dirty="0">
                <a:latin typeface="Arial" pitchFamily="34" charset="0"/>
                <a:cs typeface="Arial" pitchFamily="34" charset="0"/>
              </a:rPr>
              <a:t>в поводу, в поводу.</a:t>
            </a:r>
          </a:p>
          <a:p>
            <a:pPr indent="174625"/>
            <a:r>
              <a:rPr lang="ru-RU" sz="1400" dirty="0">
                <a:latin typeface="Arial" pitchFamily="34" charset="0"/>
                <a:cs typeface="Arial" pitchFamily="34" charset="0"/>
              </a:rPr>
              <a:t>То коня казак ведет</a:t>
            </a:r>
          </a:p>
          <a:p>
            <a:pPr indent="174625"/>
            <a:r>
              <a:rPr lang="ru-RU" sz="1400" dirty="0">
                <a:latin typeface="Arial" pitchFamily="34" charset="0"/>
                <a:cs typeface="Arial" pitchFamily="34" charset="0"/>
              </a:rPr>
              <a:t>Под узду, под узду.            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(На носочках)</a:t>
            </a:r>
          </a:p>
          <a:p>
            <a:pPr indent="174625"/>
            <a:endParaRPr lang="ru-RU" sz="1400" i="1" dirty="0">
              <a:latin typeface="Arial" pitchFamily="34" charset="0"/>
              <a:cs typeface="Arial" pitchFamily="34" charset="0"/>
            </a:endParaRPr>
          </a:p>
          <a:p>
            <a:pPr indent="174625"/>
            <a:endParaRPr lang="ru-RU" sz="1400" i="1" dirty="0">
              <a:latin typeface="Arial" pitchFamily="34" charset="0"/>
              <a:cs typeface="Arial" pitchFamily="34" charset="0"/>
            </a:endParaRPr>
          </a:p>
          <a:p>
            <a:pPr indent="174625"/>
            <a:endParaRPr lang="ru-RU" sz="1400" i="1" dirty="0">
              <a:latin typeface="Arial" pitchFamily="34" charset="0"/>
              <a:cs typeface="Arial" pitchFamily="34" charset="0"/>
            </a:endParaRPr>
          </a:p>
          <a:p>
            <a:pPr indent="174625"/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1990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476673"/>
            <a:ext cx="8219256" cy="4032447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Скачет резво конь лихой,</a:t>
            </a:r>
          </a:p>
          <a:p>
            <a:pPr indent="0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 седоком, с седоком,</a:t>
            </a:r>
          </a:p>
          <a:p>
            <a:pPr indent="0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Охраняя наш покой</a:t>
            </a:r>
          </a:p>
          <a:p>
            <a:pPr indent="0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С казаком, с казаком.        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(Скачут)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indent="0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Будем мы с моим конем</a:t>
            </a:r>
          </a:p>
          <a:p>
            <a:pPr indent="0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На границе стоять,</a:t>
            </a:r>
          </a:p>
          <a:p>
            <a:pPr indent="0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Нашу землю от врагов</a:t>
            </a:r>
          </a:p>
          <a:p>
            <a:pPr indent="0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Охранять, охранять.          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(Рука приставлена ко лбу, повороты вправо, влево.)</a:t>
            </a:r>
          </a:p>
          <a:p>
            <a:pPr marL="0" indent="174625">
              <a:buNone/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Воспитатель: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Ребята, вам было интересно? Что нового вы сегодня узнали? Вам было интересно? Что было сложным? А что вам помогло решить эту задачу? Где могут пригодиться ваши знания?</a:t>
            </a:r>
          </a:p>
          <a:p>
            <a:pPr marL="0" indent="174625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Ребята, а вы бы хотели поделиться с родными той информацией, о которой узнали? Кому вы расскажите?</a:t>
            </a:r>
          </a:p>
          <a:p>
            <a:pPr marL="0" indent="174625">
              <a:buNone/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Воспитатель: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Ребята, мне понравилось, как вы отвечали на вопросы, какие слова и выражения употреблял Матвей, как затаив дыхание вы слушали мой рассказ.</a:t>
            </a:r>
          </a:p>
          <a:p>
            <a:pPr indent="0"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565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76672"/>
            <a:ext cx="8208912" cy="6237312"/>
          </a:xfrm>
        </p:spPr>
        <p:txBody>
          <a:bodyPr>
            <a:normAutofit fontScale="40000" lnSpcReduction="20000"/>
          </a:bodyPr>
          <a:lstStyle/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500" i="1" dirty="0">
                <a:latin typeface="Arial" pitchFamily="34" charset="0"/>
                <a:cs typeface="Arial" pitchFamily="34" charset="0"/>
              </a:rPr>
              <a:t>«За морем с борта наблюдаем, границу зорко охраняем»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500" dirty="0">
                <a:latin typeface="Arial" pitchFamily="34" charset="0"/>
                <a:cs typeface="Arial" pitchFamily="34" charset="0"/>
              </a:rPr>
              <a:t>И. п. : ноги на ширине плеч, руки в стороны. 1 — поворот вправо, руки за спину — выдох; 2- и. п. — вдох; 3-4 — то же в другую сторону. Повторить по 4 раза.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500" i="1" dirty="0">
                <a:latin typeface="Arial" pitchFamily="34" charset="0"/>
                <a:cs typeface="Arial" pitchFamily="34" charset="0"/>
              </a:rPr>
              <a:t>«Танец "Яблочко "мы пляшем на корабле, на палубе нашей»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500" dirty="0">
                <a:latin typeface="Arial" pitchFamily="34" charset="0"/>
                <a:cs typeface="Arial" pitchFamily="34" charset="0"/>
              </a:rPr>
              <a:t>И. п. : о. с., руки вниз. 1 — присесть, разводя колени, отрывая пятки от пола, руки за голову. Повторить 6-8 раз, меняя темп.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500" i="1" dirty="0">
                <a:latin typeface="Arial" pitchFamily="34" charset="0"/>
                <a:cs typeface="Arial" pitchFamily="34" charset="0"/>
              </a:rPr>
              <a:t>«Качка продолжается, корабль наклоняется. Прыжок назад — прыжок вперед, ну а потом — наоборот»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500" dirty="0">
                <a:latin typeface="Arial" pitchFamily="34" charset="0"/>
                <a:cs typeface="Arial" pitchFamily="34" charset="0"/>
              </a:rPr>
              <a:t>И. п. : ноги слегка расставить, руки на пояс. Прыжки на двух ногах — четыре прыжка вперед, четыре прыжка назад. Выполнить по 2 раза. Непродолжительная ходьба на месте — 8-10 шагов. Повторить 2-3 раза.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500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III часть</a:t>
            </a:r>
            <a:r>
              <a:rPr lang="ru-RU" sz="3500" i="1" dirty="0">
                <a:latin typeface="Arial" pitchFamily="34" charset="0"/>
                <a:cs typeface="Arial" pitchFamily="34" charset="0"/>
              </a:rPr>
              <a:t>: </a:t>
            </a:r>
            <a:r>
              <a:rPr lang="ru-RU" sz="3500" dirty="0">
                <a:latin typeface="Arial" pitchFamily="34" charset="0"/>
                <a:cs typeface="Arial" pitchFamily="34" charset="0"/>
              </a:rPr>
              <a:t>Быстрый бег, ходьба.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3500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 marL="174625" indent="-174625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3500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Комплекс «Армейская побудка»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500" i="1" dirty="0">
                <a:latin typeface="Arial" pitchFamily="34" charset="0"/>
                <a:cs typeface="Arial" pitchFamily="34" charset="0"/>
              </a:rPr>
              <a:t>1. Пробуждение 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500" dirty="0">
                <a:latin typeface="Arial" pitchFamily="34" charset="0"/>
                <a:cs typeface="Arial" pitchFamily="34" charset="0"/>
              </a:rPr>
              <a:t>Кто спит в постели сладко?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500" dirty="0">
                <a:latin typeface="Arial" pitchFamily="34" charset="0"/>
                <a:cs typeface="Arial" pitchFamily="34" charset="0"/>
              </a:rPr>
              <a:t>Давно пора вставать.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500" dirty="0">
                <a:latin typeface="Arial" pitchFamily="34" charset="0"/>
                <a:cs typeface="Arial" pitchFamily="34" charset="0"/>
              </a:rPr>
              <a:t>Спешите на зарядку!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500" dirty="0">
                <a:latin typeface="Arial" pitchFamily="34" charset="0"/>
                <a:cs typeface="Arial" pitchFamily="34" charset="0"/>
              </a:rPr>
              <a:t>Мы вас не будем ждать!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500" dirty="0">
                <a:latin typeface="Arial" pitchFamily="34" charset="0"/>
                <a:cs typeface="Arial" pitchFamily="34" charset="0"/>
              </a:rPr>
              <a:t>Носом глубоко дышите, 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500" dirty="0">
                <a:latin typeface="Arial" pitchFamily="34" charset="0"/>
                <a:cs typeface="Arial" pitchFamily="34" charset="0"/>
              </a:rPr>
              <a:t>Спинку ровненько держите!</a:t>
            </a:r>
            <a:endParaRPr lang="ru-RU" sz="3500" i="1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500" i="1" dirty="0">
                <a:latin typeface="Arial" pitchFamily="34" charset="0"/>
                <a:cs typeface="Arial" pitchFamily="34" charset="0"/>
              </a:rPr>
              <a:t>2. Ходьба по гимнастической дорожке «Здоровье» 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500" dirty="0">
                <a:latin typeface="Arial" pitchFamily="34" charset="0"/>
                <a:cs typeface="Arial" pitchFamily="34" charset="0"/>
              </a:rPr>
              <a:t>Раз – два!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500" dirty="0">
                <a:latin typeface="Arial" pitchFamily="34" charset="0"/>
                <a:cs typeface="Arial" pitchFamily="34" charset="0"/>
              </a:rPr>
              <a:t>Три – четыре!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500" dirty="0">
                <a:latin typeface="Arial" pitchFamily="34" charset="0"/>
                <a:cs typeface="Arial" pitchFamily="34" charset="0"/>
              </a:rPr>
              <a:t>Три – четыре!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500" dirty="0">
                <a:latin typeface="Arial" pitchFamily="34" charset="0"/>
                <a:cs typeface="Arial" pitchFamily="34" charset="0"/>
              </a:rPr>
              <a:t>Раз – два!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500" dirty="0">
                <a:latin typeface="Arial" pitchFamily="34" charset="0"/>
                <a:cs typeface="Arial" pitchFamily="34" charset="0"/>
              </a:rPr>
              <a:t>Кто шагает дружно в ряд?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500" dirty="0">
                <a:latin typeface="Arial" pitchFamily="34" charset="0"/>
                <a:cs typeface="Arial" pitchFamily="34" charset="0"/>
              </a:rPr>
              <a:t>Боевой отряд ребят!</a:t>
            </a:r>
          </a:p>
          <a:p>
            <a:pPr marL="0" indent="174625">
              <a:lnSpc>
                <a:spcPct val="120000"/>
              </a:lnSpc>
              <a:spcBef>
                <a:spcPts val="0"/>
              </a:spcBef>
              <a:buNone/>
            </a:pPr>
            <a:endParaRPr lang="ru-RU" sz="15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12976"/>
            <a:ext cx="25908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578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5022" y="2636912"/>
            <a:ext cx="8121778" cy="3888432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600" u="sng" dirty="0">
                <a:latin typeface="Arial" pitchFamily="34" charset="0"/>
                <a:ea typeface="Calibri"/>
                <a:cs typeface="Arial" pitchFamily="34" charset="0"/>
              </a:rPr>
              <a:t>Форма</a:t>
            </a:r>
            <a:r>
              <a:rPr lang="ru-RU" sz="5600" dirty="0">
                <a:latin typeface="Arial" pitchFamily="34" charset="0"/>
                <a:ea typeface="Calibri"/>
                <a:cs typeface="Arial" pitchFamily="34" charset="0"/>
              </a:rPr>
              <a:t>: непосредственно образовательная деятельность.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600" u="sng" dirty="0">
                <a:latin typeface="Arial" pitchFamily="34" charset="0"/>
                <a:ea typeface="Calibri"/>
                <a:cs typeface="Arial" pitchFamily="34" charset="0"/>
              </a:rPr>
              <a:t>Образовательная область: </a:t>
            </a:r>
            <a:r>
              <a:rPr lang="ru-RU" sz="5600" dirty="0">
                <a:latin typeface="Arial" pitchFamily="34" charset="0"/>
                <a:ea typeface="Calibri"/>
                <a:cs typeface="Arial" pitchFamily="34" charset="0"/>
              </a:rPr>
              <a:t>познавательное развитие.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600" u="sng" dirty="0">
                <a:latin typeface="Arial" pitchFamily="34" charset="0"/>
                <a:ea typeface="Calibri"/>
                <a:cs typeface="Arial" pitchFamily="34" charset="0"/>
              </a:rPr>
              <a:t>Интеграция образовательных областей</a:t>
            </a:r>
            <a:r>
              <a:rPr lang="ru-RU" sz="5600" dirty="0">
                <a:latin typeface="Arial" pitchFamily="34" charset="0"/>
                <a:ea typeface="Calibri"/>
                <a:cs typeface="Arial" pitchFamily="34" charset="0"/>
              </a:rPr>
              <a:t>: речевое развитие, художественно – эстетическое развитие, физическое развитие и социально – коммуникативное развитие.</a:t>
            </a:r>
          </a:p>
          <a:p>
            <a:pPr marL="0" marR="1270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600" u="sng" dirty="0">
                <a:latin typeface="Arial" pitchFamily="34" charset="0"/>
                <a:ea typeface="Times New Roman"/>
                <a:cs typeface="Arial" pitchFamily="34" charset="0"/>
              </a:rPr>
              <a:t>Виды детской деятельности:</a:t>
            </a:r>
            <a:r>
              <a:rPr lang="ru-RU" sz="5600" dirty="0">
                <a:latin typeface="Arial" pitchFamily="34" charset="0"/>
                <a:ea typeface="Times New Roman"/>
                <a:cs typeface="Arial" pitchFamily="34" charset="0"/>
              </a:rPr>
              <a:t> коммуникативная (беседа), продуктивная (изготовление продуктов детского творчества), познавательно-исследовательская (экспериментирование, моделирование), двигательная (танец-игра).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600" u="sng" dirty="0">
                <a:latin typeface="Arial" pitchFamily="34" charset="0"/>
                <a:ea typeface="Calibri"/>
                <a:cs typeface="Arial" pitchFamily="34" charset="0"/>
              </a:rPr>
              <a:t>Цель непосредственно образовательной деятельности </a:t>
            </a:r>
            <a:r>
              <a:rPr lang="ru-RU" sz="5600" dirty="0">
                <a:latin typeface="Arial" pitchFamily="34" charset="0"/>
                <a:ea typeface="Calibri"/>
                <a:cs typeface="Arial" pitchFamily="34" charset="0"/>
              </a:rPr>
              <a:t>: помочь режиссеру создать пластилиновый мультипликационный фильм о дне Победы.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600" u="sng" dirty="0">
                <a:latin typeface="Arial" pitchFamily="34" charset="0"/>
                <a:ea typeface="Calibri"/>
                <a:cs typeface="Arial" pitchFamily="34" charset="0"/>
              </a:rPr>
              <a:t>Задачи непосредственно образовательной деятельности :</a:t>
            </a:r>
            <a:endParaRPr lang="ru-RU" sz="5600" dirty="0">
              <a:latin typeface="Arial" pitchFamily="34" charset="0"/>
              <a:ea typeface="Calibri"/>
              <a:cs typeface="Arial" pitchFamily="34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/>
              <a:buChar char=""/>
            </a:pPr>
            <a:r>
              <a:rPr lang="ru-RU" sz="5600" dirty="0">
                <a:latin typeface="Arial" pitchFamily="34" charset="0"/>
                <a:ea typeface="Times New Roman"/>
                <a:cs typeface="Arial" pitchFamily="34" charset="0"/>
              </a:rPr>
              <a:t>дать представление о значении Победы нашего народа в Великой Отечественной войне; познакомить с историческими фактами военных лет;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/>
              <a:buChar char=""/>
            </a:pPr>
            <a:r>
              <a:rPr lang="ru-RU" sz="5600" dirty="0">
                <a:latin typeface="Arial" pitchFamily="34" charset="0"/>
                <a:ea typeface="Times New Roman"/>
                <a:cs typeface="Arial" pitchFamily="34" charset="0"/>
              </a:rPr>
              <a:t>формировать представления о </a:t>
            </a:r>
            <a:r>
              <a:rPr lang="ru-RU" sz="5600" dirty="0">
                <a:latin typeface="Arial" pitchFamily="34" charset="0"/>
                <a:ea typeface="Calibri"/>
                <a:cs typeface="Arial" pitchFamily="34" charset="0"/>
              </a:rPr>
              <a:t>создании мультипликационных фильмов;</a:t>
            </a:r>
          </a:p>
          <a:p>
            <a:pPr marR="61595" lvl="0">
              <a:lnSpc>
                <a:spcPct val="120000"/>
              </a:lnSpc>
              <a:spcBef>
                <a:spcPts val="0"/>
              </a:spcBef>
              <a:buFont typeface="Wingdings"/>
              <a:buChar char=""/>
              <a:tabLst>
                <a:tab pos="454025" algn="l"/>
              </a:tabLst>
            </a:pPr>
            <a:r>
              <a:rPr lang="ru-RU" sz="5600" dirty="0">
                <a:latin typeface="Arial" pitchFamily="34" charset="0"/>
                <a:ea typeface="Times New Roman"/>
                <a:cs typeface="Arial" pitchFamily="34" charset="0"/>
              </a:rPr>
              <a:t>развивать воображение и конструктивные способности детей на примере выполнения заданий по моделям;</a:t>
            </a:r>
          </a:p>
          <a:p>
            <a:pPr marR="12700" lvl="0">
              <a:lnSpc>
                <a:spcPct val="120000"/>
              </a:lnSpc>
              <a:spcBef>
                <a:spcPts val="0"/>
              </a:spcBef>
              <a:buFont typeface="Wingdings"/>
              <a:buChar char=""/>
              <a:tabLst>
                <a:tab pos="454025" algn="l"/>
              </a:tabLst>
            </a:pPr>
            <a:r>
              <a:rPr lang="ru-RU" sz="5600" dirty="0">
                <a:latin typeface="Arial" pitchFamily="34" charset="0"/>
                <a:ea typeface="Times New Roman"/>
                <a:cs typeface="Arial" pitchFamily="34" charset="0"/>
              </a:rPr>
              <a:t>развивать умение строить предложения, выражать свои мысли, описывать свои действия;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/>
              <a:buChar char=""/>
            </a:pPr>
            <a:r>
              <a:rPr lang="ru-RU" sz="5600" dirty="0">
                <a:latin typeface="Arial" pitchFamily="34" charset="0"/>
                <a:ea typeface="Times New Roman"/>
                <a:cs typeface="Arial" pitchFamily="34" charset="0"/>
              </a:rPr>
              <a:t>сохранять трепетное отношение к празднику Победы, уважение к заслугам и подвигам воинов Великой Отечественной войны.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50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175" y="533003"/>
            <a:ext cx="3778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798911" y="639102"/>
            <a:ext cx="5949553" cy="812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indent="-254000" algn="ctr">
              <a:lnSpc>
                <a:spcPts val="137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003300"/>
                </a:solidFill>
                <a:latin typeface="Arial" pitchFamily="34" charset="0"/>
                <a:ea typeface="Times New Roman"/>
                <a:cs typeface="Arial" pitchFamily="34" charset="0"/>
              </a:rPr>
              <a:t>КОНСПЕКТ непосредственно образовательной деятельности</a:t>
            </a:r>
            <a:r>
              <a:rPr lang="ru-RU" sz="1600" b="1" dirty="0">
                <a:solidFill>
                  <a:srgbClr val="00330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b="1" i="1" dirty="0">
                <a:solidFill>
                  <a:srgbClr val="003300"/>
                </a:solidFill>
                <a:latin typeface="Arial" pitchFamily="34" charset="0"/>
                <a:ea typeface="Times New Roman"/>
                <a:cs typeface="Arial" pitchFamily="34" charset="0"/>
              </a:rPr>
              <a:t>с детьми старшего дошкольного возраста на тему</a:t>
            </a:r>
            <a:r>
              <a:rPr lang="ru-RU" sz="1600" b="1" dirty="0">
                <a:solidFill>
                  <a:srgbClr val="003300"/>
                </a:solidFill>
                <a:latin typeface="Arial" pitchFamily="34" charset="0"/>
                <a:ea typeface="Times New Roman"/>
                <a:cs typeface="Arial" pitchFamily="34" charset="0"/>
              </a:rPr>
              <a:t>  «Создание пластилинового мультипликационного фильма о дне Победы»</a:t>
            </a:r>
            <a:endParaRPr lang="ru-RU" sz="1600" b="1" dirty="0">
              <a:solidFill>
                <a:srgbClr val="003300"/>
              </a:solidFill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7" name="Рисунок 16" descr="C:\Users\DetSad4\Desktop\23 ФЕВРАЛЯ\коллективная работа_ Объединение ПЛАСТИЛИНОГРАФИЯ .jf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30" y="1158751"/>
            <a:ext cx="2440535" cy="1375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508104" y="1449580"/>
            <a:ext cx="31683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/>
            <a:r>
              <a:rPr lang="ru-RU" sz="12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Автор: </a:t>
            </a:r>
          </a:p>
          <a:p>
            <a:pPr lvl="0" fontAlgn="t"/>
            <a:r>
              <a:rPr lang="ru-RU" sz="12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Воспитатель первой квалификационной категории</a:t>
            </a:r>
          </a:p>
          <a:p>
            <a:pPr lvl="0" fontAlgn="t"/>
            <a:r>
              <a:rPr lang="ru-RU" sz="12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МБДОУ детский сад № 4 </a:t>
            </a:r>
          </a:p>
          <a:p>
            <a:pPr lvl="0" fontAlgn="t"/>
            <a:r>
              <a:rPr lang="ru-RU" sz="12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О.В. </a:t>
            </a:r>
            <a:r>
              <a:rPr lang="ru-RU" sz="12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Нертик</a:t>
            </a:r>
            <a:endParaRPr lang="ru-RU" sz="12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1926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548680"/>
            <a:ext cx="8085584" cy="430993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u="sng" dirty="0">
                <a:latin typeface="Arial" pitchFamily="34" charset="0"/>
                <a:ea typeface="Calibri"/>
                <a:cs typeface="Arial" pitchFamily="34" charset="0"/>
              </a:rPr>
              <a:t>Образовательные технологии:</a:t>
            </a:r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 информационно-коммуникационные технологии, технология исследовательской деятельности, личностно-ориентированные технологии, игровая технология.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u="sng" dirty="0">
                <a:latin typeface="Arial" pitchFamily="34" charset="0"/>
                <a:ea typeface="Calibri"/>
                <a:cs typeface="Arial" pitchFamily="34" charset="0"/>
              </a:rPr>
              <a:t>Оборудование:</a:t>
            </a:r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 проектор, экран, мультипликационный фильм «Жить» Игоря Писаренко, ноутбук, видеозапись стихотворения Андрея Усачева «Что такое День Победы?», пластилин, стеки, доски для лепки, готовые сцены мультфильма, фотоаппарат, штатив,</a:t>
            </a:r>
            <a:r>
              <a:rPr lang="ru-RU" sz="1400" i="1" dirty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аудиозапись танца-игры «Если весело живется – делай так!», удостоверение «Юный режиссер».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1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1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51</a:t>
            </a:fld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506423"/>
              </p:ext>
            </p:extLst>
          </p:nvPr>
        </p:nvGraphicFramePr>
        <p:xfrm>
          <a:off x="611560" y="2420889"/>
          <a:ext cx="7992888" cy="4023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600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Этапы занятия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Содержание деятельности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Действия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6764" marR="567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46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Педагог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6764" marR="56764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Дети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6764" marR="56764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5412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1. Вводная часть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92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Введение в игровую ситуацию </a:t>
                      </a:r>
                    </a:p>
                  </a:txBody>
                  <a:tcPr marL="56764" marR="56764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127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Дети с воспитателем заходят в группу.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12700" marR="127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экране через проектор воспроизводится мультипликационный фильм о Великой Отечественной  войне «Жить» режиссера Игоря Писаренко.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6764" marR="56764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Эмоционально включает детей в действие.</a:t>
                      </a:r>
                    </a:p>
                  </a:txBody>
                  <a:tcPr marL="56764" marR="56764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Концентрируют внимание, проявляют интерес.</a:t>
                      </a:r>
                    </a:p>
                  </a:txBody>
                  <a:tcPr marL="56764" marR="56764" marT="0" marB="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06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Актуализация и затруднение в игровой ситуации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Воспитатель:</a:t>
                      </a:r>
                      <a:r>
                        <a:rPr lang="ru-RU" sz="14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Ребята, скажите, пожалуйста, вам нравится смотреть мультфильмы? Почему?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А какой же мультфильм у вас самый любимый?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Мультфильм, который мы сейчас посмотрели, о чем он? Вам он понравился?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А вы знаете, какие бывают мультфильмы?</a:t>
                      </a: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Побуждает к диалогу.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Включаются в диалог, рассуждают.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Возможные ответы детей: посмотреть в интернете, прочитать в книге, узнать</a:t>
                      </a: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56497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52</a:t>
            </a:fld>
            <a:endParaRPr lang="ru-RU"/>
          </a:p>
        </p:txBody>
      </p:sp>
      <p:graphicFrame>
        <p:nvGraphicFramePr>
          <p:cNvPr id="16" name="Объект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5968996"/>
              </p:ext>
            </p:extLst>
          </p:nvPr>
        </p:nvGraphicFramePr>
        <p:xfrm>
          <a:off x="611561" y="765175"/>
          <a:ext cx="8064895" cy="551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7964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Кто-нибудь из вас знает, где создаются мультфильмы?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Ребята, а кто может рассказать, как создаются мультфильмы?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Ребята, как нам это узнать?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 мультипликационной студии.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Мотивация воспитанников к деятельности </a:t>
                      </a:r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Сообщение темы и цели деятельности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Воспитатель:</a:t>
                      </a:r>
                      <a:r>
                        <a:rPr lang="ru-RU" sz="14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К сожалению, в нашей станице нет мультипликационной студии, чтобы нам рассказали и показали о создании мультфильма, но, мы можем попробовать позвонить российскому режиссеру мультфильма, который вы увидели сегодня на нашем экране. Его зовут Игорь Писаренко. Может быть попробуем?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(звонок по </a:t>
                      </a:r>
                      <a:r>
                        <a:rPr lang="ru-RU" sz="1400" i="1" dirty="0" err="1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скайпу</a:t>
                      </a:r>
                      <a:r>
                        <a:rPr lang="ru-RU" sz="1400" i="1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появление фотографии режиссера)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Воспитатель:</a:t>
                      </a:r>
                      <a:r>
                        <a:rPr lang="ru-RU" sz="14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Добрый день, Игорь Сергеевич. Вас беспокоят ребята старшей группы детского сада № 4 ст. Каневской. Не могли бы Вы уделить нам немного времени? Мы хотели бы узнать у Вас, как создаются мультфильмы.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i="1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Режиссер: (расстроенный голос)</a:t>
                      </a:r>
                      <a:r>
                        <a:rPr lang="ru-RU" sz="14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Здравствуйте, ребята! Очень неожиданный звонок.</a:t>
                      </a:r>
                      <a:endParaRPr lang="ru-RU" sz="1400" dirty="0"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pPr marR="1111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Побуждает к действию.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35644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298420"/>
              </p:ext>
            </p:extLst>
          </p:nvPr>
        </p:nvGraphicFramePr>
        <p:xfrm>
          <a:off x="611561" y="620713"/>
          <a:ext cx="7920878" cy="582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2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447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2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55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Конечно, я буду очень рад помочь вам. Я как раз работаю над созданием пластилинового мультфильма о великом празднике Дне Победы. </a:t>
                      </a:r>
                    </a:p>
                    <a:p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Но у меня случилась неприятность, все мои герои и отснятые кадры для нового мультфильма потерялись. Теперь мне придется заново лепить персонажей мультфильма, создавать декорации, снимать кадры. Мне очень необходима помощь и если вы мне поможете, мы создадим его вместе.</a:t>
                      </a:r>
                    </a:p>
                    <a:p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Предлагаю вам побыть в роли художников-мультипликаторов.</a:t>
                      </a:r>
                    </a:p>
                    <a:p>
                      <a:r>
                        <a:rPr lang="ru-RU" sz="1400" b="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Воспитатель:</a:t>
                      </a: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Ребята, поможем?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Побуждает к действию.</a:t>
                      </a:r>
                    </a:p>
                    <a:p>
                      <a:endParaRPr lang="ru-RU" sz="1400" b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Выражают собственное мнение.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marL="0" indent="0" algn="ctr"/>
                      <a:r>
                        <a:rPr lang="ru-RU" sz="1400" i="1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2. Основная часть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Ход непосредственно образовательной деятельности</a:t>
                      </a:r>
                    </a:p>
                    <a:p>
                      <a:pPr marL="0" indent="0"/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i="1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Режиссер: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Ребята, как вы думаете, с чего начинается работа над мультфильмом?</a:t>
                      </a:r>
                    </a:p>
                    <a:p>
                      <a:r>
                        <a:rPr lang="ru-RU" sz="1400" i="1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Режиссер: (чуть повеселевший)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Ой, какие же вы все молодцы. Правильно. Сюжет мультфильма у меня был основан на стихотворении Андрея Усачева «Что такое День Победы?» и также в озвучивании мультфильма будет запись этого стихотворения.  Вы все, наверное, слышали его? 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Побуждает к действию.</a:t>
                      </a:r>
                    </a:p>
                    <a:p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Выражают собственное мнение.</a:t>
                      </a:r>
                    </a:p>
                    <a:p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1632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5367197"/>
              </p:ext>
            </p:extLst>
          </p:nvPr>
        </p:nvGraphicFramePr>
        <p:xfrm>
          <a:off x="611188" y="692696"/>
          <a:ext cx="7921252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885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Предлагаю вам еще раз послушать стихотворение и посмотреть видеозапись  </a:t>
                      </a:r>
                      <a:r>
                        <a:rPr lang="ru-RU" sz="1400" b="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(воспроизведение видеозаписи стихотворения)</a:t>
                      </a: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</a:t>
                      </a:r>
                    </a:p>
                    <a:p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Воспитатель: Ребята, давайте обсудим, о чем будет наш мультфильм? О каком великом празднике идет речь? Кто будет главным героем мультфильма? Расскажите о нем. Как вы думаете, почему так много медалей у ветерана? А где же будут происходить события? Почему проходит салют в день Победы?</a:t>
                      </a:r>
                    </a:p>
                    <a:p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Вот теперь у нас есть сценарий нашего мультфильма. А какое название вы бы придумали для мультфильма?</a:t>
                      </a:r>
                    </a:p>
                    <a:p>
                      <a:r>
                        <a:rPr lang="ru-RU" sz="1400" b="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(Дети предлагают варианты и путем голосования выбирают понравившееся название.</a:t>
                      </a: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</a:p>
                    <a:p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 что ещё нужно для создания мультфильма? </a:t>
                      </a:r>
                    </a:p>
                    <a:p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И теперь можно приступать к лепке персонажей нашего мультфильма.</a:t>
                      </a:r>
                    </a:p>
                    <a:p>
                      <a:r>
                        <a:rPr lang="ru-RU" sz="1400" b="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Воспитатель: </a:t>
                      </a: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Ну что же, ребята, я приглашаю вас в нашу «творческую мастерскую». 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Активизирует мыслительную деятельность поисковыми вопросами, обобщает ответы детей.</a:t>
                      </a:r>
                    </a:p>
                    <a:p>
                      <a:endParaRPr lang="ru-RU" sz="1400" b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Возможные ответы детей: начинать нужно с идеи, тема, сюжета, выбора сказки и т.п.</a:t>
                      </a:r>
                    </a:p>
                    <a:p>
                      <a:endParaRPr lang="ru-RU" sz="1400" b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5151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55</a:t>
            </a:fld>
            <a:endParaRPr lang="ru-RU"/>
          </a:p>
        </p:txBody>
      </p:sp>
      <p:graphicFrame>
        <p:nvGraphicFramePr>
          <p:cNvPr id="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2653258"/>
              </p:ext>
            </p:extLst>
          </p:nvPr>
        </p:nvGraphicFramePr>
        <p:xfrm>
          <a:off x="611188" y="692696"/>
          <a:ext cx="7921252" cy="5688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68863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 столе вы найдете все необходимые материалы и предметы для создания фона Красной площади, неба с зеленой травой, танков, ракет, солдат и фейерверка, а также ветерана с внучкой и мальчика с девочкой, держащих в руках нашу планету и голубя, нарисованные сцены к мультфильму. Чтобы дело у нас спорилось, предлагаю разделиться на две творческие группы. Одна группа будет лепить главных героев, а другая – декорации. Согласны? Тогда принимаемся за дело!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Также я вам хочу напомнить о технике безопасности при работе с пластилином и стекой.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(Воспитатель приглашает детей в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«мастерскую», в которой есть все материалы для лепки. Дети самостоятельно обустраивают свое «рабочее» место, выбирают необходимые материалы и лепят персонажей и декорации. В процессе продуктивной деятельности воспитатель обсуждает с ребятами внешний вид, характеры персонажей, цветовую гамму, размеры декораций и т.д.)</a:t>
                      </a:r>
                      <a:endParaRPr lang="ru-RU" sz="13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Обобщает и уточняет полученные представления. Побуждает к высказываниям.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77556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56</a:t>
            </a:fld>
            <a:endParaRPr lang="ru-RU"/>
          </a:p>
        </p:txBody>
      </p:sp>
      <p:graphicFrame>
        <p:nvGraphicFramePr>
          <p:cNvPr id="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8325066"/>
              </p:ext>
            </p:extLst>
          </p:nvPr>
        </p:nvGraphicFramePr>
        <p:xfrm>
          <a:off x="611561" y="548680"/>
          <a:ext cx="7920879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885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(После того, как все задания выполнены, дети встают из-за столов и показывают каждый свою сцену, часть мультфильма.)</a:t>
                      </a: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lang="ru-RU" sz="1400" b="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Режиссер:</a:t>
                      </a: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Ребята, все у вас отлично получилось! Теперь нам нужно эту историю «оживить». </a:t>
                      </a:r>
                    </a:p>
                    <a:p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Как же мы это можем сделать? С помощью чего? Все верно, ребята. Мы будем фотографировать каждую изготовленную сцену.</a:t>
                      </a:r>
                    </a:p>
                    <a:p>
                      <a:pPr fontAlgn="base"/>
                      <a:r>
                        <a:rPr lang="ru-RU" sz="1400" b="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Воспитатель: </a:t>
                      </a: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 начала съемки, мы можем поиграть с нашими героями, поэкспериментировать с ними, посмотреть, как они будут вести себя в кадре, удобно ли будет снимать с ними целый мультфильм. Если нас все устраивает, можно приступать к дальнейшей работе.</a:t>
                      </a:r>
                    </a:p>
                    <a:p>
                      <a:pPr fontAlgn="base"/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Ребята, наше оборудование для съемки готово: фотоаппарат установлен на штатив, направляем камеру на наш фон, так, чтобы в кадре ничего, кроме фона не было видно. Для начала фотографируем несколько кадров пустого фона, без появления какого-либо действия. </a:t>
                      </a:r>
                    </a:p>
                    <a:p>
                      <a:pPr fontAlgn="base"/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Думают и высказываются.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55870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57</a:t>
            </a:fld>
            <a:endParaRPr lang="ru-RU"/>
          </a:p>
        </p:txBody>
      </p:sp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6489891"/>
              </p:ext>
            </p:extLst>
          </p:nvPr>
        </p:nvGraphicFramePr>
        <p:xfrm>
          <a:off x="611560" y="620688"/>
          <a:ext cx="7921252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93192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Это нужно для того, чтобы показать начало развития сюжета нашего мультфильма. Затем начинается волшебство – кадр за кадром появляются герои и декорации, сменяющие друг друга. </a:t>
                      </a:r>
                    </a:p>
                    <a:p>
                      <a:pPr fontAlgn="base"/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Итак, ребята, нам необходимо сделать много кадров. Пожалуйста,  приступаем к съемке. </a:t>
                      </a:r>
                    </a:p>
                    <a:p>
                      <a:pPr fontAlgn="base"/>
                      <a:r>
                        <a:rPr lang="ru-RU" sz="1300" b="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(Дети договариваются и выбирают, кто будет снимать фотоаппаратом, а кто двигать героя).</a:t>
                      </a:r>
                      <a:endParaRPr lang="ru-RU" sz="13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fontAlgn="base"/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Если вам необходима помощь, я всегда рада вам помочь.</a:t>
                      </a:r>
                    </a:p>
                    <a:p>
                      <a:r>
                        <a:rPr lang="ru-RU" sz="1400" b="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Воспитатель:</a:t>
                      </a: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Ну вот, кадры готовы. Расскажите и покажите, пожалуйста, что у вас получилось. Как вы выполняли задание? Было ли кому-нибудь из вас трудно?</a:t>
                      </a:r>
                    </a:p>
                    <a:p>
                      <a:r>
                        <a:rPr lang="ru-RU" sz="1400" b="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Режиссер:</a:t>
                      </a: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Ух ты, вы почти все сделали, осталось совсем чуть-чуть! Ребята, я помогу обработать отснятые кадры и наложить звук в отделе монтажа, чтобы увидеть наш «оживший» мультфильм.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(Воспитатель отправляет режиссеру через электронную почту отснятый материал для мультипликационного фильма.)</a:t>
                      </a:r>
                      <a:endParaRPr lang="ru-RU" sz="13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33900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58</a:t>
            </a:fld>
            <a:endParaRPr lang="ru-RU"/>
          </a:p>
        </p:txBody>
      </p:sp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320526"/>
              </p:ext>
            </p:extLst>
          </p:nvPr>
        </p:nvGraphicFramePr>
        <p:xfrm>
          <a:off x="611560" y="620688"/>
          <a:ext cx="7921252" cy="582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8857">
                <a:tc>
                  <a:txBody>
                    <a:bodyPr/>
                    <a:lstStyle/>
                    <a:p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Динамическая пауза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Воспитатель: </a:t>
                      </a: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Ребята,</a:t>
                      </a:r>
                      <a:r>
                        <a:rPr lang="ru-RU" sz="1400" b="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пока режиссер монтирует наш материал, предлагаю вам немного размяться. </a:t>
                      </a:r>
                    </a:p>
                    <a:p>
                      <a:r>
                        <a:rPr lang="ru-RU" sz="1400" b="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Танец-игра «Если весело живется – делай так!».</a:t>
                      </a: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lang="ru-RU" sz="1400" b="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Режиссер:</a:t>
                      </a: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Вот все и готово! Ребята, посмотрим, что у нас получилось.</a:t>
                      </a:r>
                    </a:p>
                    <a:p>
                      <a:r>
                        <a:rPr lang="ru-RU" sz="1400" b="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Просмотр мультфильма.</a:t>
                      </a: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lang="ru-RU" sz="1400" b="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Режиссер: </a:t>
                      </a: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Какие же вы все молодцы! Вы очень постарались в создании ярких персонажей и красочных декораций. Получился отличный мультфильм. Вы мне очень помогли. В свою очередь хочу вас поблагодарить и высылаю каждому из вас удостоверение «Юного режиссера». Ребята, я очень рад знакомству с вами. До скорых встреч!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9872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3. Заключительная часть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Анализ-рефлексия </a:t>
                      </a:r>
                    </a:p>
                    <a:p>
                      <a:endParaRPr lang="ru-RU" sz="140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Воспитатель: </a:t>
                      </a:r>
                      <a: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Ребята, вы узнали, как создаются мультфильмы? Что нужно для создания мультфильма? Кому вы сможете об этом рассказать? О чем же наш мультфильм? О каком великом празднике идет речь? Кого мы чествуем в этот день? </a:t>
                      </a:r>
                    </a:p>
                    <a:p>
                      <a: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 кому мы можем показать мультфильм?</a:t>
                      </a:r>
                    </a:p>
                    <a:p>
                      <a:endParaRPr lang="ru-RU" sz="140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Даёт оценку деятельности каждого ребёнка.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Высказывают своё отношение к деятельности.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89893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59</a:t>
            </a:fld>
            <a:endParaRPr lang="ru-RU"/>
          </a:p>
        </p:txBody>
      </p:sp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0200910"/>
              </p:ext>
            </p:extLst>
          </p:nvPr>
        </p:nvGraphicFramePr>
        <p:xfrm>
          <a:off x="611560" y="620688"/>
          <a:ext cx="7921252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885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Отлично! Посмотреть наш мультфильм вы сможете на сайте детского сада (http://detsad4.kanevsk.ru/).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929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20688"/>
            <a:ext cx="8229600" cy="583264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Раз в – ногу!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 ногу – раз!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Нас много!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Много нас, мы хотим сильнее быть, чтобы родине служить!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3. Бег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4. Общеразвивающие упражнения </a:t>
            </a:r>
          </a:p>
          <a:p>
            <a:pPr marL="0" indent="174625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«Ладони к плечам»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 err="1">
                <a:latin typeface="Arial" pitchFamily="34" charset="0"/>
                <a:cs typeface="Arial" pitchFamily="34" charset="0"/>
              </a:rPr>
              <a:t>И.п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. - ноги слегка расставить, руки опущены. Руки к плечам, пальцами коснуться плеч; руки вперед, ладони вверх, голову приподнять, руки опустить. Вернуться в ил. (6 раз).</a:t>
            </a:r>
          </a:p>
          <a:p>
            <a:pPr marL="0" indent="174625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«Наклонись и выпрямись!»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 err="1">
                <a:latin typeface="Arial" pitchFamily="34" charset="0"/>
                <a:cs typeface="Arial" pitchFamily="34" charset="0"/>
              </a:rPr>
              <a:t>И.п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. - ноги врозь, руки на пояс. Наклониться вперед, руки отвести назад - вверх; выпрямиться, посмотреть вверх, потянуться. Вернуться в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и.п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. (6 раз).</a:t>
            </a:r>
          </a:p>
          <a:p>
            <a:pPr marL="0" indent="174625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«Птички»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 err="1">
                <a:latin typeface="Arial" pitchFamily="34" charset="0"/>
                <a:cs typeface="Arial" pitchFamily="34" charset="0"/>
              </a:rPr>
              <a:t>И.п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. - ноги слегка расставить, руки за спину. Присесть, изобразить пальцами рук, как клюет птица, произнести:  «Клюю-клюю!». Вернуться в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и.п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. (6 раз).</a:t>
            </a:r>
          </a:p>
          <a:p>
            <a:pPr marL="0" indent="174625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«Мячики»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 err="1">
                <a:latin typeface="Arial" pitchFamily="34" charset="0"/>
                <a:cs typeface="Arial" pitchFamily="34" charset="0"/>
              </a:rPr>
              <a:t>И.п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. - ноги слегка расставить, руки на пояс. Восемь-десять подпрыгиваний, столько же шагов. Прыгать легко, мягко (4-5 раз).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5. Дыхательная гимнастика  </a:t>
            </a:r>
          </a:p>
          <a:p>
            <a:pPr marL="0" indent="174625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«Нам весело!»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 err="1">
                <a:latin typeface="Arial" pitchFamily="34" charset="0"/>
                <a:cs typeface="Arial" pitchFamily="34" charset="0"/>
              </a:rPr>
              <a:t>И.п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. - ноги врозь, руки опущены.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Руки в стороны, глубокий вдох носом. Вернуться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ви.п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., на выдохе произнести:  «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Ве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-се-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ло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!».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6. Упражнения с бросовым материалом (шишки)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7. Водные процедуры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2045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4753" y="2636912"/>
            <a:ext cx="8054631" cy="381642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u="sng" dirty="0">
                <a:latin typeface="Arial" pitchFamily="34" charset="0"/>
                <a:ea typeface="Calibri"/>
                <a:cs typeface="Arial" pitchFamily="34" charset="0"/>
              </a:rPr>
              <a:t>Форма</a:t>
            </a:r>
            <a:r>
              <a:rPr lang="ru-RU" sz="1800" dirty="0">
                <a:latin typeface="Arial" pitchFamily="34" charset="0"/>
                <a:ea typeface="Calibri"/>
                <a:cs typeface="Arial" pitchFamily="34" charset="0"/>
              </a:rPr>
              <a:t>: непосредственно образовательная деятельность.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u="sng" dirty="0">
                <a:latin typeface="Arial" pitchFamily="34" charset="0"/>
                <a:ea typeface="Calibri"/>
                <a:cs typeface="Arial" pitchFamily="34" charset="0"/>
              </a:rPr>
              <a:t>Образовательная область: </a:t>
            </a:r>
            <a:r>
              <a:rPr lang="ru-RU" sz="1800" dirty="0">
                <a:latin typeface="Arial" pitchFamily="34" charset="0"/>
                <a:ea typeface="Calibri"/>
                <a:cs typeface="Arial" pitchFamily="34" charset="0"/>
              </a:rPr>
              <a:t>Познавательное развитие.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u="sng" dirty="0">
                <a:latin typeface="Arial" pitchFamily="34" charset="0"/>
                <a:ea typeface="Calibri"/>
                <a:cs typeface="Arial" pitchFamily="34" charset="0"/>
              </a:rPr>
              <a:t>Интеграция образовательных областей</a:t>
            </a:r>
            <a:r>
              <a:rPr lang="ru-RU" sz="1800" dirty="0">
                <a:latin typeface="Arial" pitchFamily="34" charset="0"/>
                <a:ea typeface="Calibri"/>
                <a:cs typeface="Arial" pitchFamily="34" charset="0"/>
              </a:rPr>
              <a:t>: Речевое развитие, физическое развитие, социально – коммуникативное развитие.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u="sng" dirty="0">
                <a:latin typeface="Arial" pitchFamily="34" charset="0"/>
                <a:ea typeface="Times New Roman"/>
                <a:cs typeface="Arial" pitchFamily="34" charset="0"/>
              </a:rPr>
              <a:t>Виды детской деятельности:</a:t>
            </a:r>
            <a:r>
              <a:rPr lang="ru-RU" sz="1800" dirty="0">
                <a:latin typeface="Arial" pitchFamily="34" charset="0"/>
                <a:ea typeface="Times New Roman"/>
                <a:cs typeface="Arial" pitchFamily="34" charset="0"/>
              </a:rPr>
              <a:t> коммуникативная (беседа), продуктивная, познавательно-исследовательская (экспериментирование, моделирование), двигательная.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u="sng" dirty="0">
                <a:latin typeface="Arial" pitchFamily="34" charset="0"/>
                <a:ea typeface="Calibri"/>
                <a:cs typeface="Arial" pitchFamily="34" charset="0"/>
              </a:rPr>
              <a:t>Цель непосредственно образовательной деятельности</a:t>
            </a:r>
            <a:r>
              <a:rPr lang="ru-RU" sz="1800" dirty="0">
                <a:latin typeface="Arial" pitchFamily="34" charset="0"/>
                <a:ea typeface="Calibri"/>
                <a:cs typeface="Arial" pitchFamily="34" charset="0"/>
              </a:rPr>
              <a:t>: составить по увиденной информации и предложенным картинкам рассказ и выступить перед </a:t>
            </a:r>
            <a:r>
              <a:rPr lang="ru-RU" sz="1800" dirty="0" err="1">
                <a:latin typeface="Arial" pitchFamily="34" charset="0"/>
                <a:ea typeface="Calibri"/>
                <a:cs typeface="Arial" pitchFamily="34" charset="0"/>
              </a:rPr>
              <a:t>одногруппниками</a:t>
            </a:r>
            <a:r>
              <a:rPr lang="ru-RU" sz="1800" dirty="0">
                <a:latin typeface="Arial" pitchFamily="34" charset="0"/>
                <a:ea typeface="Calibri"/>
                <a:cs typeface="Arial" pitchFamily="34" charset="0"/>
              </a:rPr>
              <a:t>; </a:t>
            </a:r>
            <a:r>
              <a:rPr lang="ru-RU" sz="1800" dirty="0">
                <a:latin typeface="Arial" pitchFamily="34" charset="0"/>
                <a:ea typeface="Times New Roman"/>
                <a:cs typeface="Arial" pitchFamily="34" charset="0"/>
              </a:rPr>
              <a:t>формирование основ исследовательской деятельности на основе изучения подвига известных собак.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u="sng" dirty="0">
                <a:latin typeface="Arial" pitchFamily="34" charset="0"/>
                <a:ea typeface="Calibri"/>
                <a:cs typeface="Arial" pitchFamily="34" charset="0"/>
              </a:rPr>
              <a:t>Задачи непосредственно образовательной деятельности:</a:t>
            </a:r>
            <a:endParaRPr lang="ru-RU" sz="18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174625" lvl="0" indent="-174625">
              <a:lnSpc>
                <a:spcPct val="120000"/>
              </a:lnSpc>
              <a:spcBef>
                <a:spcPts val="0"/>
              </a:spcBef>
              <a:buFont typeface="Wingdings"/>
              <a:buChar char=""/>
            </a:pPr>
            <a:r>
              <a:rPr lang="ru-RU" sz="1800" dirty="0">
                <a:latin typeface="Arial" pitchFamily="34" charset="0"/>
                <a:ea typeface="Times New Roman"/>
                <a:cs typeface="Arial" pitchFamily="34" charset="0"/>
              </a:rPr>
              <a:t>Исследовать истории конкретных собак, достижения которых отмечены в истории общества.</a:t>
            </a:r>
          </a:p>
          <a:p>
            <a:pPr marL="174625" lvl="0" indent="-174625">
              <a:lnSpc>
                <a:spcPct val="120000"/>
              </a:lnSpc>
              <a:spcBef>
                <a:spcPts val="0"/>
              </a:spcBef>
              <a:buFont typeface="Wingdings"/>
              <a:buChar char=""/>
            </a:pPr>
            <a:r>
              <a:rPr lang="ru-RU" sz="1800" dirty="0">
                <a:latin typeface="Arial" pitchFamily="34" charset="0"/>
                <a:ea typeface="Times New Roman"/>
                <a:cs typeface="Arial" pitchFamily="34" charset="0"/>
              </a:rPr>
              <a:t>Формировать умение представлять истории выдающихся собак.</a:t>
            </a:r>
          </a:p>
          <a:p>
            <a:pPr marL="174625" lvl="0" indent="-174625">
              <a:lnSpc>
                <a:spcPct val="120000"/>
              </a:lnSpc>
              <a:spcBef>
                <a:spcPts val="0"/>
              </a:spcBef>
              <a:buFont typeface="Wingdings"/>
              <a:buChar char=""/>
            </a:pPr>
            <a:r>
              <a:rPr lang="ru-RU" sz="1800" dirty="0">
                <a:latin typeface="Arial" pitchFamily="34" charset="0"/>
                <a:ea typeface="Times New Roman"/>
                <a:cs typeface="Arial" pitchFamily="34" charset="0"/>
              </a:rPr>
              <a:t>Формировать умение высказывать собственную точку зрения, обосновывать ее с учетом норм аргументирования и ведения конструктивной беседы.</a:t>
            </a:r>
          </a:p>
          <a:p>
            <a:pPr marL="174625" lvl="0" indent="-174625">
              <a:lnSpc>
                <a:spcPct val="120000"/>
              </a:lnSpc>
              <a:spcBef>
                <a:spcPts val="0"/>
              </a:spcBef>
              <a:buFont typeface="Wingdings"/>
              <a:buChar char=""/>
            </a:pPr>
            <a:r>
              <a:rPr lang="ru-RU" sz="1800" dirty="0">
                <a:latin typeface="Arial" pitchFamily="34" charset="0"/>
                <a:ea typeface="Times New Roman"/>
                <a:cs typeface="Arial" pitchFamily="34" charset="0"/>
              </a:rPr>
              <a:t>Воспитывать умение вести позитивное сотрудничество в процессе построения исследовательского взаимодействия.</a:t>
            </a:r>
            <a:endParaRPr lang="ru-RU" sz="18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60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643980" y="605010"/>
            <a:ext cx="5915370" cy="735758"/>
          </a:xfrm>
        </p:spPr>
        <p:txBody>
          <a:bodyPr>
            <a:normAutofit fontScale="90000"/>
          </a:bodyPr>
          <a:lstStyle/>
          <a:p>
            <a:pPr lvl="0" fontAlgn="t">
              <a:spcBef>
                <a:spcPts val="0"/>
              </a:spcBef>
            </a:pPr>
            <a:r>
              <a:rPr lang="ru-RU" sz="1600" b="1" i="1" dirty="0">
                <a:latin typeface="Arial" pitchFamily="34" charset="0"/>
                <a:cs typeface="Arial" pitchFamily="34" charset="0"/>
              </a:rPr>
              <a:t/>
            </a:r>
            <a:br>
              <a:rPr lang="ru-RU" sz="1600" b="1" i="1" dirty="0">
                <a:latin typeface="Arial" pitchFamily="34" charset="0"/>
                <a:cs typeface="Arial" pitchFamily="34" charset="0"/>
              </a:rPr>
            </a:br>
            <a:r>
              <a:rPr lang="ru-RU" sz="1600" b="1" i="1" dirty="0">
                <a:latin typeface="Arial" pitchFamily="34" charset="0"/>
                <a:cs typeface="Arial" pitchFamily="34" charset="0"/>
              </a:rPr>
              <a:t/>
            </a:r>
            <a:br>
              <a:rPr lang="ru-RU" sz="1600" b="1" i="1" dirty="0">
                <a:latin typeface="Arial" pitchFamily="34" charset="0"/>
                <a:cs typeface="Arial" pitchFamily="34" charset="0"/>
              </a:rPr>
            </a:br>
            <a:r>
              <a:rPr lang="ru-RU" sz="1600" b="1" i="1" dirty="0">
                <a:latin typeface="Arial" pitchFamily="34" charset="0"/>
                <a:cs typeface="Arial" pitchFamily="34" charset="0"/>
              </a:rPr>
              <a:t/>
            </a:r>
            <a:br>
              <a:rPr lang="ru-RU" sz="1600" b="1" i="1" dirty="0">
                <a:latin typeface="Arial" pitchFamily="34" charset="0"/>
                <a:cs typeface="Arial" pitchFamily="34" charset="0"/>
              </a:rPr>
            </a:br>
            <a:r>
              <a:rPr lang="ru-RU" sz="18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КОНСПЕКТ непосредственно образовательной деятельности</a:t>
            </a:r>
            <a:r>
              <a:rPr lang="ru-RU" sz="18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с детьми подготовительной к школе группы на тему</a:t>
            </a:r>
            <a:r>
              <a:rPr lang="ru-RU" sz="18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 </a:t>
            </a:r>
            <a:br>
              <a:rPr lang="ru-RU" sz="18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«Подвиг четвероногих защитников Отечества»</a:t>
            </a:r>
            <a:br>
              <a:rPr lang="ru-RU" sz="18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latin typeface="Arial" pitchFamily="34" charset="0"/>
                <a:cs typeface="Arial" pitchFamily="34" charset="0"/>
              </a:rPr>
              <a:t>                                                      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654" y="522848"/>
            <a:ext cx="3778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868144" y="3429000"/>
            <a:ext cx="2801241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b="1" i="1" dirty="0">
                <a:latin typeface="Arial" pitchFamily="34" charset="0"/>
                <a:cs typeface="Arial" pitchFamily="34" charset="0"/>
              </a:rPr>
              <a:t/>
            </a:r>
            <a:br>
              <a:rPr lang="ru-RU" sz="1600" b="1" i="1" dirty="0">
                <a:latin typeface="Arial" pitchFamily="34" charset="0"/>
                <a:cs typeface="Arial" pitchFamily="34" charset="0"/>
              </a:rPr>
            </a:br>
            <a:r>
              <a:rPr lang="ru-RU" sz="1600" b="1" i="1" dirty="0">
                <a:latin typeface="Arial" pitchFamily="34" charset="0"/>
                <a:cs typeface="Arial" pitchFamily="34" charset="0"/>
              </a:rPr>
              <a:t/>
            </a:r>
            <a:br>
              <a:rPr lang="ru-RU" sz="1600" b="1" i="1" dirty="0">
                <a:latin typeface="Arial" pitchFamily="34" charset="0"/>
                <a:cs typeface="Arial" pitchFamily="34" charset="0"/>
              </a:rPr>
            </a:b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652120" y="1661423"/>
            <a:ext cx="28803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/>
            <a:r>
              <a:rPr lang="ru-RU" sz="12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Автор – составитель: </a:t>
            </a:r>
          </a:p>
          <a:p>
            <a:pPr lvl="0" fontAlgn="t"/>
            <a:r>
              <a:rPr lang="ru-RU" sz="12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Воспитатель первой квалификационной категории</a:t>
            </a:r>
          </a:p>
          <a:p>
            <a:pPr lvl="0" fontAlgn="t"/>
            <a:r>
              <a:rPr lang="ru-RU" sz="12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МБДОУ детский сад № 4 </a:t>
            </a:r>
          </a:p>
          <a:p>
            <a:pPr lvl="0" fontAlgn="t"/>
            <a:r>
              <a:rPr lang="ru-RU" sz="12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О.В. </a:t>
            </a:r>
            <a:r>
              <a:rPr lang="ru-RU" sz="12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Нертик</a:t>
            </a:r>
            <a:endParaRPr lang="ru-RU" sz="12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 descr="C:\Users\DetSad4\Desktop\Новая папка\img_5710ad82454e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59" y="705410"/>
            <a:ext cx="1584176" cy="1859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2684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548680"/>
            <a:ext cx="8301608" cy="108012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u="sng" dirty="0">
                <a:latin typeface="Arial" pitchFamily="34" charset="0"/>
                <a:ea typeface="Calibri"/>
                <a:cs typeface="Arial" pitchFamily="34" charset="0"/>
              </a:rPr>
              <a:t>Образовательные технологии:</a:t>
            </a:r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 информационно-коммуникационные технологии, технология исследовательской деятельности, личностно-ориентированные технологии, игровая технология.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u="sng" dirty="0">
                <a:latin typeface="Arial" pitchFamily="34" charset="0"/>
                <a:ea typeface="Calibri"/>
                <a:cs typeface="Arial" pitchFamily="34" charset="0"/>
              </a:rPr>
              <a:t>Оборудование:</a:t>
            </a:r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 Фотографии, картинки, иллюстрации с изображением собак, книги о собаках, проектор, экран, ноутбук, мультимедийная презентация «</a:t>
            </a:r>
            <a:r>
              <a:rPr lang="ru-RU" sz="1400" dirty="0" err="1">
                <a:latin typeface="Arial" pitchFamily="34" charset="0"/>
                <a:ea typeface="Calibri"/>
                <a:cs typeface="Arial" pitchFamily="34" charset="0"/>
              </a:rPr>
              <a:t>Четвероногии</a:t>
            </a:r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 защитники Отечества».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61</a:t>
            </a:fld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989001"/>
              </p:ext>
            </p:extLst>
          </p:nvPr>
        </p:nvGraphicFramePr>
        <p:xfrm>
          <a:off x="683568" y="1556793"/>
          <a:ext cx="7776865" cy="48671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401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877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Этапы занятия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601" marR="50601" marT="0" marB="0" anchor="ctr">
                    <a:solidFill>
                      <a:schemeClr val="accent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Содержание деятельности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601" marR="50601" marT="0" marB="0" anchor="ctr">
                    <a:solidFill>
                      <a:schemeClr val="accent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Действия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601" marR="50601" marT="0" marB="0"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52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Педагог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601" marR="50601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Дети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601" marR="50601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103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 Вводная часть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601" marR="50601" marT="0" marB="0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05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Введение в игровую ситуацию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601" marR="50601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12700" indent="1619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Дети с воспитателем заходят в группу.</a:t>
                      </a:r>
                    </a:p>
                    <a:p>
                      <a:pPr marL="12700" marR="127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 полках библиотеки «</a:t>
                      </a:r>
                      <a:r>
                        <a:rPr lang="ru-RU" sz="1400" b="0" dirty="0" err="1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Книголандия</a:t>
                      </a: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» оформлена выставка  книг о собаках и фотовыставка собак разных пород.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601" marR="50601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Эмоционально включает детей в действие.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601" marR="50601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Концентрируют внимание, проявляют интерес.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601" marR="50601" marT="0" marB="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776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Актуализация и затруднение в игровой ситуации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400" b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601" marR="50601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746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Воспитатель:</a:t>
                      </a: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Ребята, скажите, пожалуйста, у кого-нибудь из вас есть четвероногий друг? Кто это? А у кого есть собака? За что вы любите собак? Какое значение имеют собаки в жизни человека? </a:t>
                      </a:r>
                    </a:p>
                    <a:p>
                      <a:pPr marL="0" indent="1746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 вы знаете литературные произведения, в которых героями были бы эти четвероногие друзья? </a:t>
                      </a:r>
                    </a:p>
                    <a:p>
                      <a:pPr marL="0" indent="1746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Как вы думаете, могут ли в реальной жизни собаки совершить подвиги?</a:t>
                      </a:r>
                    </a:p>
                    <a:p>
                      <a:pPr marL="0" indent="174625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Может быть кто-то может рассказать про героические подвиги собак, ставших известными в стране и мире? 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601" marR="50601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Побуждает к диалогу.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400" b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601" marR="50601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Включаются в диалог, рассуждают.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Возможные ответы детей: посмотреть в интернете, прочитать в книге, посетить музей.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0601" marR="50601" marT="0" marB="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29862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62</a:t>
            </a:fld>
            <a:endParaRPr lang="ru-RU"/>
          </a:p>
        </p:txBody>
      </p:sp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3034927"/>
              </p:ext>
            </p:extLst>
          </p:nvPr>
        </p:nvGraphicFramePr>
        <p:xfrm>
          <a:off x="611560" y="620688"/>
          <a:ext cx="7921252" cy="573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885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 хотели бы узнать еще больше? Скажите, а где мы можем найти такую информацию?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88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Мотивация воспитанников к деятельности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Сообщение темы и цели деятельности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746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Воспитатель:</a:t>
                      </a: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Ребята, как раз сейчас в историко-краеведческом музее нашей станицы оформлена фотовыставка на тему «Собаки – защитники Отечества». Вы хотели бы на ней побывать? </a:t>
                      </a:r>
                    </a:p>
                    <a:p>
                      <a:pPr marL="0" indent="1746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Ну что же я предлагаю вам сегодня побывать в роли ученых-исследователей.</a:t>
                      </a:r>
                    </a:p>
                    <a:p>
                      <a:pPr marL="0" indent="1746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Как вы думаете, что же мы с вами можем узнать в рамках нашего исследования? Верно, ребята, </a:t>
                      </a: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героические подвиги собак, ставших известными в стране и мире. И вот такие задачи мы поставим перед собой? Исследовать исторические факты о собаках – героях и подготовить рассказ о четвероногих защитниках.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indent="1746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А отправиться в наш музей мы можем немного необычно, мы отправимся с вами в виртуальный тур по фотогалерее историко-краеведческого музея нашей станицы. Согласны? Ну тогда выбирайте себе место, поудобнее располагайтесь и отправляемся в путь!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Побуждает к действию.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21387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63</a:t>
            </a:fld>
            <a:endParaRPr lang="ru-RU"/>
          </a:p>
        </p:txBody>
      </p:sp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9649582"/>
              </p:ext>
            </p:extLst>
          </p:nvPr>
        </p:nvGraphicFramePr>
        <p:xfrm>
          <a:off x="575370" y="548680"/>
          <a:ext cx="7921252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16023"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2. Основная часть</a:t>
                      </a:r>
                      <a:endParaRPr lang="ru-RU" sz="1400" b="0" i="1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88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Ход непосредственно образовательной деятельности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74625"/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Ребята, как вы думаете, что могло бы произойти, если бы собаки – герои не совершили свой подвиг? </a:t>
                      </a:r>
                    </a:p>
                    <a:p>
                      <a:pPr marL="0" indent="174625"/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Проводя исследование, ученые всегда выдвигают гипотезы. А раз вы все сегодня тоже в роли ученых, которые проводят своё исследование, попробуйте сформулировать варианты гипотезы.</a:t>
                      </a:r>
                    </a:p>
                    <a:p>
                      <a:pPr marL="0" indent="174625"/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Позвольте, я обобщу ваши мнения в такую гипотезу: Если бы собаки не совершили свой героический подвиг, то в жизни человека могла бы случиться трагедия.</a:t>
                      </a:r>
                    </a:p>
                    <a:p>
                      <a:pPr marL="0" indent="174625"/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Посмотрите на экран. Знаете ли вы, кто здесь изображен? </a:t>
                      </a:r>
                    </a:p>
                    <a:p>
                      <a:pPr marL="0" indent="174625"/>
                      <a:r>
                        <a:rPr lang="ru-RU" sz="1400" i="1" kern="1200" dirty="0" err="1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Джульбарс</a:t>
                      </a:r>
                      <a:r>
                        <a:rPr lang="ru-RU" sz="1400" i="1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– сапер с невероятным обонянием.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Пес породы 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восточно-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европейская 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овчарка 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заступил на 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службу 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относительно </a:t>
                      </a:r>
                    </a:p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поздно – лишь в сентябре 1944 года, но 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Побуждает к действию.</a:t>
                      </a:r>
                    </a:p>
                    <a:p>
                      <a: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  <a:p>
                      <a: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Активизирует мыслительную деятельность поисковыми вопросами, обобщает ответы детей.</a:t>
                      </a:r>
                    </a:p>
                    <a:p>
                      <a: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  <a:p>
                      <a:endParaRPr lang="ru-RU" sz="140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Выражают собственное мнение.</a:t>
                      </a:r>
                    </a:p>
                    <a:p>
                      <a: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  <a:p>
                      <a: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  <a:p>
                      <a: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  <a:p>
                      <a: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Думают и высказываются.</a:t>
                      </a:r>
                    </a:p>
                    <a:p>
                      <a:endParaRPr lang="ru-RU" sz="140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7" name="Рисунок 6" descr="https://avatars.mds.yandex.net/get-pdb/28866/365b1231-0474-4b47-b6b8-e5503a345011/s120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382603"/>
            <a:ext cx="2448272" cy="1638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17970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64</a:t>
            </a:fld>
            <a:endParaRPr lang="ru-RU"/>
          </a:p>
        </p:txBody>
      </p:sp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9258181"/>
              </p:ext>
            </p:extLst>
          </p:nvPr>
        </p:nvGraphicFramePr>
        <p:xfrm>
          <a:off x="611560" y="620688"/>
          <a:ext cx="7921252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8857"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это не помешало ему обезвредить более 7 000 мин и 150 снарядов. Острый нюх </a:t>
                      </a:r>
                      <a:r>
                        <a:rPr lang="ru-RU" sz="1400" b="0" dirty="0" err="1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Джульбарса</a:t>
                      </a: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спасал не только человеческие жизни, но и памятники архитектуры. </a:t>
                      </a:r>
                    </a:p>
                    <a:p>
                      <a:pPr marL="0" indent="1746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Пес участвовал в разминировании замков Праги, соборов Вены, дворцов над Дунаем, Владимирского собора, а также могилы Тараса Шевченко в Киеве. Ходят слухи, что </a:t>
                      </a:r>
                      <a:r>
                        <a:rPr lang="ru-RU" sz="1400" b="0" dirty="0" err="1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Джульбарс</a:t>
                      </a: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стал единственным животным, награжденным медалью «За боевые заслуги» и, что на военном параде, еще не</a:t>
                      </a:r>
                      <a:r>
                        <a:rPr lang="ru-RU" sz="1400" b="0" baseline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восстановившегося после ранения его несли по площади, завернутого в шинель Сталина по личному распоряжению главнокомандующего. </a:t>
                      </a:r>
                    </a:p>
                    <a:p>
                      <a:pPr marL="0" indent="1746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 сожалению, нет официального подтверждения этим красивым историям. Но что известно точно, так это то, что после войны и выздоровления </a:t>
                      </a:r>
                      <a:r>
                        <a:rPr lang="ru-RU" sz="1400" b="0" dirty="0" err="1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Джульбарс</a:t>
                      </a: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кроме саперского дела освоил еще и актерское. Его выбрали для съемок в фильме по роману Джека Лондона «Белый Клык». </a:t>
                      </a:r>
                    </a:p>
                    <a:p>
                      <a:pPr marL="0" indent="1746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Обобщает и уточняет полученные представления. Побуждает к высказываниям.</a:t>
                      </a:r>
                    </a:p>
                    <a:p>
                      <a:endParaRPr lang="ru-RU" sz="1400" b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80354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65</a:t>
            </a:fld>
            <a:endParaRPr lang="ru-RU"/>
          </a:p>
        </p:txBody>
      </p:sp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8423091"/>
              </p:ext>
            </p:extLst>
          </p:nvPr>
        </p:nvGraphicFramePr>
        <p:xfrm>
          <a:off x="611560" y="548680"/>
          <a:ext cx="7921252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8857"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74625"/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Продолжаем наше виртуальное путешествие.</a:t>
                      </a:r>
                    </a:p>
                    <a:p>
                      <a:pPr marL="0" indent="174625"/>
                      <a:r>
                        <a:rPr lang="ru-RU" sz="1400" b="0" i="1" kern="1200" dirty="0" err="1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Мухтар</a:t>
                      </a:r>
                      <a:r>
                        <a:rPr lang="ru-RU" sz="1400" b="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– отважный санитар</a:t>
                      </a: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</a:t>
                      </a:r>
                    </a:p>
                    <a:p>
                      <a:pPr marL="0" indent="174625"/>
                      <a:r>
                        <a:rPr lang="ru-RU" sz="1400" b="0" kern="1200" baseline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                                     </a:t>
                      </a: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Собаки-  </a:t>
                      </a:r>
                    </a:p>
                    <a:p>
                      <a:pPr marL="0" indent="174625"/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                                   санитары  </a:t>
                      </a:r>
                    </a:p>
                    <a:p>
                      <a:pPr marL="0" indent="174625"/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                                   спасли</a:t>
                      </a:r>
                      <a:endParaRPr lang="ru-RU" sz="1400" b="0" kern="1200" baseline="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indent="174625"/>
                      <a:r>
                        <a:rPr lang="ru-RU" sz="1400" b="0" kern="1200" baseline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                                   </a:t>
                      </a: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тысячи </a:t>
                      </a:r>
                    </a:p>
                    <a:p>
                      <a:pPr marL="0" indent="174625"/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                                   жизней на</a:t>
                      </a:r>
                      <a:r>
                        <a:rPr lang="ru-RU" sz="1400" b="0" kern="1200" baseline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                                </a:t>
                      </a:r>
                    </a:p>
                    <a:p>
                      <a:pPr marL="0" indent="174625"/>
                      <a:r>
                        <a:rPr lang="ru-RU" sz="1400" b="0" kern="1200" baseline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                                   </a:t>
                      </a: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полях                      </a:t>
                      </a:r>
                    </a:p>
                    <a:p>
                      <a:pPr marL="0" indent="174625"/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                                   сражений.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indent="1746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Зачастую, они помогали там, где не могли справиться люди. Они безошибочно отличали мертвого от живого, а тем, кто был без сознания, лизали лицо до тех пор, пока тот не очнется. Они по-пластунски подползали к раненому и подставляли ему бок с медицинской сумкой. Терпеливо ждали, когда он перевяжет рану. Только потом отправлялись к другому. В суровые зимы они спасали людей от смерти, согревая своим теплом. Пес-санитар </a:t>
                      </a:r>
                      <a:r>
                        <a:rPr lang="ru-RU" sz="1400" b="0" dirty="0" err="1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Мухтар</a:t>
                      </a: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</a:t>
                      </a:r>
                      <a:r>
                        <a:rPr lang="ru-RU" sz="1400" b="0" baseline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проводником которой был ефрейтор Зорин, за годы войны спас на полях сражений более 400 раненых воинов. Спас </a:t>
                      </a:r>
                      <a:r>
                        <a:rPr lang="ru-RU" sz="1400" b="0" dirty="0" err="1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Мухтар</a:t>
                      </a: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и своего проводника, когда того контузило от разорвавшейся вблизи бомбы.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7" name="Рисунок 6" descr="https://moya-planeta.ru/upload/images/xl/e4/ff/e4ffc8dcab131a35edcb11d85c54b96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34739"/>
            <a:ext cx="2448272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42836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66</a:t>
            </a:fld>
            <a:endParaRPr lang="ru-RU"/>
          </a:p>
        </p:txBody>
      </p:sp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2091854"/>
              </p:ext>
            </p:extLst>
          </p:nvPr>
        </p:nvGraphicFramePr>
        <p:xfrm>
          <a:off x="611560" y="548680"/>
          <a:ext cx="7921252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8857"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746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indent="1746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indent="1746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Еще один 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четвероногий 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герой.</a:t>
                      </a:r>
                    </a:p>
                    <a:p>
                      <a:pPr marL="0" indent="1746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0" i="1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indent="1746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0" i="1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indent="1746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Дик – герой-миноискатель .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indent="1746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Шотландский колли по кличке Дик</a:t>
                      </a:r>
                      <a:r>
                        <a:rPr lang="ru-RU" sz="1400" b="0" baseline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поступил в ряды четвероногих солдат в августе 1941 года. Он мог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стать санитаром или связистом, но Дик в идеале освоил минно-розыскное дело и попал во 2-й отдельный полк специальной службы «</a:t>
                      </a:r>
                      <a:r>
                        <a:rPr lang="ru-RU" sz="1400" b="0" dirty="0" err="1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Келецкий</a:t>
                      </a: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», где и оставался до конца войны. </a:t>
                      </a:r>
                    </a:p>
                    <a:p>
                      <a:pPr marL="0" indent="1746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Благодаря своему нюху пёс обнаружил более 12 тысяч мин, принимая участие в разминировании Сталинграда, Лисичанска, Праги и других городов. </a:t>
                      </a:r>
                    </a:p>
                    <a:p>
                      <a:pPr marL="0" indent="1746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центральной улице Луги в подвале сгоревшего дома он нашел мину замедленного действия. Но, пожалуй, самый известный подвиг пса – найденный за час до взрыва в фундаменте Павловского дворца фугас весом 2,5 тонны с часовым механизмом. 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7" name="Рисунок 6" descr="https://vpk.name/file/img/shotlandskii_kolli_dik_uchastnik_velikoi_otechestvennoi_voinyi-rlgnqsco-155773974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692696"/>
            <a:ext cx="2304255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08404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67</a:t>
            </a:fld>
            <a:endParaRPr lang="ru-RU"/>
          </a:p>
        </p:txBody>
      </p:sp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9984030"/>
              </p:ext>
            </p:extLst>
          </p:nvPr>
        </p:nvGraphicFramePr>
        <p:xfrm>
          <a:off x="611560" y="548680"/>
          <a:ext cx="7921252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780152"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46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 окончании Великой Отечественной войны герой-миноискатель вернулся к хозяину и, несмотря на множественные ранения, был неоднократным победителем собачьих выставок. Пёс дожил до старости и был похоронен с воинскими почестями. </a:t>
                      </a:r>
                    </a:p>
                    <a:p>
                      <a:pPr marL="0" marR="0" indent="1746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kern="1200" dirty="0" err="1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Смоуки</a:t>
                      </a:r>
                      <a:r>
                        <a:rPr lang="ru-RU" sz="1400" b="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– маленькая психологическая поддержка .</a:t>
                      </a:r>
                    </a:p>
                    <a:p>
                      <a:pPr marL="0" marR="0" indent="1746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Собаки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помогали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только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советским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солдатам и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все они были непосредственными участниками боевых действий. </a:t>
                      </a: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Быть талисманом и помогать переживать тяготы войны – это тоже довольно важная задача. Именно таким талисманом был Йоркширский терьер </a:t>
                      </a:r>
                      <a:r>
                        <a:rPr lang="ru-RU" sz="1400" b="0" kern="1200" dirty="0" err="1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Смоуки</a:t>
                      </a: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весом не более 2 кг. Вместе со своим хозяином маленький песик совершил 12 боевых вылетов в кабине самолета. В ходе оборудования военной базы, отважный малыш помог протянуть 20-метровый кабель через трубу, проложенную под взлетной полосой.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7" name="Рисунок 6" descr="https://irishamerica.com/wp-content/uploads/2015/12/Smoky_in_helmet_BW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2420888"/>
            <a:ext cx="2160241" cy="1187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66844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68</a:t>
            </a:fld>
            <a:endParaRPr lang="ru-RU"/>
          </a:p>
        </p:txBody>
      </p:sp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7394302"/>
              </p:ext>
            </p:extLst>
          </p:nvPr>
        </p:nvGraphicFramePr>
        <p:xfrm>
          <a:off x="611560" y="548680"/>
          <a:ext cx="7921252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8857"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74625"/>
                      <a:r>
                        <a:rPr lang="ru-RU" sz="1400" b="0" kern="1200" dirty="0" err="1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Смоуки</a:t>
                      </a: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посылали в военные госпитали для психологической помощи раненым и поднятия их боевого духа. Маленький волонтер даже спустя десятилетие после окончания войны все еще помогал ветеранам справиться с психологическими проблемами. </a:t>
                      </a:r>
                    </a:p>
                    <a:p>
                      <a:pPr marL="0" indent="174625"/>
                      <a:r>
                        <a:rPr lang="ru-RU" sz="1400" b="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Рекс – верный связист.</a:t>
                      </a:r>
                    </a:p>
                    <a:p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                              Иногда на войне                                  </a:t>
                      </a:r>
                    </a:p>
                    <a:p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                              самым важным </a:t>
                      </a:r>
                    </a:p>
                    <a:p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                              становится не </a:t>
                      </a:r>
                    </a:p>
                    <a:p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                              оружие, не </a:t>
                      </a:r>
                    </a:p>
                    <a:p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                              численное </a:t>
                      </a:r>
                    </a:p>
                    <a:p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                              превосходство, </a:t>
                      </a:r>
                    </a:p>
                    <a:p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                              а информация. 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indent="174625"/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Настраивать пути телефонной связи и вовремя доставлять важные донесения зачастую становилось сложнейшей задачей. И в этом помогали людям четвероногие друзья. </a:t>
                      </a:r>
                    </a:p>
                    <a:p>
                      <a:pPr marL="0" indent="174625"/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 героическом поступке Рекса стало известно из рассказа его проводника связиста Николая </a:t>
                      </a:r>
                      <a:r>
                        <a:rPr lang="ru-RU" sz="1400" b="0" kern="1200" dirty="0" err="1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Больгинова</a:t>
                      </a: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: «Это было под Никополем в феврале 1944 года. Дошли до берега Днепра и благополучно переправились. </a:t>
                      </a:r>
                    </a:p>
                    <a:p>
                      <a:pPr marL="0" indent="174625"/>
                      <a:endParaRPr lang="ru-RU" sz="1400" b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7" name="Рисунок 6" descr="https://pbs.twimg.com/media/D6HXpkRX4AARLLC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616" y="2418950"/>
            <a:ext cx="2080344" cy="1370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2494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69</a:t>
            </a:fld>
            <a:endParaRPr lang="ru-RU"/>
          </a:p>
        </p:txBody>
      </p:sp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9956071"/>
              </p:ext>
            </p:extLst>
          </p:nvPr>
        </p:nvGraphicFramePr>
        <p:xfrm>
          <a:off x="611560" y="548680"/>
          <a:ext cx="7921252" cy="583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832648"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7462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В это же время через реку была протянута кабельная связь от комполка до комбата, но минут через десять связь прервалась. А фашисты пошли в контратаку. Пришлось Рексу доставлять донесение». За пса переживали, ведь раньше он на такие расстояния не плавал, тем более в такую холодную погоду. </a:t>
                      </a:r>
                    </a:p>
                    <a:p>
                      <a:pPr marL="0" indent="17462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этот день Рекс трижды переплыл ледяной широкий Днепр. Все это происходило под ураганным артиллерийским и пулеметным огнем, но пес снова и снова справлялся со своей задачей. </a:t>
                      </a:r>
                    </a:p>
                    <a:p>
                      <a:pPr marL="0" indent="17462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 время службы Рекс несколько раз был ранен, но каждый раз возвращался в строй. Он доставил по назначению 1649 донесений. </a:t>
                      </a:r>
                    </a:p>
                    <a:p>
                      <a:pPr marL="0" indent="174625" algn="l"/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Вот такие интересные факты известны о четвероногих защитниках.</a:t>
                      </a:r>
                    </a:p>
                    <a:p>
                      <a:pPr marL="0" indent="174625" algn="l"/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Ребята, перед вами на столах разложены фотографии, картинки, иллюстрации с изображением собак-защитников.</a:t>
                      </a: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</a:p>
                    <a:p>
                      <a:pPr marL="0" indent="174625" algn="l"/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Я вам сейчас предлагаю, разделиться на 5 групп. </a:t>
                      </a: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Дети выбирают материал для своего рассказа и приступают к работе. 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474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4525963"/>
          </a:xfrm>
        </p:spPr>
        <p:txBody>
          <a:bodyPr>
            <a:normAutofit/>
          </a:bodyPr>
          <a:lstStyle/>
          <a:p>
            <a:pPr marL="0" indent="363538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Давайте же мыться, плескаться,</a:t>
            </a:r>
          </a:p>
          <a:p>
            <a:pPr marL="0" indent="363538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Купаться, нырять, кувыркаться </a:t>
            </a:r>
          </a:p>
          <a:p>
            <a:pPr marL="0" indent="363538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 ушате, в корыте, в лохани, </a:t>
            </a:r>
          </a:p>
          <a:p>
            <a:pPr marL="0" indent="363538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 реке, в ручейке, в океане, </a:t>
            </a:r>
          </a:p>
          <a:p>
            <a:pPr marL="0" indent="363538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И в ванне, и в бане, </a:t>
            </a:r>
          </a:p>
          <a:p>
            <a:pPr marL="0" indent="363538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Всегда и везде </a:t>
            </a:r>
          </a:p>
          <a:p>
            <a:pPr marL="0" indent="363538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Вечная слава воде!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3771"/>
            <a:ext cx="3993278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08920"/>
            <a:ext cx="4680520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314590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70</a:t>
            </a:fld>
            <a:endParaRPr lang="ru-RU"/>
          </a:p>
        </p:txBody>
      </p:sp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4653463"/>
              </p:ext>
            </p:extLst>
          </p:nvPr>
        </p:nvGraphicFramePr>
        <p:xfrm>
          <a:off x="611560" y="548680"/>
          <a:ext cx="7921252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8857"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746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Каждая группа может выбрать фотографии, картинки собаки, о которой вы хотите рассказать историю. </a:t>
                      </a:r>
                    </a:p>
                    <a:p>
                      <a:pPr marL="0" indent="174625">
                        <a:lnSpc>
                          <a:spcPct val="100000"/>
                        </a:lnSpc>
                      </a:pP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 если какая-нибудь команда готова, поднимаем фотографию и мы готовы слушать ваш рассказ. </a:t>
                      </a:r>
                    </a:p>
                    <a:p>
                      <a:pPr marL="0" indent="174625">
                        <a:lnSpc>
                          <a:spcPct val="100000"/>
                        </a:lnSpc>
                      </a:pP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 окончании вашего рассказа, если у кого из ребят возникнут вопросы, пожалуйста, их можно задать. </a:t>
                      </a:r>
                    </a:p>
                    <a:p>
                      <a:pPr marL="0" indent="174625">
                        <a:lnSpc>
                          <a:spcPct val="100000"/>
                        </a:lnSpc>
                      </a:pP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Договоритесь, кто будет выступать от вашей группы, кто-то один или может быть по очереди. Ваше выступление будет оцениваться с помощью смайликов, которые также находятся на столе.</a:t>
                      </a:r>
                    </a:p>
                    <a:p>
                      <a:pPr marL="0" marR="0" indent="1746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Каждый </a:t>
                      </a:r>
                      <a:r>
                        <a:rPr lang="ru-RU" sz="1400" b="0" i="1" kern="1200" dirty="0" err="1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смайл</a:t>
                      </a:r>
                      <a:r>
                        <a:rPr lang="ru-RU" sz="1400" b="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обозначает следующее:</a:t>
                      </a:r>
                    </a:p>
                    <a:p>
                      <a:pPr marL="1160463" marR="0" indent="-260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>
                          <a:tab pos="1160463" algn="l"/>
                        </a:tabLst>
                        <a:defRPr/>
                      </a:pP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400" b="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Все было понятно, </a:t>
                      </a:r>
                    </a:p>
                    <a:p>
                      <a:pPr marL="0" marR="0" indent="1746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выступление  было </a:t>
                      </a:r>
                    </a:p>
                    <a:p>
                      <a:pPr marL="0" marR="0" indent="1746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интересным и эмоциональным.</a:t>
                      </a:r>
                    </a:p>
                    <a:p>
                      <a:pPr marL="900113" marR="0" indent="361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>
                          <a:tab pos="1349375" algn="l"/>
                        </a:tabLst>
                        <a:defRPr/>
                      </a:pPr>
                      <a:r>
                        <a:rPr lang="ru-RU" sz="1400" b="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Выступление было не</a:t>
                      </a:r>
                      <a:r>
                        <a:rPr lang="ru-RU" sz="1400" b="0" i="1" kern="1200" baseline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400" b="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совсем понятно, неэмоционально</a:t>
                      </a: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</a:t>
                      </a:r>
                    </a:p>
                    <a:p>
                      <a:pPr marL="900113" marR="0" indent="361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>
                          <a:tab pos="1349375" algn="l"/>
                        </a:tabLst>
                        <a:defRPr/>
                      </a:pPr>
                      <a:r>
                        <a:rPr lang="ru-RU" sz="1400" b="0" i="1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Ничего  не понял из </a:t>
                      </a:r>
                    </a:p>
                    <a:p>
                      <a:pPr marL="0" marR="0" indent="1746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          выступления.</a:t>
                      </a:r>
                      <a:endParaRPr lang="ru-RU" sz="1400" b="0" i="1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indent="174625">
                        <a:lnSpc>
                          <a:spcPct val="100000"/>
                        </a:lnSpc>
                        <a:spcAft>
                          <a:spcPts val="75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Пожалуйста, ребята, кто-то готов из выступающих? Я вижу поднятую фотографию Алины…</a:t>
                      </a:r>
                      <a:r>
                        <a:rPr lang="ru-RU" sz="1400" b="0" baseline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Ребята, если есть вопросы выступающему, можно их задать.</a:t>
                      </a: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Каждая группа выступает по мере готовности.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290" y="5002716"/>
            <a:ext cx="482776" cy="498648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496" y="3848685"/>
            <a:ext cx="767385" cy="65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805" y="4498736"/>
            <a:ext cx="503980" cy="503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246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71</a:t>
            </a:fld>
            <a:endParaRPr lang="ru-RU"/>
          </a:p>
        </p:txBody>
      </p:sp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6583704"/>
              </p:ext>
            </p:extLst>
          </p:nvPr>
        </p:nvGraphicFramePr>
        <p:xfrm>
          <a:off x="611560" y="620688"/>
          <a:ext cx="7921252" cy="569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8857"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74625"/>
                      <a:r>
                        <a:rPr lang="ru-RU" sz="140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 теперь пришло время оценить рассказ выступающего смайликами.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8857"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Динамическая пауза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74625"/>
                      <a: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Ребята,</a:t>
                      </a:r>
                      <a:r>
                        <a:rPr lang="ru-RU" sz="1400" kern="1200" baseline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предлагаю </a:t>
                      </a:r>
                      <a: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нам всем немного размяться.</a:t>
                      </a:r>
                    </a:p>
                    <a:p>
                      <a:pPr marL="0" indent="174625"/>
                      <a:r>
                        <a:rPr lang="ru-RU" sz="1400" i="1" kern="1200" dirty="0" err="1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Физминутка</a:t>
                      </a:r>
                      <a:r>
                        <a:rPr lang="ru-RU" sz="1400" i="1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«Собачка»</a:t>
                      </a:r>
                      <a:endParaRPr lang="ru-RU" sz="1400" kern="12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174625" indent="0"/>
                      <a: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 дворе щенок играл,</a:t>
                      </a:r>
                      <a:b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</a:br>
                      <a: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Прыгал, бегал и считал:</a:t>
                      </a:r>
                      <a:b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</a:br>
                      <a: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«Раз – прыжок и три кивка,</a:t>
                      </a:r>
                      <a:b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</a:br>
                      <a: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Два – направо голова,</a:t>
                      </a:r>
                      <a:b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</a:br>
                      <a: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Три – налево поворот» –</a:t>
                      </a:r>
                      <a:b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</a:br>
                      <a: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 помчался до ворот,</a:t>
                      </a:r>
                      <a:b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</a:br>
                      <a: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 потом вздохнул и сел:</a:t>
                      </a:r>
                      <a:b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</a:br>
                      <a:r>
                        <a:rPr lang="ru-RU" sz="1400" kern="120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Он устал и присмирел.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Дети выполняют движения.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8857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i="1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3. Заключительная часть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4625" indent="0"/>
                      <a:endParaRPr lang="ru-RU" sz="1400" b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88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Анализ-рефлексия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b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74625">
                        <a:lnSpc>
                          <a:spcPct val="100000"/>
                        </a:lnSpc>
                      </a:pPr>
                      <a:r>
                        <a:rPr lang="ru-RU" sz="1400" i="1" kern="120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Воспитатель: </a:t>
                      </a:r>
                      <a:r>
                        <a:rPr lang="ru-RU" sz="1400" kern="120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Ребята, вам было сегодня интересно? Может быть вы что-то новое узнали? Испытывали ли вы какие-нибудь затруднения?</a:t>
                      </a:r>
                    </a:p>
                    <a:p>
                      <a:pPr marL="0" indent="174625">
                        <a:lnSpc>
                          <a:spcPct val="100000"/>
                        </a:lnSpc>
                      </a:pPr>
                      <a:r>
                        <a:rPr lang="ru-RU" sz="1400" kern="120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Как же человек выражает благодарность собакам, совершившим подвиги?</a:t>
                      </a:r>
                    </a:p>
                    <a:p>
                      <a:pPr marL="0" indent="174625">
                        <a:lnSpc>
                          <a:spcPct val="100000"/>
                        </a:lnSpc>
                      </a:pPr>
                      <a:r>
                        <a:rPr lang="ru-RU" sz="1400" kern="120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 как мы должны относится к нашим питомцам, чтобы они всегда вставали на защиту человека?</a:t>
                      </a:r>
                    </a:p>
                    <a:p>
                      <a:pPr marL="0" indent="174625">
                        <a:lnSpc>
                          <a:spcPct val="100000"/>
                        </a:lnSpc>
                      </a:pPr>
                      <a:r>
                        <a:rPr lang="ru-RU" sz="1400" kern="120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Ребята, а ваши домашние собаки могут совершить подвиг? Какой?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Даёт оценку деятельности каждого ребёнка.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Высказывают своё отношение к деятельности.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74451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72</a:t>
            </a:fld>
            <a:endParaRPr lang="ru-RU"/>
          </a:p>
        </p:txBody>
      </p:sp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4042279"/>
              </p:ext>
            </p:extLst>
          </p:nvPr>
        </p:nvGraphicFramePr>
        <p:xfrm>
          <a:off x="611560" y="620688"/>
          <a:ext cx="7921252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8857"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746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Молодцы, ребята, вы все очень старались, может быть не все получилось, но ведь мы еще только учимся. Хочу отметить, что Оля и Рома четко сформулировали гипотезу нашего с вами исследования. А вот Матвей знает очень много интересных фактов о собаках – защитниках. Ну а Тимофею, я посоветую слушать немного внимательнее и не отвлекаться в ходе работы.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indent="1746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Предлагаю вам сегодня прийти домой и посмотреть мультипликационный фильм про Балто. 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indent="1746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Ребята, большое спасибо вам за работу, думаю, что в будущем вы вполне можете стать исследователями в различных направлениях наук.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34964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ИСТОЧНИКИ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75340"/>
            <a:ext cx="8229600" cy="4525963"/>
          </a:xfrm>
        </p:spPr>
        <p:txBody>
          <a:bodyPr>
            <a:normAutofit/>
          </a:bodyPr>
          <a:lstStyle/>
          <a:p>
            <a:pPr marL="180975" lvl="0" indent="-180975">
              <a:lnSpc>
                <a:spcPct val="115000"/>
              </a:lnSpc>
              <a:buAutoNum type="arabicPeriod"/>
            </a:pPr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Видеозапись стихотворения Андрея Усачева «Что такое День Победы?» </a:t>
            </a:r>
          </a:p>
          <a:p>
            <a:pPr marL="180975" lvl="0" indent="-180975">
              <a:lnSpc>
                <a:spcPct val="115000"/>
              </a:lnSpc>
              <a:buNone/>
            </a:pPr>
            <a:r>
              <a:rPr lang="ru-RU" sz="1400" u="sng">
                <a:latin typeface="Arial" pitchFamily="34" charset="0"/>
                <a:ea typeface="Calibri"/>
                <a:cs typeface="Arial" pitchFamily="34" charset="0"/>
                <a:hlinkClick r:id="rId2"/>
              </a:rPr>
              <a:t>https</a:t>
            </a:r>
            <a:r>
              <a:rPr lang="ru-RU" sz="1400" u="sng" dirty="0">
                <a:latin typeface="Arial" pitchFamily="34" charset="0"/>
                <a:ea typeface="Calibri"/>
                <a:cs typeface="Arial" pitchFamily="34" charset="0"/>
                <a:hlinkClick r:id="rId2"/>
              </a:rPr>
              <a:t>://youtu.be/mU0mWmXqMpw</a:t>
            </a:r>
            <a:endParaRPr lang="ru-RU" sz="1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0" lvl="0" indent="0">
              <a:lnSpc>
                <a:spcPct val="115000"/>
              </a:lnSpc>
              <a:buNone/>
            </a:pPr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2. Мультипликационный фильм «Жить» Игоря Писаренко </a:t>
            </a:r>
            <a:r>
              <a:rPr lang="ru-RU" sz="1400" u="sng" dirty="0">
                <a:latin typeface="Arial" pitchFamily="34" charset="0"/>
                <a:ea typeface="Calibri"/>
                <a:cs typeface="Arial" pitchFamily="34" charset="0"/>
                <a:hlinkClick r:id="rId3"/>
              </a:rPr>
              <a:t>https://www.ivi.ru/watch/414856</a:t>
            </a:r>
            <a:endParaRPr lang="ru-RU" sz="1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0" lvl="0" indent="0" fontAlgn="base">
              <a:lnSpc>
                <a:spcPct val="115000"/>
              </a:lnSpc>
              <a:buNone/>
            </a:pPr>
            <a:r>
              <a:rPr lang="ru-RU" sz="1400" dirty="0">
                <a:latin typeface="Arial" pitchFamily="34" charset="0"/>
                <a:ea typeface="Times New Roman"/>
                <a:cs typeface="Arial" pitchFamily="34" charset="0"/>
              </a:rPr>
              <a:t>3. Пластилиновый мультфильм своими руками: как оживить фигурки и снять свой собственный </a:t>
            </a:r>
          </a:p>
          <a:p>
            <a:pPr marL="0" lvl="0" indent="180975" fontAlgn="base">
              <a:lnSpc>
                <a:spcPct val="115000"/>
              </a:lnSpc>
              <a:buNone/>
            </a:pPr>
            <a:r>
              <a:rPr lang="ru-RU" sz="1400" dirty="0">
                <a:latin typeface="Arial" pitchFamily="34" charset="0"/>
                <a:ea typeface="Times New Roman"/>
                <a:cs typeface="Arial" pitchFamily="34" charset="0"/>
              </a:rPr>
              <a:t>мультик/ Алексей </a:t>
            </a:r>
            <a:r>
              <a:rPr lang="ru-RU" sz="1400" dirty="0" err="1">
                <a:latin typeface="Arial" pitchFamily="34" charset="0"/>
                <a:ea typeface="Times New Roman"/>
                <a:cs typeface="Arial" pitchFamily="34" charset="0"/>
              </a:rPr>
              <a:t>Почивалов</a:t>
            </a:r>
            <a:r>
              <a:rPr lang="ru-RU" sz="1400" dirty="0">
                <a:latin typeface="Arial" pitchFamily="34" charset="0"/>
                <a:ea typeface="Times New Roman"/>
                <a:cs typeface="Arial" pitchFamily="34" charset="0"/>
              </a:rPr>
              <a:t>, Юлия Сергеева. — Москва: Издательство «Э», 2015. — 64 с.:  </a:t>
            </a:r>
          </a:p>
          <a:p>
            <a:pPr marL="0" lvl="0" indent="180975" fontAlgn="base">
              <a:lnSpc>
                <a:spcPct val="115000"/>
              </a:lnSpc>
              <a:buNone/>
            </a:pPr>
            <a:r>
              <a:rPr lang="ru-RU" sz="1400" dirty="0">
                <a:latin typeface="Arial" pitchFamily="34" charset="0"/>
                <a:ea typeface="Times New Roman"/>
                <a:cs typeface="Arial" pitchFamily="34" charset="0"/>
              </a:rPr>
              <a:t>ил.</a:t>
            </a:r>
            <a:endParaRPr lang="ru-RU" sz="1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0" lvl="0" indent="0">
              <a:lnSpc>
                <a:spcPct val="115000"/>
              </a:lnSpc>
              <a:buNone/>
            </a:pPr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4. </a:t>
            </a:r>
            <a:r>
              <a:rPr lang="ru-RU" sz="1400" dirty="0" err="1">
                <a:latin typeface="Arial" pitchFamily="34" charset="0"/>
                <a:ea typeface="Calibri"/>
                <a:cs typeface="Arial" pitchFamily="34" charset="0"/>
              </a:rPr>
              <a:t>Гусакова</a:t>
            </a:r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 А.А. Мультфильмы в детском саду ТЦ «Сфера», М. 2010 г.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ru-RU" sz="1400" dirty="0">
                <a:latin typeface="Arial" panose="020B0604020202020204" pitchFamily="34" charset="0"/>
                <a:cs typeface="Arial" pitchFamily="34" charset="0"/>
              </a:rPr>
              <a:t>5. Сидоренко Ф.И. Земля Каневская: летопись станицы/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Ф.И.Сидоренко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– Каневская, 2001. – 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220 с.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ru-RU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6.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Журавлёв А. Он любил тебя, Родина : 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Г.К.Нестеренко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//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Каневчане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– 1996. – №3. – С. 73-74.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7. Животные на службе Родины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https://www.mos.ru/news/item/70022073/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8. Собаки – защитники Отечества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https://www.petshop.ru/articles/dog-defenders-of-the-fatherland/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buNone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buNone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buNone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15000"/>
              </a:lnSpc>
              <a:buNone/>
            </a:pPr>
            <a:endParaRPr lang="ru-RU" sz="14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73</a:t>
            </a:fld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3563888" y="702122"/>
            <a:ext cx="288032" cy="28803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461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ЗАГАДКИ О ВОЕННОЙ ТЕХНИКЕ</a:t>
            </a:r>
            <a:r>
              <a:rPr lang="ru-RU" sz="1600" dirty="0">
                <a:solidFill>
                  <a:srgbClr val="003300"/>
                </a:solidFill>
              </a:rPr>
              <a:t/>
            </a:r>
            <a:br>
              <a:rPr lang="ru-RU" sz="1600" dirty="0">
                <a:solidFill>
                  <a:srgbClr val="003300"/>
                </a:solidFill>
              </a:rPr>
            </a:br>
            <a:endParaRPr lang="ru-RU" sz="1600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908720"/>
            <a:ext cx="8002576" cy="4453955"/>
          </a:xfrm>
        </p:spPr>
        <p:txBody>
          <a:bodyPr>
            <a:normAutofit/>
          </a:bodyPr>
          <a:lstStyle/>
          <a:p>
            <a:pPr marL="0" indent="174625">
              <a:spcBef>
                <a:spcPts val="0"/>
              </a:spcBef>
              <a:buNone/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Описание: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 Загадки на военную тематику прекрасно подойдут для детей 5-6 лет и старше.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    К каждой загадке предлагается ответ-картинка. Её можно показать одновременно с отгадыванием загадки. Данный материал можно использовать в НОД, сценариях, развлечениях, викторинах, кроссвордах и др.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latin typeface="Arial" pitchFamily="34" charset="0"/>
                <a:cs typeface="Arial" pitchFamily="34" charset="0"/>
              </a:rPr>
              <a:t>    Цель: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 Воспитание нравственно-патриотических чувств, любви к Родине, уважения к Российской армии.</a:t>
            </a:r>
          </a:p>
          <a:p>
            <a:pPr marL="0" indent="174625">
              <a:spcBef>
                <a:spcPts val="0"/>
              </a:spcBef>
              <a:buNone/>
              <a:tabLst>
                <a:tab pos="174625" algn="l"/>
              </a:tabLst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Задачи: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lvl="0" indent="-168275"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расширять представления детей о Российской Армии;</a:t>
            </a:r>
          </a:p>
          <a:p>
            <a:pPr lvl="0" indent="-168275"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закрепить знания детей о военной технике;</a:t>
            </a:r>
          </a:p>
          <a:p>
            <a:pPr lvl="0" indent="-168275"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развивать познавательные процессы;</a:t>
            </a:r>
          </a:p>
          <a:p>
            <a:pPr lvl="0" indent="-168275">
              <a:spcBef>
                <a:spcPts val="0"/>
              </a:spcBef>
              <a:buFont typeface="Wingdings" pitchFamily="2" charset="2"/>
              <a:buChar char="ü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активизировать словарный запас.</a:t>
            </a:r>
          </a:p>
          <a:p>
            <a:pPr marL="0" indent="174625">
              <a:buNone/>
            </a:pPr>
            <a:r>
              <a:rPr lang="ru-RU" sz="1400" dirty="0"/>
              <a:t/>
            </a:r>
            <a:br>
              <a:rPr lang="ru-RU" sz="1400" dirty="0"/>
            </a:b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-конечная звезда 5"/>
          <p:cNvSpPr/>
          <p:nvPr/>
        </p:nvSpPr>
        <p:spPr>
          <a:xfrm>
            <a:off x="2555776" y="548680"/>
            <a:ext cx="288032" cy="28803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Описание: C:\Users\DetSad4\Desktop\image001-2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80927"/>
            <a:ext cx="2880320" cy="1728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059832" y="3362754"/>
            <a:ext cx="21602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Гусеницы две ползут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Башню с пушкою везут. 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i="1" dirty="0">
                <a:latin typeface="Arial" pitchFamily="34" charset="0"/>
                <a:cs typeface="Arial" pitchFamily="34" charset="0"/>
              </a:rPr>
              <a:t>(Танк)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99592" y="3364337"/>
            <a:ext cx="21602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Ползёт черепаха — 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Стальная рубаха, 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Враг — в овраг, 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И она, где враг.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i="1" dirty="0">
                <a:latin typeface="Arial" pitchFamily="34" charset="0"/>
                <a:cs typeface="Arial" pitchFamily="34" charset="0"/>
              </a:rPr>
              <a:t>(Танк)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33" y="4672809"/>
            <a:ext cx="2736305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104636" y="4644345"/>
            <a:ext cx="33116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Он на гусеницах мчится,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Только он не трактор.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В бой пойдет - и пригодится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Фронтовой характер.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И не плавится в огне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Крепкая броня.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Только бой не на войне –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В детской у меня.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i="1" dirty="0">
                <a:latin typeface="Arial" pitchFamily="34" charset="0"/>
                <a:cs typeface="Arial" pitchFamily="34" charset="0"/>
              </a:rPr>
              <a:t>(Танк)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04498" y="4797152"/>
            <a:ext cx="33116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Машина эта непростая,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Машина эта — боевая! 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Как трактор, только с «хоботком» —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Всем «прикурить» даёт кругом.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i="1" dirty="0">
                <a:latin typeface="Arial" pitchFamily="34" charset="0"/>
                <a:cs typeface="Arial" pitchFamily="34" charset="0"/>
              </a:rPr>
              <a:t>(Танк)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871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  <p:pic>
        <p:nvPicPr>
          <p:cNvPr id="8" name="Рисунок 7" descr="C:\Users\DetSad4\Desktop\scale_1200.jf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79717"/>
            <a:ext cx="3312368" cy="1985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139952" y="657181"/>
            <a:ext cx="34918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Под огнём, под пулями напрямик 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Всю войну прошел наш ... 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i="1" dirty="0">
                <a:latin typeface="Arial" pitchFamily="34" charset="0"/>
                <a:cs typeface="Arial" pitchFamily="34" charset="0"/>
              </a:rPr>
              <a:t>(Броневик)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96699"/>
            <a:ext cx="3275837" cy="18229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597479" y="2708920"/>
            <a:ext cx="20882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Брызжет огнём, 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Гремит, что гром.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i="1" dirty="0">
                <a:latin typeface="Arial" pitchFamily="34" charset="0"/>
                <a:cs typeface="Arial" pitchFamily="34" charset="0"/>
              </a:rPr>
              <a:t>(Пушка)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19" y="3078252"/>
            <a:ext cx="2805361" cy="1728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31652" y="5013360"/>
            <a:ext cx="243001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На горе-горушке 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Стоят старушки, 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Если охнут, </a:t>
            </a: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Люди оглохнут.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i="1" dirty="0">
                <a:latin typeface="Arial" pitchFamily="34" charset="0"/>
                <a:cs typeface="Arial" pitchFamily="34" charset="0"/>
              </a:rPr>
              <a:t>(Пушки)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297" y="4401692"/>
            <a:ext cx="3510127" cy="1979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724128" y="3447584"/>
            <a:ext cx="3042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На пушку не похоже, а палит дай боже.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i="1" dirty="0">
                <a:latin typeface="Arial" pitchFamily="34" charset="0"/>
                <a:cs typeface="Arial" pitchFamily="34" charset="0"/>
              </a:rPr>
              <a:t>(Миномет)</a:t>
            </a:r>
            <a:br>
              <a:rPr lang="ru-RU" sz="1400" i="1" dirty="0">
                <a:latin typeface="Arial" pitchFamily="34" charset="0"/>
                <a:cs typeface="Arial" pitchFamily="34" charset="0"/>
              </a:rPr>
            </a:br>
            <a:r>
              <a:rPr lang="ru-RU" sz="1400" i="1" dirty="0">
                <a:latin typeface="Arial" pitchFamily="34" charset="0"/>
                <a:cs typeface="Arial" pitchFamily="34" charset="0"/>
              </a:rPr>
              <a:t>(Миномет "Тюльпан)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5135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2072</TotalTime>
  <Words>10207</Words>
  <Application>Microsoft Office PowerPoint</Application>
  <PresentationFormat>Экран (4:3)</PresentationFormat>
  <Paragraphs>1180</Paragraphs>
  <Slides>73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4" baseType="lpstr">
      <vt:lpstr>Тема Office</vt:lpstr>
      <vt:lpstr>Муниципальное бюджетное дошкольное образовательное учреждение  детский сад № 4 муниципального образования Каневской район</vt:lpstr>
      <vt:lpstr> СОДЕРЖАНИЕ:  </vt:lpstr>
      <vt:lpstr>ПОЯСНИТЕЛЬНАЯ ЗАПИСКА</vt:lpstr>
      <vt:lpstr>КОМПЛЕКС УТРЕННЕЙ ГИМНАСТИКИ </vt:lpstr>
      <vt:lpstr>Презентация PowerPoint</vt:lpstr>
      <vt:lpstr>Презентация PowerPoint</vt:lpstr>
      <vt:lpstr>Презентация PowerPoint</vt:lpstr>
      <vt:lpstr>ЗАГАДКИ О ВОЕННОЙ ТЕХНИКЕ 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КАРТОТЕКА дидактических игр по патриотическому воспитанию для детей старшего дошкольного возраста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КАРТОТЕКА пальчиковой гимнастики  по патриотическому воспитанию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КАРТОТЕКА сюжетно-ролевых игр  по нравственно-патриотическому воспитанию  для детей старшего дошкольного возраста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КОНСПЕКТ коммуникативной деятельности для детей старшей группы  «Подвиг Героя»             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КОНСПЕКТ совместной деятельности воспитателя с детьми подготовительной к школе группы по патриотическому воспитанию на тему  «Есть память, которой не будет забвенья, и слава, которой не будет конца…»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КОНСПЕКТ непосредственно образовательной деятельности с детьми подготовительной к школе группы на тему   «Подвиг четвероногих защитников Отечества»                   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 детский сад № 4 муниципальное образование Каневской район</dc:title>
  <dc:creator>DetSad4</dc:creator>
  <cp:lastModifiedBy>DetSad4</cp:lastModifiedBy>
  <cp:revision>396</cp:revision>
  <dcterms:created xsi:type="dcterms:W3CDTF">2022-02-06T20:49:31Z</dcterms:created>
  <dcterms:modified xsi:type="dcterms:W3CDTF">2022-04-26T07:12:21Z</dcterms:modified>
</cp:coreProperties>
</file>