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9" r:id="rId4"/>
  </p:sldMasterIdLst>
  <p:handoutMasterIdLst>
    <p:handoutMasterId r:id="rId23"/>
  </p:handoutMasterIdLst>
  <p:sldIdLst>
    <p:sldId id="257" r:id="rId5"/>
    <p:sldId id="270" r:id="rId6"/>
    <p:sldId id="267" r:id="rId7"/>
    <p:sldId id="273" r:id="rId8"/>
    <p:sldId id="274" r:id="rId9"/>
    <p:sldId id="269" r:id="rId10"/>
    <p:sldId id="275" r:id="rId11"/>
    <p:sldId id="276" r:id="rId12"/>
    <p:sldId id="287" r:id="rId13"/>
    <p:sldId id="277" r:id="rId14"/>
    <p:sldId id="286" r:id="rId15"/>
    <p:sldId id="278" r:id="rId16"/>
    <p:sldId id="279" r:id="rId17"/>
    <p:sldId id="280" r:id="rId18"/>
    <p:sldId id="281" r:id="rId19"/>
    <p:sldId id="282" r:id="rId20"/>
    <p:sldId id="283" r:id="rId21"/>
    <p:sldId id="284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Автор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2D0D4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02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79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EDF3F9-A383-40CF-841B-6426D82ECB85}" type="datetimeFigureOut">
              <a:rPr lang="ru-RU" smtClean="0"/>
              <a:pPr/>
              <a:t>09.10.2023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BDF9E2-D527-45E4-B727-833247D273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52758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2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27.png"/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5.png"/><Relationship Id="rId5" Type="http://schemas.openxmlformats.org/officeDocument/2006/relationships/image" Target="../media/image29.png"/><Relationship Id="rId4" Type="http://schemas.openxmlformats.org/officeDocument/2006/relationships/image" Target="../media/image34.pn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31.png"/><Relationship Id="rId7" Type="http://schemas.openxmlformats.org/officeDocument/2006/relationships/image" Target="../media/image15.pn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6.png"/><Relationship Id="rId11" Type="http://schemas.openxmlformats.org/officeDocument/2006/relationships/image" Target="../media/image28.png"/><Relationship Id="rId5" Type="http://schemas.openxmlformats.org/officeDocument/2006/relationships/image" Target="../media/image14.png"/><Relationship Id="rId10" Type="http://schemas.openxmlformats.org/officeDocument/2006/relationships/image" Target="../media/image13.png"/><Relationship Id="rId4" Type="http://schemas.openxmlformats.org/officeDocument/2006/relationships/image" Target="../media/image32.png"/><Relationship Id="rId9" Type="http://schemas.openxmlformats.org/officeDocument/2006/relationships/image" Target="../media/image19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1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26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69165" y="160118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15012" y="4566542"/>
            <a:ext cx="5761973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066536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опрос_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6341" y="5928607"/>
            <a:ext cx="1086121" cy="56927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6341" y="249293"/>
            <a:ext cx="798187" cy="52400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906" y="1390262"/>
            <a:ext cx="678815" cy="71828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7474" y="1031437"/>
            <a:ext cx="762565" cy="1223076"/>
          </a:xfrm>
          <a:prstGeom prst="rect">
            <a:avLst/>
          </a:prstGeom>
        </p:spPr>
      </p:pic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1967651" y="1031437"/>
            <a:ext cx="4223287" cy="379539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939226" y="1032932"/>
            <a:ext cx="2733549" cy="698271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939226" y="2072896"/>
            <a:ext cx="2733549" cy="699766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939226" y="3066291"/>
            <a:ext cx="2760430" cy="699766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05126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опрос_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5488" y="3856564"/>
            <a:ext cx="606578" cy="66791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6004" y="4423435"/>
            <a:ext cx="870858" cy="86485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0518" y="1031437"/>
            <a:ext cx="789025" cy="64674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6070" y="3193142"/>
            <a:ext cx="680703" cy="663421"/>
          </a:xfrm>
          <a:prstGeom prst="rect">
            <a:avLst/>
          </a:prstGeom>
        </p:spPr>
      </p:pic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1967651" y="1031437"/>
            <a:ext cx="4223287" cy="379539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939226" y="1032932"/>
            <a:ext cx="2733549" cy="698271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939226" y="2072896"/>
            <a:ext cx="2733549" cy="699766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939226" y="3066291"/>
            <a:ext cx="2760430" cy="699766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54414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опрос_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611" y="1153529"/>
            <a:ext cx="1390613" cy="119111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75" y="2281641"/>
            <a:ext cx="795802" cy="127638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0881" y="5063752"/>
            <a:ext cx="1108023" cy="56420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6762" y="63328"/>
            <a:ext cx="726094" cy="76830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3884" y="428151"/>
            <a:ext cx="758559" cy="49434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8288" y="6267711"/>
            <a:ext cx="2502011" cy="425398"/>
          </a:xfrm>
          <a:prstGeom prst="rect">
            <a:avLst/>
          </a:prstGeom>
        </p:spPr>
      </p:pic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1967651" y="1031437"/>
            <a:ext cx="4223287" cy="379539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939226" y="1032932"/>
            <a:ext cx="2733549" cy="698271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939226" y="2072896"/>
            <a:ext cx="2733549" cy="699766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939226" y="3066291"/>
            <a:ext cx="2760430" cy="699766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22498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езульта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3679045" y="2569706"/>
            <a:ext cx="5493984" cy="699587"/>
          </a:xfrm>
          <a:prstGeom prst="rect">
            <a:avLst/>
          </a:prstGeom>
        </p:spPr>
        <p:txBody>
          <a:bodyPr/>
          <a:lstStyle>
            <a:lvl1pPr>
              <a:defRPr sz="4000" b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2253" y="3701964"/>
            <a:ext cx="1008264" cy="60348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5488" y="3856564"/>
            <a:ext cx="606578" cy="667917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0518" y="1031437"/>
            <a:ext cx="789025" cy="64674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4707" y="144010"/>
            <a:ext cx="798187" cy="524001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3421" y="4305451"/>
            <a:ext cx="365839" cy="291893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155" y="3514890"/>
            <a:ext cx="342592" cy="374148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4783" y="3126050"/>
            <a:ext cx="331469" cy="777679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5555" y="668011"/>
            <a:ext cx="1077995" cy="1387918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3801" y="1727119"/>
            <a:ext cx="623266" cy="657619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6341" y="5928607"/>
            <a:ext cx="1086121" cy="569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4676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4.81481E-6 C -0.00833 0.00278 -0.01823 0.0051 -0.0237 0.01181 C -0.02904 0.01945 -0.03255 0.02963 -0.03633 0.03982 C -0.04023 0.04977 -0.0401 0.06088 -0.03997 0.07223 C -0.03958 0.08264 -0.03867 0.09468 -0.03359 0.10695 C -0.02969 0.11852 -0.02148 0.13056 -0.01185 0.14121 C -0.00352 0.15163 0.00716 0.16088 0.01823 0.16922 C 0.02917 0.17663 0.04062 0.18311 0.05104 0.18704 C 0.06276 0.19121 0.07344 0.1926 0.08372 0.19028 C 0.09271 0.18843 0.10117 0.18496 0.10755 0.17778 C 0.11328 0.17153 0.11745 0.16065 0.11888 0.15047 C 0.12201 0.14213 0.12227 0.12987 0.11901 0.11783 C 0.11628 0.10649 0.10911 0.09514 0.09857 0.08588 C 0.0875 0.07686 0.07591 0.07431 0.06719 0.07593 C 0.05951 0.07848 0.05326 0.08565 0.05013 0.0963 C 0.04818 0.10764 0.0474 0.11852 0.05052 0.12987 C 0.05378 0.14098 0.0526 0.14213 0.0694 0.16389 C 0.08424 0.18519 0.10156 0.19075 0.11224 0.19723 C 0.12214 0.20278 0.13112 0.20371 0.14219 0.20625 C 0.1543 0.20788 0.16536 0.2051 0.17279 0.20163 C 0.18099 0.19885 0.18477 0.19144 0.19102 0.17963 C 0.19648 0.1669 0.19792 0.16065 0.19935 0.14977 C 0.20104 0.13959 0.20286 0.12917 0.20508 0.11899 " pathEditMode="relative" rAng="1020000" ptsTypes="AAAAAAAAAAAAAAAAAAAAAAA">
                                      <p:cBhvr>
                                        <p:cTn id="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56" y="1217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3.7037E-7 L 0.13047 -0.08264 C 0.15768 -0.10069 0.19831 -0.11157 0.24115 -0.11157 C 0.28985 -0.11157 0.32891 -0.10069 0.35612 -0.08264 L 0.48698 -3.7037E-7 " pathEditMode="relative" rAng="0" ptsTypes="AAAAA">
                                      <p:cBhvr>
                                        <p:cTn id="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49" y="-557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3.7037E-7 L -0.47812 -0.0141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906" y="-718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7037E-6 L -0.07838 0.00463 " pathEditMode="relative" rAng="0" ptsTypes="AA">
                                      <p:cBhvr>
                                        <p:cTn id="12" dur="4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19" y="231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3.7037E-6 L 0.03242 0.2004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5" y="10023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1.48148E-6 L -0.18568 -0.18704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45" y="-9352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1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вопрос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967651" y="1031437"/>
            <a:ext cx="4223287" cy="379539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939226" y="1032932"/>
            <a:ext cx="2733549" cy="698271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939226" y="2072896"/>
            <a:ext cx="2733549" cy="699766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939226" y="3066291"/>
            <a:ext cx="2760430" cy="699766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16117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опрос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4710" y="3719630"/>
            <a:ext cx="749676" cy="7753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5836" y="4946754"/>
            <a:ext cx="1313458" cy="40171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911" y="1608417"/>
            <a:ext cx="1180646" cy="60118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934" y="3462687"/>
            <a:ext cx="785245" cy="77835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3252" y="560779"/>
            <a:ext cx="1131863" cy="969486"/>
          </a:xfrm>
          <a:prstGeom prst="rect">
            <a:avLst/>
          </a:prstGeom>
        </p:spPr>
      </p:pic>
      <p:sp>
        <p:nvSpPr>
          <p:cNvPr id="30" name="Заголовок 1"/>
          <p:cNvSpPr>
            <a:spLocks noGrp="1"/>
          </p:cNvSpPr>
          <p:nvPr>
            <p:ph type="title"/>
          </p:nvPr>
        </p:nvSpPr>
        <p:spPr>
          <a:xfrm>
            <a:off x="1967651" y="1031437"/>
            <a:ext cx="4223287" cy="379539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939226" y="1032932"/>
            <a:ext cx="2733549" cy="698271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939226" y="2072896"/>
            <a:ext cx="2733549" cy="699766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7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939226" y="3066291"/>
            <a:ext cx="2760430" cy="699766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23140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опрос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95" y="1731776"/>
            <a:ext cx="973361" cy="125320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185" y="991277"/>
            <a:ext cx="523657" cy="141608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4015" y="3758386"/>
            <a:ext cx="916723" cy="73142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7286" y="147017"/>
            <a:ext cx="722633" cy="717650"/>
          </a:xfrm>
          <a:prstGeom prst="rect">
            <a:avLst/>
          </a:prstGeom>
        </p:spPr>
      </p:pic>
      <p:sp>
        <p:nvSpPr>
          <p:cNvPr id="23" name="Заголовок 1"/>
          <p:cNvSpPr>
            <a:spLocks noGrp="1"/>
          </p:cNvSpPr>
          <p:nvPr>
            <p:ph type="title"/>
          </p:nvPr>
        </p:nvSpPr>
        <p:spPr>
          <a:xfrm>
            <a:off x="1967651" y="1031437"/>
            <a:ext cx="4223287" cy="379539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939226" y="1032932"/>
            <a:ext cx="2733549" cy="698271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939226" y="2072896"/>
            <a:ext cx="2733549" cy="699766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939226" y="3066291"/>
            <a:ext cx="2760430" cy="699766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86519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опрос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1971" y="182485"/>
            <a:ext cx="623266" cy="657619"/>
          </a:xfrm>
          <a:prstGeom prst="rect">
            <a:avLst/>
          </a:prstGeom>
        </p:spPr>
      </p:pic>
      <p:sp>
        <p:nvSpPr>
          <p:cNvPr id="16" name="Заголовок 1"/>
          <p:cNvSpPr>
            <a:spLocks noGrp="1"/>
          </p:cNvSpPr>
          <p:nvPr>
            <p:ph type="title"/>
          </p:nvPr>
        </p:nvSpPr>
        <p:spPr>
          <a:xfrm>
            <a:off x="1967651" y="1031437"/>
            <a:ext cx="4223287" cy="379539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7643" y="923337"/>
            <a:ext cx="798187" cy="52400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467" y="3327816"/>
            <a:ext cx="342592" cy="37414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7323" y="4615103"/>
            <a:ext cx="386095" cy="423459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807" y="3327816"/>
            <a:ext cx="331469" cy="777679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456" y="3932944"/>
            <a:ext cx="408487" cy="345101"/>
          </a:xfrm>
          <a:prstGeom prst="rect">
            <a:avLst/>
          </a:prstGeom>
        </p:spPr>
      </p:pic>
      <p:sp>
        <p:nvSpPr>
          <p:cNvPr id="15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939226" y="1032932"/>
            <a:ext cx="2733549" cy="698271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7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939226" y="2072896"/>
            <a:ext cx="2733549" cy="699766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8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939226" y="3066291"/>
            <a:ext cx="2760430" cy="699766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37089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опрос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967651" y="1031437"/>
            <a:ext cx="4223287" cy="379539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7098" y="696303"/>
            <a:ext cx="1077995" cy="138791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1018" y="323990"/>
            <a:ext cx="526988" cy="142509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1018" y="2105282"/>
            <a:ext cx="829574" cy="82385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8413" y="5101326"/>
            <a:ext cx="895279" cy="45587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175" y="1529530"/>
            <a:ext cx="1153102" cy="987678"/>
          </a:xfrm>
          <a:prstGeom prst="rect">
            <a:avLst/>
          </a:prstGeom>
        </p:spPr>
      </p:pic>
      <p:sp>
        <p:nvSpPr>
          <p:cNvPr id="15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939226" y="1032932"/>
            <a:ext cx="2733549" cy="698271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939226" y="2072896"/>
            <a:ext cx="2733549" cy="699766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7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939226" y="3066291"/>
            <a:ext cx="2760430" cy="699766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33335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опрос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4873" y="3758386"/>
            <a:ext cx="861745" cy="78141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467" y="3327816"/>
            <a:ext cx="342592" cy="37414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7323" y="4615103"/>
            <a:ext cx="386095" cy="42345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807" y="3327816"/>
            <a:ext cx="331469" cy="77767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456" y="3932944"/>
            <a:ext cx="408487" cy="345101"/>
          </a:xfrm>
          <a:prstGeom prst="rect">
            <a:avLst/>
          </a:prstGeom>
        </p:spPr>
      </p:pic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1967651" y="1031437"/>
            <a:ext cx="4223287" cy="379539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939226" y="1032932"/>
            <a:ext cx="2733549" cy="698271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939226" y="2072896"/>
            <a:ext cx="2733549" cy="699766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7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939226" y="3066291"/>
            <a:ext cx="2760430" cy="699766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38559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опрос_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7978" y="1491330"/>
            <a:ext cx="1404330" cy="71509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622" y="1749087"/>
            <a:ext cx="1175655" cy="100699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7486" y="6032241"/>
            <a:ext cx="1008264" cy="60348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669348" y="4859421"/>
            <a:ext cx="1798138" cy="570115"/>
          </a:xfrm>
          <a:prstGeom prst="rect">
            <a:avLst/>
          </a:prstGeom>
        </p:spPr>
      </p:pic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1967651" y="1031437"/>
            <a:ext cx="4223287" cy="379539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939226" y="1032932"/>
            <a:ext cx="2733549" cy="698271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939226" y="2072896"/>
            <a:ext cx="2733549" cy="699766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939226" y="3066291"/>
            <a:ext cx="2760430" cy="699766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2287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опрос_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8288" y="6267711"/>
            <a:ext cx="2502011" cy="42539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964" y="2779905"/>
            <a:ext cx="331469" cy="77767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299" y="3843003"/>
            <a:ext cx="408487" cy="34510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7987" y="1753346"/>
            <a:ext cx="342592" cy="37414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6794" y="3643668"/>
            <a:ext cx="386095" cy="423459"/>
          </a:xfrm>
          <a:prstGeom prst="rect">
            <a:avLst/>
          </a:prstGeom>
        </p:spPr>
      </p:pic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1967651" y="1031437"/>
            <a:ext cx="4223287" cy="379539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939226" y="1032932"/>
            <a:ext cx="2733549" cy="698271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939226" y="2072896"/>
            <a:ext cx="2733549" cy="699766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7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939226" y="3066291"/>
            <a:ext cx="2760430" cy="699766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42906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12630"/>
            <a:ext cx="2806383" cy="324537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0310" y="2319185"/>
            <a:ext cx="3911690" cy="4538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300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  <p:sldLayoutId id="2147483686" r:id="rId13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8.jpeg"/><Relationship Id="rId4" Type="http://schemas.openxmlformats.org/officeDocument/2006/relationships/image" Target="../media/image4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84300" y="228600"/>
            <a:ext cx="8453863" cy="5905500"/>
          </a:xfrm>
          <a:prstGeom prst="rect">
            <a:avLst/>
          </a:prstGeom>
        </p:spPr>
        <p:txBody>
          <a:bodyPr/>
          <a:lstStyle/>
          <a:p>
            <a:r>
              <a:rPr lang="ru-RU" sz="4000" b="1" dirty="0">
                <a:latin typeface="Constantia" panose="02030602050306030303" pitchFamily="18" charset="0"/>
              </a:rPr>
              <a:t>С</a:t>
            </a:r>
            <a:r>
              <a:rPr lang="ru-RU" sz="4000" b="1" dirty="0" smtClean="0">
                <a:latin typeface="Constantia" panose="02030602050306030303" pitchFamily="18" charset="0"/>
              </a:rPr>
              <a:t>ценарий </a:t>
            </a:r>
            <a:r>
              <a:rPr lang="ru-RU" sz="4000" b="1" dirty="0">
                <a:latin typeface="Constantia" panose="02030602050306030303" pitchFamily="18" charset="0"/>
              </a:rPr>
              <a:t>ООД </a:t>
            </a:r>
            <a:r>
              <a:rPr lang="ru-RU" sz="4000" b="1" dirty="0" smtClean="0">
                <a:latin typeface="Constantia" panose="02030602050306030303" pitchFamily="18" charset="0"/>
              </a:rPr>
              <a:t/>
            </a:r>
            <a:br>
              <a:rPr lang="ru-RU" sz="4000" b="1" dirty="0" smtClean="0">
                <a:latin typeface="Constantia" panose="02030602050306030303" pitchFamily="18" charset="0"/>
              </a:rPr>
            </a:br>
            <a:r>
              <a:rPr lang="ru-RU" sz="4000" b="1" dirty="0" smtClean="0">
                <a:latin typeface="Constantia" panose="02030602050306030303" pitchFamily="18" charset="0"/>
              </a:rPr>
              <a:t>с использованием техники пластилинографии</a:t>
            </a:r>
            <a:r>
              <a:rPr lang="ru-RU" sz="4000" b="1" dirty="0">
                <a:latin typeface="Constantia" panose="02030602050306030303" pitchFamily="18" charset="0"/>
              </a:rPr>
              <a:t/>
            </a:r>
            <a:br>
              <a:rPr lang="ru-RU" sz="4000" b="1" dirty="0">
                <a:latin typeface="Constantia" panose="02030602050306030303" pitchFamily="18" charset="0"/>
              </a:rPr>
            </a:br>
            <a:r>
              <a:rPr lang="ru-RU" sz="4000" b="1" dirty="0">
                <a:latin typeface="Constantia" panose="02030602050306030303" pitchFamily="18" charset="0"/>
              </a:rPr>
              <a:t>по сопровождению детей с ОВЗ </a:t>
            </a:r>
            <a:r>
              <a:rPr lang="ru-RU" sz="4000" i="1" dirty="0">
                <a:latin typeface="Constantia" panose="02030602050306030303" pitchFamily="18" charset="0"/>
              </a:rPr>
              <a:t>(слабовидящие</a:t>
            </a:r>
            <a:r>
              <a:rPr lang="ru-RU" sz="4000" i="1" dirty="0" smtClean="0">
                <a:latin typeface="Constantia" panose="02030602050306030303" pitchFamily="18" charset="0"/>
              </a:rPr>
              <a:t>).</a:t>
            </a:r>
            <a:r>
              <a:rPr lang="ru-RU" sz="4000" b="1" i="1" dirty="0" smtClean="0">
                <a:latin typeface="Constantia" panose="02030602050306030303" pitchFamily="18" charset="0"/>
              </a:rPr>
              <a:t/>
            </a:r>
            <a:br>
              <a:rPr lang="ru-RU" sz="4000" b="1" i="1" dirty="0" smtClean="0">
                <a:latin typeface="Constantia" panose="02030602050306030303" pitchFamily="18" charset="0"/>
              </a:rPr>
            </a:br>
            <a:r>
              <a:rPr lang="ru-RU" sz="4000" b="1" dirty="0" smtClean="0">
                <a:latin typeface="Constantia" panose="02030602050306030303" pitchFamily="18" charset="0"/>
              </a:rPr>
              <a:t>Тема: Бабочка</a:t>
            </a:r>
            <a:br>
              <a:rPr lang="ru-RU" sz="4000" b="1" dirty="0" smtClean="0">
                <a:latin typeface="Constantia" panose="02030602050306030303" pitchFamily="18" charset="0"/>
              </a:rPr>
            </a:br>
            <a:r>
              <a:rPr lang="ru-RU" sz="4000" b="1" dirty="0">
                <a:latin typeface="Constantia" panose="02030602050306030303" pitchFamily="18" charset="0"/>
              </a:rPr>
              <a:t/>
            </a:r>
            <a:br>
              <a:rPr lang="ru-RU" sz="4000" b="1" dirty="0">
                <a:latin typeface="Constantia" panose="02030602050306030303" pitchFamily="18" charset="0"/>
              </a:rPr>
            </a:br>
            <a:r>
              <a:rPr lang="ru-RU" sz="2800" dirty="0" smtClean="0">
                <a:solidFill>
                  <a:srgbClr val="00B050"/>
                </a:solidFill>
                <a:latin typeface="Constantia" panose="02030602050306030303" pitchFamily="18" charset="0"/>
              </a:rPr>
              <a:t>Подготовила </a:t>
            </a:r>
            <a:br>
              <a:rPr lang="ru-RU" sz="2800" dirty="0" smtClean="0">
                <a:solidFill>
                  <a:srgbClr val="00B050"/>
                </a:solidFill>
                <a:latin typeface="Constantia" panose="02030602050306030303" pitchFamily="18" charset="0"/>
              </a:rPr>
            </a:br>
            <a:r>
              <a:rPr lang="ru-RU" sz="2800" dirty="0" smtClean="0">
                <a:solidFill>
                  <a:srgbClr val="00B050"/>
                </a:solidFill>
                <a:latin typeface="Constantia" panose="02030602050306030303" pitchFamily="18" charset="0"/>
              </a:rPr>
              <a:t>Полякова А.В.</a:t>
            </a:r>
            <a:br>
              <a:rPr lang="ru-RU" sz="2800" dirty="0" smtClean="0">
                <a:solidFill>
                  <a:srgbClr val="00B050"/>
                </a:solidFill>
                <a:latin typeface="Constantia" panose="02030602050306030303" pitchFamily="18" charset="0"/>
              </a:rPr>
            </a:br>
            <a:r>
              <a:rPr lang="ru-RU" sz="2800" smtClean="0">
                <a:solidFill>
                  <a:srgbClr val="00B050"/>
                </a:solidFill>
                <a:latin typeface="Constantia" panose="02030602050306030303" pitchFamily="18" charset="0"/>
              </a:rPr>
              <a:t>Власенкова </a:t>
            </a:r>
            <a:r>
              <a:rPr lang="ru-RU" sz="2800" smtClean="0">
                <a:solidFill>
                  <a:srgbClr val="00B050"/>
                </a:solidFill>
                <a:latin typeface="Constantia" panose="02030602050306030303" pitchFamily="18" charset="0"/>
              </a:rPr>
              <a:t>Ю.Н.</a:t>
            </a:r>
            <a:r>
              <a:rPr lang="ru-RU" sz="4000" dirty="0">
                <a:solidFill>
                  <a:srgbClr val="00B050"/>
                </a:solidFill>
                <a:latin typeface="Constantia" panose="02030602050306030303" pitchFamily="18" charset="0"/>
              </a:rPr>
              <a:t/>
            </a:r>
            <a:br>
              <a:rPr lang="ru-RU" sz="4000" dirty="0">
                <a:solidFill>
                  <a:srgbClr val="00B050"/>
                </a:solidFill>
                <a:latin typeface="Constantia" panose="02030602050306030303" pitchFamily="18" charset="0"/>
              </a:rPr>
            </a:br>
            <a:endParaRPr lang="ru-RU" sz="4000" dirty="0">
              <a:solidFill>
                <a:srgbClr val="00B050"/>
              </a:solidFill>
              <a:latin typeface="Constantia" panose="02030602050306030303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9660" y="4140883"/>
            <a:ext cx="1107942" cy="33885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749" y="1873862"/>
            <a:ext cx="958505" cy="48807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8163" y="1097202"/>
            <a:ext cx="1393373" cy="119348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2971" y="3792164"/>
            <a:ext cx="827313" cy="85564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873" y="2931886"/>
            <a:ext cx="932845" cy="924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8021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100">
        <p15:prstTrans prst="drap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7800" y="165100"/>
            <a:ext cx="11874500" cy="6578600"/>
          </a:xfrm>
        </p:spPr>
        <p:txBody>
          <a:bodyPr/>
          <a:lstStyle/>
          <a:p>
            <a:r>
              <a:rPr lang="ru-RU" sz="2800" dirty="0" smtClean="0">
                <a:solidFill>
                  <a:schemeClr val="tx1"/>
                </a:solidFill>
                <a:latin typeface="Constantia" panose="02030602050306030303" pitchFamily="18" charset="0"/>
              </a:rPr>
              <a:t/>
            </a:r>
            <a:br>
              <a:rPr lang="ru-RU" sz="2800" dirty="0" smtClean="0">
                <a:solidFill>
                  <a:schemeClr val="tx1"/>
                </a:solidFill>
                <a:latin typeface="Constantia" panose="02030602050306030303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-Посмотрите и расскажите, </a:t>
            </a:r>
            <a:r>
              <a:rPr lang="ru-RU" sz="2800" dirty="0">
                <a:solidFill>
                  <a:schemeClr val="tx1"/>
                </a:solidFill>
                <a:latin typeface="Constantia" panose="02030602050306030303" pitchFamily="18" charset="0"/>
              </a:rPr>
              <a:t>какие бабочки у нас на картинках</a:t>
            </a:r>
            <a:r>
              <a:rPr lang="ru-RU" sz="2800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?</a:t>
            </a:r>
            <a:br>
              <a:rPr lang="ru-RU" sz="2800" dirty="0" smtClean="0">
                <a:solidFill>
                  <a:schemeClr val="tx1"/>
                </a:solidFill>
                <a:latin typeface="Constantia" panose="02030602050306030303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Constantia" panose="02030602050306030303" pitchFamily="18" charset="0"/>
              </a:rPr>
              <a:t/>
            </a:r>
            <a:br>
              <a:rPr lang="ru-RU" sz="2800" dirty="0" smtClean="0">
                <a:solidFill>
                  <a:schemeClr val="tx1"/>
                </a:solidFill>
                <a:latin typeface="Constantia" panose="02030602050306030303" pitchFamily="18" charset="0"/>
              </a:rPr>
            </a:br>
            <a:r>
              <a:rPr lang="ru-RU" sz="2800" i="1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Выслушать ответы детей.</a:t>
            </a:r>
            <a:br>
              <a:rPr lang="ru-RU" sz="2800" i="1" dirty="0" smtClean="0">
                <a:solidFill>
                  <a:schemeClr val="tx1"/>
                </a:solidFill>
                <a:latin typeface="Constantia" panose="02030602050306030303" pitchFamily="18" charset="0"/>
              </a:rPr>
            </a:br>
            <a:r>
              <a:rPr lang="ru-RU" sz="2800" i="1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Обратить </a:t>
            </a:r>
            <a:r>
              <a:rPr lang="ru-RU" sz="2800" i="1" dirty="0">
                <a:solidFill>
                  <a:schemeClr val="tx1"/>
                </a:solidFill>
                <a:latin typeface="Constantia" panose="02030602050306030303" pitchFamily="18" charset="0"/>
              </a:rPr>
              <a:t>внимание детей на то, что крылышки у них симметрично раскрашены</a:t>
            </a:r>
            <a:r>
              <a:rPr lang="ru-RU" sz="2800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.</a:t>
            </a:r>
            <a:br>
              <a:rPr lang="ru-RU" sz="2800" dirty="0" smtClean="0">
                <a:solidFill>
                  <a:schemeClr val="tx1"/>
                </a:solidFill>
                <a:latin typeface="Constantia" panose="02030602050306030303" pitchFamily="18" charset="0"/>
              </a:rPr>
            </a:br>
            <a:r>
              <a:rPr lang="ru-RU" sz="2400" dirty="0">
                <a:solidFill>
                  <a:schemeClr val="tx1"/>
                </a:solidFill>
                <a:latin typeface="Constantia" panose="02030602050306030303" pitchFamily="18" charset="0"/>
              </a:rPr>
              <a:t/>
            </a:r>
            <a:br>
              <a:rPr lang="ru-RU" sz="2400" dirty="0">
                <a:solidFill>
                  <a:schemeClr val="tx1"/>
                </a:solidFill>
                <a:latin typeface="Constantia" panose="02030602050306030303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Constantia" panose="02030602050306030303" pitchFamily="18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Constantia" panose="02030602050306030303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Constantia" panose="02030602050306030303" pitchFamily="18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Constantia" panose="02030602050306030303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Constantia" panose="02030602050306030303" pitchFamily="18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Constantia" panose="02030602050306030303" pitchFamily="18" charset="0"/>
              </a:rPr>
            </a:br>
            <a:endParaRPr lang="ru-RU" sz="2400" dirty="0">
              <a:solidFill>
                <a:schemeClr val="tx1"/>
              </a:solidFill>
              <a:latin typeface="Constantia" panose="02030602050306030303" pitchFamily="18" charset="0"/>
            </a:endParaRPr>
          </a:p>
        </p:txBody>
      </p:sp>
      <p:pic>
        <p:nvPicPr>
          <p:cNvPr id="3" name="Рисунок 2" descr="https://ds05.infourok.ru/uploads/ex/03d8/0012ef97-4a270fa3/hello_html_93c004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6814" y="2236095"/>
            <a:ext cx="2024742" cy="16675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4" name="Рисунок 3" descr="https://static8.depositphotos.com/1359043/972/i/950/depositphotos_9726814-stock-photo-dark-blue-butterfly-morpho-isolated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0108" y="3628022"/>
            <a:ext cx="2691910" cy="24928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5" name="Рисунок 4" descr="https://www.cgstudio.com/imgd/l/29/5d6a68ba700ae0840a8b4567/butterfly_01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0570" y="2231572"/>
            <a:ext cx="2483108" cy="167204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9011312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006" y="339634"/>
            <a:ext cx="11652067" cy="6087292"/>
          </a:xfrm>
        </p:spPr>
        <p:txBody>
          <a:bodyPr/>
          <a:lstStyle/>
          <a:p>
            <a:r>
              <a:rPr lang="ru-RU" sz="2800" b="1" u="sng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Воспитатель: </a:t>
            </a:r>
            <a:r>
              <a:rPr lang="ru-RU" sz="2800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Ой, ребята, посмотрите, сколько бабочек слетелось на нашу полянку! Но что-то с ними не так…</a:t>
            </a:r>
            <a:r>
              <a:rPr lang="ru-RU" sz="2400" dirty="0" smtClean="0">
                <a:solidFill>
                  <a:schemeClr val="tx1"/>
                </a:solidFill>
                <a:latin typeface="Constantia" panose="02030602050306030303" pitchFamily="18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Constantia" panose="02030602050306030303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Constantia" panose="02030602050306030303" pitchFamily="18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Constantia" panose="02030602050306030303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Constantia" panose="02030602050306030303" pitchFamily="18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Constantia" panose="02030602050306030303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Constantia" panose="02030602050306030303" pitchFamily="18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Constantia" panose="02030602050306030303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Constantia" panose="02030602050306030303" pitchFamily="18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Constantia" panose="02030602050306030303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Constantia" panose="02030602050306030303" pitchFamily="18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Constantia" panose="02030602050306030303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Constantia" panose="02030602050306030303" pitchFamily="18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Constantia" panose="02030602050306030303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Constantia" panose="02030602050306030303" pitchFamily="18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Constantia" panose="02030602050306030303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Constantia" panose="02030602050306030303" pitchFamily="18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Constantia" panose="02030602050306030303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Я предлагаю вам помочь бабочкам. Что нужно сделать?</a:t>
            </a:r>
            <a:br>
              <a:rPr lang="ru-RU" sz="2800" dirty="0" smtClean="0">
                <a:solidFill>
                  <a:schemeClr val="tx1"/>
                </a:solidFill>
                <a:latin typeface="Constantia" panose="02030602050306030303" pitchFamily="18" charset="0"/>
              </a:rPr>
            </a:br>
            <a:r>
              <a:rPr lang="ru-RU" sz="2800" b="1" u="sng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Дети: </a:t>
            </a:r>
            <a:r>
              <a:rPr lang="ru-RU" sz="2800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раскрасить.</a:t>
            </a:r>
            <a:br>
              <a:rPr lang="ru-RU" sz="2800" dirty="0" smtClean="0">
                <a:solidFill>
                  <a:schemeClr val="tx1"/>
                </a:solidFill>
                <a:latin typeface="Constantia" panose="02030602050306030303" pitchFamily="18" charset="0"/>
              </a:rPr>
            </a:br>
            <a:r>
              <a:rPr lang="ru-RU" sz="2800" b="1" u="sng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Воспитатель:</a:t>
            </a:r>
            <a:r>
              <a:rPr lang="ru-RU" sz="2800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 правильно, но раскрашивать мы будем не красками, </a:t>
            </a:r>
            <a:br>
              <a:rPr lang="ru-RU" sz="2800" dirty="0" smtClean="0">
                <a:solidFill>
                  <a:schemeClr val="tx1"/>
                </a:solidFill>
                <a:latin typeface="Constantia" panose="02030602050306030303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                                                                                                 а пластилином.   </a:t>
            </a:r>
            <a:br>
              <a:rPr lang="ru-RU" sz="2800" dirty="0" smtClean="0">
                <a:solidFill>
                  <a:schemeClr val="tx1"/>
                </a:solidFill>
                <a:latin typeface="Constantia" panose="02030602050306030303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                             Берите по бабочке и подходите к столам.</a:t>
            </a:r>
            <a:r>
              <a:rPr lang="ru-RU" sz="2400" dirty="0" smtClean="0">
                <a:solidFill>
                  <a:schemeClr val="tx1"/>
                </a:solidFill>
                <a:latin typeface="Constantia" panose="02030602050306030303" pitchFamily="18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Constantia" panose="02030602050306030303" pitchFamily="18" charset="0"/>
              </a:rPr>
            </a:br>
            <a:endParaRPr lang="ru-RU" sz="2400" dirty="0"/>
          </a:p>
        </p:txBody>
      </p:sp>
      <p:pic>
        <p:nvPicPr>
          <p:cNvPr id="3" name="Рисунок 2" descr="https://im0-tub-ru.yandex.net/i?id=cf9c649bceef66009a2c5f62455623d0&amp;ref=rim&amp;n=33&amp;w=198&amp;h=150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1130" y="1762941"/>
            <a:ext cx="2518047" cy="19730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4" name="Рисунок 3" descr="https://i.pinimg.com/736x/6f/7a/34/6f7a34e015a0a74803350e537aa028bc--colouring-pages-coloring-sheets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5604" y="1609328"/>
            <a:ext cx="2284430" cy="186539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5" name="Рисунок 4" descr="https://3.bp.blogspot.com/-6gm-JnTRLBY/Xz0YFpHRukI/AAAAAAAB6pQ/eelqm8AZ2pIql6Gx-JIGbrgPKYfrf36hwCLcBGAsYHQ/s1600/Raskraska-Babochka-Dlia-Detei-5-Let-1128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7509" y="956319"/>
            <a:ext cx="2431110" cy="181300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6" name="Рисунок 5" descr="https://thumbs.dreamstime.com/b/e-r-144752438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5749" y="1175657"/>
            <a:ext cx="2491411" cy="226716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6103" y="114300"/>
            <a:ext cx="9679577" cy="6261100"/>
          </a:xfrm>
        </p:spPr>
        <p:txBody>
          <a:bodyPr/>
          <a:lstStyle/>
          <a:p>
            <a:pPr algn="ctr"/>
            <a:r>
              <a:rPr lang="ru-RU" sz="2800" b="1" i="1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 </a:t>
            </a:r>
            <a:br>
              <a:rPr lang="ru-RU" sz="2800" b="1" i="1" dirty="0" smtClean="0">
                <a:solidFill>
                  <a:schemeClr val="tx1"/>
                </a:solidFill>
                <a:latin typeface="Constantia" panose="02030602050306030303" pitchFamily="18" charset="0"/>
              </a:rPr>
            </a:br>
            <a:r>
              <a:rPr lang="ru-RU" sz="2800" b="1" i="1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 </a:t>
            </a:r>
            <a:r>
              <a:rPr lang="ru-RU" sz="3200" b="1" i="1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3. </a:t>
            </a:r>
            <a:r>
              <a:rPr lang="ru-RU" sz="3200" b="1" i="1" u="sng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Зрительная </a:t>
            </a:r>
            <a:r>
              <a:rPr lang="ru-RU" sz="3200" b="1" i="1" u="sng" dirty="0">
                <a:solidFill>
                  <a:schemeClr val="tx1"/>
                </a:solidFill>
                <a:latin typeface="Constantia" panose="02030602050306030303" pitchFamily="18" charset="0"/>
              </a:rPr>
              <a:t>гимнастика</a:t>
            </a:r>
            <a:r>
              <a:rPr lang="ru-RU" sz="3200" b="1" i="1" u="sng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:</a:t>
            </a:r>
            <a:br>
              <a:rPr lang="ru-RU" sz="3200" b="1" i="1" u="sng" dirty="0" smtClean="0">
                <a:solidFill>
                  <a:schemeClr val="tx1"/>
                </a:solidFill>
                <a:latin typeface="Constantia" panose="02030602050306030303" pitchFamily="18" charset="0"/>
              </a:rPr>
            </a:br>
            <a:r>
              <a:rPr lang="ru-RU" sz="3200" b="1" i="1" u="sng" dirty="0" smtClean="0">
                <a:solidFill>
                  <a:schemeClr val="tx1"/>
                </a:solidFill>
                <a:latin typeface="Constantia" panose="02030602050306030303" pitchFamily="18" charset="0"/>
              </a:rPr>
              <a:t/>
            </a:r>
            <a:br>
              <a:rPr lang="ru-RU" sz="3200" b="1" i="1" u="sng" dirty="0" smtClean="0">
                <a:solidFill>
                  <a:schemeClr val="tx1"/>
                </a:solidFill>
                <a:latin typeface="Constantia" panose="02030602050306030303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А </a:t>
            </a:r>
            <a:r>
              <a:rPr lang="ru-RU" sz="2800" dirty="0">
                <a:solidFill>
                  <a:schemeClr val="tx1"/>
                </a:solidFill>
                <a:latin typeface="Constantia" panose="02030602050306030303" pitchFamily="18" charset="0"/>
              </a:rPr>
              <a:t>сейчас, а сейчас</a:t>
            </a:r>
            <a:br>
              <a:rPr lang="ru-RU" sz="2800" dirty="0">
                <a:solidFill>
                  <a:schemeClr val="tx1"/>
                </a:solidFill>
                <a:latin typeface="Constantia" panose="02030602050306030303" pitchFamily="18" charset="0"/>
              </a:rPr>
            </a:br>
            <a:r>
              <a:rPr lang="ru-RU" sz="2800" dirty="0">
                <a:solidFill>
                  <a:schemeClr val="tx1"/>
                </a:solidFill>
                <a:latin typeface="Constantia" panose="02030602050306030303" pitchFamily="18" charset="0"/>
              </a:rPr>
              <a:t>Всем гимнастика для глаз.</a:t>
            </a:r>
            <a:br>
              <a:rPr lang="ru-RU" sz="2800" dirty="0">
                <a:solidFill>
                  <a:schemeClr val="tx1"/>
                </a:solidFill>
                <a:latin typeface="Constantia" panose="02030602050306030303" pitchFamily="18" charset="0"/>
              </a:rPr>
            </a:br>
            <a:r>
              <a:rPr lang="ru-RU" sz="2800" dirty="0">
                <a:solidFill>
                  <a:schemeClr val="tx1"/>
                </a:solidFill>
                <a:latin typeface="Constantia" panose="02030602050306030303" pitchFamily="18" charset="0"/>
              </a:rPr>
              <a:t>Глаза крепко закрываем,</a:t>
            </a:r>
            <a:br>
              <a:rPr lang="ru-RU" sz="2800" dirty="0">
                <a:solidFill>
                  <a:schemeClr val="tx1"/>
                </a:solidFill>
                <a:latin typeface="Constantia" panose="02030602050306030303" pitchFamily="18" charset="0"/>
              </a:rPr>
            </a:br>
            <a:r>
              <a:rPr lang="ru-RU" sz="2800" dirty="0">
                <a:solidFill>
                  <a:schemeClr val="tx1"/>
                </a:solidFill>
                <a:latin typeface="Constantia" panose="02030602050306030303" pitchFamily="18" charset="0"/>
              </a:rPr>
              <a:t>Дружно вместе открываем.</a:t>
            </a:r>
            <a:br>
              <a:rPr lang="ru-RU" sz="2800" dirty="0">
                <a:solidFill>
                  <a:schemeClr val="tx1"/>
                </a:solidFill>
                <a:latin typeface="Constantia" panose="02030602050306030303" pitchFamily="18" charset="0"/>
              </a:rPr>
            </a:br>
            <a:r>
              <a:rPr lang="ru-RU" sz="2800" dirty="0">
                <a:solidFill>
                  <a:schemeClr val="tx1"/>
                </a:solidFill>
                <a:latin typeface="Constantia" panose="02030602050306030303" pitchFamily="18" charset="0"/>
              </a:rPr>
              <a:t>Смело можем показать,</a:t>
            </a:r>
            <a:br>
              <a:rPr lang="ru-RU" sz="2800" dirty="0">
                <a:solidFill>
                  <a:schemeClr val="tx1"/>
                </a:solidFill>
                <a:latin typeface="Constantia" panose="02030602050306030303" pitchFamily="18" charset="0"/>
              </a:rPr>
            </a:br>
            <a:r>
              <a:rPr lang="ru-RU" sz="2800" dirty="0">
                <a:solidFill>
                  <a:schemeClr val="tx1"/>
                </a:solidFill>
                <a:latin typeface="Constantia" panose="02030602050306030303" pitchFamily="18" charset="0"/>
              </a:rPr>
              <a:t>Как умеем мы моргать.</a:t>
            </a:r>
            <a:br>
              <a:rPr lang="ru-RU" sz="2800" dirty="0">
                <a:solidFill>
                  <a:schemeClr val="tx1"/>
                </a:solidFill>
                <a:latin typeface="Constantia" panose="02030602050306030303" pitchFamily="18" charset="0"/>
              </a:rPr>
            </a:br>
            <a:r>
              <a:rPr lang="ru-RU" sz="2800" dirty="0">
                <a:solidFill>
                  <a:schemeClr val="tx1"/>
                </a:solidFill>
                <a:latin typeface="Constantia" panose="02030602050306030303" pitchFamily="18" charset="0"/>
              </a:rPr>
              <a:t>Глазки влево, глазки вправо -</a:t>
            </a:r>
            <a:br>
              <a:rPr lang="ru-RU" sz="2800" dirty="0">
                <a:solidFill>
                  <a:schemeClr val="tx1"/>
                </a:solidFill>
                <a:latin typeface="Constantia" panose="02030602050306030303" pitchFamily="18" charset="0"/>
              </a:rPr>
            </a:br>
            <a:r>
              <a:rPr lang="ru-RU" sz="2800" dirty="0">
                <a:solidFill>
                  <a:schemeClr val="tx1"/>
                </a:solidFill>
                <a:latin typeface="Constantia" panose="02030602050306030303" pitchFamily="18" charset="0"/>
              </a:rPr>
              <a:t>Упражнение на славу.</a:t>
            </a:r>
            <a:br>
              <a:rPr lang="ru-RU" sz="2800" dirty="0">
                <a:solidFill>
                  <a:schemeClr val="tx1"/>
                </a:solidFill>
                <a:latin typeface="Constantia" panose="02030602050306030303" pitchFamily="18" charset="0"/>
              </a:rPr>
            </a:br>
            <a:r>
              <a:rPr lang="ru-RU" sz="2800" dirty="0">
                <a:solidFill>
                  <a:schemeClr val="tx1"/>
                </a:solidFill>
                <a:latin typeface="Constantia" panose="02030602050306030303" pitchFamily="18" charset="0"/>
              </a:rPr>
              <a:t>Глазки вверх, глазки вниз,</a:t>
            </a:r>
            <a:br>
              <a:rPr lang="ru-RU" sz="2800" dirty="0">
                <a:solidFill>
                  <a:schemeClr val="tx1"/>
                </a:solidFill>
                <a:latin typeface="Constantia" panose="02030602050306030303" pitchFamily="18" charset="0"/>
              </a:rPr>
            </a:br>
            <a:r>
              <a:rPr lang="ru-RU" sz="2800" dirty="0">
                <a:solidFill>
                  <a:schemeClr val="tx1"/>
                </a:solidFill>
                <a:latin typeface="Constantia" panose="02030602050306030303" pitchFamily="18" charset="0"/>
              </a:rPr>
              <a:t>Поработай, не ленись!</a:t>
            </a:r>
            <a:br>
              <a:rPr lang="ru-RU" sz="2800" dirty="0">
                <a:solidFill>
                  <a:schemeClr val="tx1"/>
                </a:solidFill>
                <a:latin typeface="Constantia" panose="02030602050306030303" pitchFamily="18" charset="0"/>
              </a:rPr>
            </a:br>
            <a:endParaRPr lang="ru-RU" sz="2800" dirty="0">
              <a:solidFill>
                <a:schemeClr val="tx1"/>
              </a:solidFill>
              <a:latin typeface="Constantia" panose="02030602050306030303" pitchFamily="18" charset="0"/>
            </a:endParaRPr>
          </a:p>
        </p:txBody>
      </p:sp>
      <p:pic>
        <p:nvPicPr>
          <p:cNvPr id="3" name="Рисунок 2" descr="https://dvaglaza.ru/wp-content/uploads/2018/08/Uprazhneniya-dlya-glaz-770x444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08802">
            <a:off x="292874" y="707602"/>
            <a:ext cx="3200400" cy="225987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1329691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7700" y="304800"/>
            <a:ext cx="10744200" cy="6019800"/>
          </a:xfrm>
        </p:spPr>
        <p:txBody>
          <a:bodyPr/>
          <a:lstStyle/>
          <a:p>
            <a:r>
              <a:rPr lang="ru-RU" sz="2800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4. </a:t>
            </a:r>
            <a:r>
              <a:rPr lang="ru-RU" sz="3200" b="1" i="1" u="sng" dirty="0">
                <a:solidFill>
                  <a:schemeClr val="tx1"/>
                </a:solidFill>
                <a:latin typeface="Constantia" panose="02030602050306030303" pitchFamily="18" charset="0"/>
              </a:rPr>
              <a:t>Показ и объяснение этапов выполнения </a:t>
            </a:r>
            <a:r>
              <a:rPr lang="ru-RU" sz="3200" b="1" i="1" u="sng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работы.</a:t>
            </a:r>
            <a:br>
              <a:rPr lang="ru-RU" sz="3200" b="1" i="1" u="sng" dirty="0" smtClean="0">
                <a:solidFill>
                  <a:schemeClr val="tx1"/>
                </a:solidFill>
                <a:latin typeface="Constantia" panose="02030602050306030303" pitchFamily="18" charset="0"/>
              </a:rPr>
            </a:br>
            <a:r>
              <a:rPr lang="ru-RU" sz="2800" b="1" i="1" u="sng" dirty="0" smtClean="0">
                <a:solidFill>
                  <a:schemeClr val="tx1"/>
                </a:solidFill>
                <a:latin typeface="Constantia" panose="02030602050306030303" pitchFamily="18" charset="0"/>
              </a:rPr>
              <a:t/>
            </a:r>
            <a:br>
              <a:rPr lang="ru-RU" sz="2800" b="1" i="1" u="sng" dirty="0" smtClean="0">
                <a:solidFill>
                  <a:schemeClr val="tx1"/>
                </a:solidFill>
                <a:latin typeface="Constantia" panose="02030602050306030303" pitchFamily="18" charset="0"/>
              </a:rPr>
            </a:br>
            <a:r>
              <a:rPr lang="ru-RU" sz="2800" b="1" u="sng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Воспитатель</a:t>
            </a:r>
            <a:r>
              <a:rPr lang="ru-RU" sz="2800" b="1" u="sng" dirty="0">
                <a:solidFill>
                  <a:schemeClr val="tx1"/>
                </a:solidFill>
                <a:latin typeface="Constantia" panose="02030602050306030303" pitchFamily="18" charset="0"/>
              </a:rPr>
              <a:t>: </a:t>
            </a:r>
            <a:r>
              <a:rPr lang="ru-RU" sz="2800" b="1" u="sng" dirty="0" smtClean="0">
                <a:solidFill>
                  <a:schemeClr val="tx1"/>
                </a:solidFill>
                <a:latin typeface="Constantia" panose="02030602050306030303" pitchFamily="18" charset="0"/>
              </a:rPr>
              <a:t/>
            </a:r>
            <a:br>
              <a:rPr lang="ru-RU" sz="2800" b="1" u="sng" dirty="0" smtClean="0">
                <a:solidFill>
                  <a:schemeClr val="tx1"/>
                </a:solidFill>
                <a:latin typeface="Constantia" panose="02030602050306030303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Посмотрите</a:t>
            </a:r>
            <a:r>
              <a:rPr lang="ru-RU" sz="2800" dirty="0">
                <a:solidFill>
                  <a:schemeClr val="tx1"/>
                </a:solidFill>
                <a:latin typeface="Constantia" panose="02030602050306030303" pitchFamily="18" charset="0"/>
              </a:rPr>
              <a:t>, с чего начнём нашу работу?</a:t>
            </a:r>
            <a:br>
              <a:rPr lang="ru-RU" sz="2800" dirty="0">
                <a:solidFill>
                  <a:schemeClr val="tx1"/>
                </a:solidFill>
                <a:latin typeface="Constantia" panose="02030602050306030303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-Раскатать </a:t>
            </a:r>
            <a:r>
              <a:rPr lang="ru-RU" sz="2800" dirty="0">
                <a:solidFill>
                  <a:schemeClr val="tx1"/>
                </a:solidFill>
                <a:latin typeface="Constantia" panose="02030602050306030303" pitchFamily="18" charset="0"/>
              </a:rPr>
              <a:t>тонкие колбаски чёрного цвета и выложить ими по нарисованному </a:t>
            </a:r>
            <a:r>
              <a:rPr lang="ru-RU" sz="2800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контуру;</a:t>
            </a:r>
            <a:r>
              <a:rPr lang="ru-RU" sz="2800" dirty="0">
                <a:solidFill>
                  <a:schemeClr val="tx1"/>
                </a:solidFill>
                <a:latin typeface="Constantia" panose="02030602050306030303" pitchFamily="18" charset="0"/>
              </a:rPr>
              <a:t/>
            </a:r>
            <a:br>
              <a:rPr lang="ru-RU" sz="2800" dirty="0">
                <a:solidFill>
                  <a:schemeClr val="tx1"/>
                </a:solidFill>
                <a:latin typeface="Constantia" panose="02030602050306030303" pitchFamily="18" charset="0"/>
              </a:rPr>
            </a:br>
            <a:r>
              <a:rPr lang="ru-RU" sz="2800" dirty="0">
                <a:solidFill>
                  <a:schemeClr val="tx1"/>
                </a:solidFill>
                <a:latin typeface="Constantia" panose="02030602050306030303" pitchFamily="18" charset="0"/>
              </a:rPr>
              <a:t>- Теперь берём пластилин любого понравившегося цвета и отщипываем </a:t>
            </a:r>
            <a:r>
              <a:rPr lang="ru-RU" sz="2800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кусочек;</a:t>
            </a:r>
            <a:r>
              <a:rPr lang="ru-RU" sz="2800" dirty="0">
                <a:solidFill>
                  <a:schemeClr val="tx1"/>
                </a:solidFill>
                <a:latin typeface="Constantia" panose="02030602050306030303" pitchFamily="18" charset="0"/>
              </a:rPr>
              <a:t/>
            </a:r>
            <a:br>
              <a:rPr lang="ru-RU" sz="2800" dirty="0">
                <a:solidFill>
                  <a:schemeClr val="tx1"/>
                </a:solidFill>
                <a:latin typeface="Constantia" panose="02030602050306030303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-Делим </a:t>
            </a:r>
            <a:r>
              <a:rPr lang="ru-RU" sz="2800" dirty="0">
                <a:solidFill>
                  <a:schemeClr val="tx1"/>
                </a:solidFill>
                <a:latin typeface="Constantia" panose="02030602050306030303" pitchFamily="18" charset="0"/>
              </a:rPr>
              <a:t>его на два равных и катаем пальчиками </a:t>
            </a:r>
            <a:r>
              <a:rPr lang="ru-RU" sz="2800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шарики;</a:t>
            </a:r>
            <a:r>
              <a:rPr lang="ru-RU" sz="2800" dirty="0">
                <a:solidFill>
                  <a:schemeClr val="tx1"/>
                </a:solidFill>
                <a:latin typeface="Constantia" panose="02030602050306030303" pitchFamily="18" charset="0"/>
              </a:rPr>
              <a:t/>
            </a:r>
            <a:br>
              <a:rPr lang="ru-RU" sz="2800" dirty="0">
                <a:solidFill>
                  <a:schemeClr val="tx1"/>
                </a:solidFill>
                <a:latin typeface="Constantia" panose="02030602050306030303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-Наносить </a:t>
            </a:r>
            <a:r>
              <a:rPr lang="ru-RU" sz="2800" dirty="0">
                <a:solidFill>
                  <a:schemeClr val="tx1"/>
                </a:solidFill>
                <a:latin typeface="Constantia" panose="02030602050306030303" pitchFamily="18" charset="0"/>
              </a:rPr>
              <a:t>мазок будем от туловища к краям </a:t>
            </a:r>
            <a:r>
              <a:rPr lang="ru-RU" sz="2800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крылышек;</a:t>
            </a:r>
            <a:r>
              <a:rPr lang="ru-RU" sz="2800" dirty="0">
                <a:solidFill>
                  <a:schemeClr val="tx1"/>
                </a:solidFill>
                <a:latin typeface="Constantia" panose="02030602050306030303" pitchFamily="18" charset="0"/>
              </a:rPr>
              <a:t/>
            </a:r>
            <a:br>
              <a:rPr lang="ru-RU" sz="2800" dirty="0">
                <a:solidFill>
                  <a:schemeClr val="tx1"/>
                </a:solidFill>
                <a:latin typeface="Constantia" panose="02030602050306030303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-Берём </a:t>
            </a:r>
            <a:r>
              <a:rPr lang="ru-RU" sz="2800" dirty="0">
                <a:solidFill>
                  <a:schemeClr val="tx1"/>
                </a:solidFill>
                <a:latin typeface="Constantia" panose="02030602050306030303" pitchFamily="18" charset="0"/>
              </a:rPr>
              <a:t>пластилин другого цвета и так далее…</a:t>
            </a:r>
            <a:br>
              <a:rPr lang="ru-RU" sz="2800" dirty="0">
                <a:solidFill>
                  <a:schemeClr val="tx1"/>
                </a:solidFill>
                <a:latin typeface="Constantia" panose="02030602050306030303" pitchFamily="18" charset="0"/>
              </a:rPr>
            </a:br>
            <a:endParaRPr lang="ru-RU" sz="2800" dirty="0">
              <a:solidFill>
                <a:schemeClr val="tx1"/>
              </a:solidFill>
              <a:latin typeface="Constantia" panose="02030602050306030303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9" t="6160" r="11477" b="1019"/>
          <a:stretch/>
        </p:blipFill>
        <p:spPr>
          <a:xfrm>
            <a:off x="5854700" y="4686237"/>
            <a:ext cx="2374900" cy="17653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8188737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9762" y="522514"/>
            <a:ext cx="10115369" cy="6335486"/>
          </a:xfrm>
        </p:spPr>
        <p:txBody>
          <a:bodyPr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5. </a:t>
            </a:r>
            <a:r>
              <a:rPr lang="ru-RU" sz="3200" b="1" i="1" u="sng" dirty="0">
                <a:solidFill>
                  <a:schemeClr val="tx1"/>
                </a:solidFill>
                <a:latin typeface="Constantia" panose="02030602050306030303" pitchFamily="18" charset="0"/>
              </a:rPr>
              <a:t>Пальчиковая </a:t>
            </a:r>
            <a:r>
              <a:rPr lang="ru-RU" sz="3200" b="1" i="1" u="sng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гимнастика</a:t>
            </a:r>
            <a:br>
              <a:rPr lang="ru-RU" sz="3200" b="1" i="1" u="sng" dirty="0" smtClean="0">
                <a:solidFill>
                  <a:schemeClr val="tx1"/>
                </a:solidFill>
                <a:latin typeface="Constantia" panose="02030602050306030303" pitchFamily="18" charset="0"/>
              </a:rPr>
            </a:br>
            <a:r>
              <a:rPr lang="ru-RU" sz="3200" b="1" i="1" u="sng" dirty="0" smtClean="0">
                <a:solidFill>
                  <a:schemeClr val="tx1"/>
                </a:solidFill>
                <a:latin typeface="Constantia" panose="02030602050306030303" pitchFamily="18" charset="0"/>
              </a:rPr>
              <a:t/>
            </a:r>
            <a:br>
              <a:rPr lang="ru-RU" sz="3200" b="1" i="1" u="sng" dirty="0" smtClean="0">
                <a:solidFill>
                  <a:schemeClr val="tx1"/>
                </a:solidFill>
                <a:latin typeface="Constantia" panose="02030602050306030303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Наши </a:t>
            </a:r>
            <a:r>
              <a:rPr lang="ru-RU" sz="2800" dirty="0">
                <a:solidFill>
                  <a:schemeClr val="tx1"/>
                </a:solidFill>
                <a:latin typeface="Constantia" panose="02030602050306030303" pitchFamily="18" charset="0"/>
              </a:rPr>
              <a:t>алые цветки</a:t>
            </a:r>
            <a:br>
              <a:rPr lang="ru-RU" sz="2800" dirty="0">
                <a:solidFill>
                  <a:schemeClr val="tx1"/>
                </a:solidFill>
                <a:latin typeface="Constantia" panose="02030602050306030303" pitchFamily="18" charset="0"/>
              </a:rPr>
            </a:br>
            <a:r>
              <a:rPr lang="ru-RU" sz="2800" dirty="0">
                <a:solidFill>
                  <a:schemeClr val="tx1"/>
                </a:solidFill>
                <a:latin typeface="Constantia" panose="02030602050306030303" pitchFamily="18" charset="0"/>
              </a:rPr>
              <a:t>Распускают лепестки. </a:t>
            </a:r>
            <a:r>
              <a:rPr lang="ru-RU" sz="2800" dirty="0" smtClean="0">
                <a:solidFill>
                  <a:schemeClr val="tx1"/>
                </a:solidFill>
                <a:latin typeface="Constantia" panose="02030602050306030303" pitchFamily="18" charset="0"/>
              </a:rPr>
              <a:t/>
            </a:r>
            <a:br>
              <a:rPr lang="ru-RU" sz="2800" dirty="0" smtClean="0">
                <a:solidFill>
                  <a:schemeClr val="tx1"/>
                </a:solidFill>
                <a:latin typeface="Constantia" panose="02030602050306030303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          (</a:t>
            </a:r>
            <a:r>
              <a:rPr lang="ru-RU" sz="2800" dirty="0">
                <a:solidFill>
                  <a:schemeClr val="tx1"/>
                </a:solidFill>
                <a:latin typeface="Constantia" panose="02030602050306030303" pitchFamily="18" charset="0"/>
              </a:rPr>
              <a:t>Медленно разгибать пальцы из кулаков.)</a:t>
            </a:r>
            <a:br>
              <a:rPr lang="ru-RU" sz="2800" dirty="0">
                <a:solidFill>
                  <a:schemeClr val="tx1"/>
                </a:solidFill>
                <a:latin typeface="Constantia" panose="02030602050306030303" pitchFamily="18" charset="0"/>
              </a:rPr>
            </a:br>
            <a:r>
              <a:rPr lang="ru-RU" sz="2800" dirty="0">
                <a:solidFill>
                  <a:schemeClr val="tx1"/>
                </a:solidFill>
                <a:latin typeface="Constantia" panose="02030602050306030303" pitchFamily="18" charset="0"/>
              </a:rPr>
              <a:t>Ветерок чуть дышит, </a:t>
            </a:r>
            <a:r>
              <a:rPr lang="ru-RU" sz="2800" dirty="0" smtClean="0">
                <a:solidFill>
                  <a:schemeClr val="tx1"/>
                </a:solidFill>
                <a:latin typeface="Constantia" panose="02030602050306030303" pitchFamily="18" charset="0"/>
              </a:rPr>
              <a:t/>
            </a:r>
            <a:br>
              <a:rPr lang="ru-RU" sz="2800" dirty="0" smtClean="0">
                <a:solidFill>
                  <a:schemeClr val="tx1"/>
                </a:solidFill>
                <a:latin typeface="Constantia" panose="02030602050306030303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      (</a:t>
            </a:r>
            <a:r>
              <a:rPr lang="ru-RU" sz="2800" dirty="0">
                <a:solidFill>
                  <a:schemeClr val="tx1"/>
                </a:solidFill>
                <a:latin typeface="Constantia" panose="02030602050306030303" pitchFamily="18" charset="0"/>
              </a:rPr>
              <a:t>Покачивать кистями рук вправо-влево,</a:t>
            </a:r>
            <a:br>
              <a:rPr lang="ru-RU" sz="2800" dirty="0">
                <a:solidFill>
                  <a:schemeClr val="tx1"/>
                </a:solidFill>
                <a:latin typeface="Constantia" panose="02030602050306030303" pitchFamily="18" charset="0"/>
              </a:rPr>
            </a:br>
            <a:r>
              <a:rPr lang="ru-RU" sz="2800" dirty="0">
                <a:solidFill>
                  <a:schemeClr val="tx1"/>
                </a:solidFill>
                <a:latin typeface="Constantia" panose="02030602050306030303" pitchFamily="18" charset="0"/>
              </a:rPr>
              <a:t>Лепестки колышет.</a:t>
            </a:r>
            <a:br>
              <a:rPr lang="ru-RU" sz="2800" dirty="0">
                <a:solidFill>
                  <a:schemeClr val="tx1"/>
                </a:solidFill>
                <a:latin typeface="Constantia" panose="02030602050306030303" pitchFamily="18" charset="0"/>
              </a:rPr>
            </a:br>
            <a:r>
              <a:rPr lang="ru-RU" sz="2800" dirty="0">
                <a:solidFill>
                  <a:schemeClr val="tx1"/>
                </a:solidFill>
                <a:latin typeface="Constantia" panose="02030602050306030303" pitchFamily="18" charset="0"/>
              </a:rPr>
              <a:t>Наши алые цветки </a:t>
            </a:r>
            <a:r>
              <a:rPr lang="ru-RU" sz="2800" dirty="0" smtClean="0">
                <a:solidFill>
                  <a:schemeClr val="tx1"/>
                </a:solidFill>
                <a:latin typeface="Constantia" panose="02030602050306030303" pitchFamily="18" charset="0"/>
              </a:rPr>
              <a:t/>
            </a:r>
            <a:br>
              <a:rPr lang="ru-RU" sz="2800" dirty="0" smtClean="0">
                <a:solidFill>
                  <a:schemeClr val="tx1"/>
                </a:solidFill>
                <a:latin typeface="Constantia" panose="02030602050306030303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(</a:t>
            </a:r>
            <a:r>
              <a:rPr lang="ru-RU" sz="2800" dirty="0">
                <a:solidFill>
                  <a:schemeClr val="tx1"/>
                </a:solidFill>
                <a:latin typeface="Constantia" panose="02030602050306030303" pitchFamily="18" charset="0"/>
              </a:rPr>
              <a:t>медленно сжимать пальцы в кулаки.)</a:t>
            </a:r>
            <a:br>
              <a:rPr lang="ru-RU" sz="2800" dirty="0">
                <a:solidFill>
                  <a:schemeClr val="tx1"/>
                </a:solidFill>
                <a:latin typeface="Constantia" panose="02030602050306030303" pitchFamily="18" charset="0"/>
              </a:rPr>
            </a:br>
            <a:r>
              <a:rPr lang="ru-RU" sz="2800" dirty="0">
                <a:solidFill>
                  <a:schemeClr val="tx1"/>
                </a:solidFill>
                <a:latin typeface="Constantia" panose="02030602050306030303" pitchFamily="18" charset="0"/>
              </a:rPr>
              <a:t>Закрывают лепестки,</a:t>
            </a:r>
            <a:br>
              <a:rPr lang="ru-RU" sz="2800" dirty="0">
                <a:solidFill>
                  <a:schemeClr val="tx1"/>
                </a:solidFill>
                <a:latin typeface="Constantia" panose="02030602050306030303" pitchFamily="18" charset="0"/>
              </a:rPr>
            </a:br>
            <a:r>
              <a:rPr lang="ru-RU" sz="2800" dirty="0">
                <a:solidFill>
                  <a:schemeClr val="tx1"/>
                </a:solidFill>
                <a:latin typeface="Constantia" panose="02030602050306030303" pitchFamily="18" charset="0"/>
              </a:rPr>
              <a:t>Головой качают</a:t>
            </a:r>
            <a:r>
              <a:rPr lang="ru-RU" sz="2800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,</a:t>
            </a:r>
            <a:br>
              <a:rPr lang="ru-RU" sz="2800" dirty="0" smtClean="0">
                <a:solidFill>
                  <a:schemeClr val="tx1"/>
                </a:solidFill>
                <a:latin typeface="Constantia" panose="02030602050306030303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                                  (</a:t>
            </a:r>
            <a:r>
              <a:rPr lang="ru-RU" sz="2800" dirty="0">
                <a:solidFill>
                  <a:schemeClr val="tx1"/>
                </a:solidFill>
                <a:latin typeface="Constantia" panose="02030602050306030303" pitchFamily="18" charset="0"/>
              </a:rPr>
              <a:t>Покачивать кулаки вперед-назад.)</a:t>
            </a:r>
            <a:br>
              <a:rPr lang="ru-RU" sz="2800" dirty="0">
                <a:solidFill>
                  <a:schemeClr val="tx1"/>
                </a:solidFill>
                <a:latin typeface="Constantia" panose="02030602050306030303" pitchFamily="18" charset="0"/>
              </a:rPr>
            </a:br>
            <a:r>
              <a:rPr lang="ru-RU" sz="2800" dirty="0">
                <a:solidFill>
                  <a:schemeClr val="tx1"/>
                </a:solidFill>
                <a:latin typeface="Constantia" panose="02030602050306030303" pitchFamily="18" charset="0"/>
              </a:rPr>
              <a:t>Тихо </a:t>
            </a:r>
            <a:r>
              <a:rPr lang="ru-RU" sz="2800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засыпают.</a:t>
            </a:r>
            <a:r>
              <a:rPr lang="ru-RU" sz="2800" dirty="0">
                <a:solidFill>
                  <a:schemeClr val="tx1"/>
                </a:solidFill>
                <a:latin typeface="Constantia" panose="02030602050306030303" pitchFamily="18" charset="0"/>
              </a:rPr>
              <a:t/>
            </a:r>
            <a:br>
              <a:rPr lang="ru-RU" sz="2800" dirty="0">
                <a:solidFill>
                  <a:schemeClr val="tx1"/>
                </a:solidFill>
                <a:latin typeface="Constantia" panose="02030602050306030303" pitchFamily="18" charset="0"/>
              </a:rPr>
            </a:br>
            <a:endParaRPr lang="ru-RU" sz="2800" dirty="0">
              <a:solidFill>
                <a:schemeClr val="tx1"/>
              </a:solidFill>
              <a:latin typeface="Constantia" panose="02030602050306030303" pitchFamily="18" charset="0"/>
            </a:endParaRPr>
          </a:p>
        </p:txBody>
      </p:sp>
      <p:pic>
        <p:nvPicPr>
          <p:cNvPr id="3" name="Рисунок 2" descr="https://ds05.infourok.ru/uploads/ex/0df2/001249e9-a01f65b9/hello_html_m178601d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342" y="4807131"/>
            <a:ext cx="4127863" cy="20508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104410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500" y="0"/>
            <a:ext cx="10871200" cy="6464300"/>
          </a:xfrm>
        </p:spPr>
        <p:txBody>
          <a:bodyPr/>
          <a:lstStyle/>
          <a:p>
            <a:r>
              <a:rPr lang="ru-RU" sz="3200" b="1" i="1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6</a:t>
            </a:r>
            <a:r>
              <a:rPr lang="ru-RU" sz="3200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. </a:t>
            </a:r>
            <a:r>
              <a:rPr lang="ru-RU" sz="3200" b="1" i="1" u="sng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Практическая часть.</a:t>
            </a:r>
            <a:br>
              <a:rPr lang="ru-RU" sz="3200" b="1" i="1" u="sng" dirty="0" smtClean="0">
                <a:solidFill>
                  <a:schemeClr val="tx1"/>
                </a:solidFill>
                <a:latin typeface="Constantia" panose="02030602050306030303" pitchFamily="18" charset="0"/>
              </a:rPr>
            </a:br>
            <a:r>
              <a:rPr lang="ru-RU" sz="3200" b="1" i="1" u="sng" dirty="0" smtClean="0">
                <a:solidFill>
                  <a:schemeClr val="tx1"/>
                </a:solidFill>
                <a:latin typeface="Constantia" panose="02030602050306030303" pitchFamily="18" charset="0"/>
              </a:rPr>
              <a:t/>
            </a:r>
            <a:br>
              <a:rPr lang="ru-RU" sz="3200" b="1" i="1" u="sng" dirty="0" smtClean="0">
                <a:solidFill>
                  <a:schemeClr val="tx1"/>
                </a:solidFill>
                <a:latin typeface="Constantia" panose="02030602050306030303" pitchFamily="18" charset="0"/>
              </a:rPr>
            </a:br>
            <a:r>
              <a:rPr lang="ru-RU" sz="3200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        </a:t>
            </a:r>
            <a:r>
              <a:rPr lang="ru-RU" sz="3200" b="1" i="1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7. </a:t>
            </a:r>
            <a:r>
              <a:rPr lang="ru-RU" sz="3200" b="1" i="1" u="sng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Физкультминутка.</a:t>
            </a:r>
            <a:br>
              <a:rPr lang="ru-RU" sz="3200" b="1" i="1" u="sng" dirty="0" smtClean="0">
                <a:solidFill>
                  <a:schemeClr val="tx1"/>
                </a:solidFill>
                <a:latin typeface="Constantia" panose="02030602050306030303" pitchFamily="18" charset="0"/>
              </a:rPr>
            </a:br>
            <a:r>
              <a:rPr lang="ru-RU" sz="3200" dirty="0">
                <a:solidFill>
                  <a:schemeClr val="tx1"/>
                </a:solidFill>
                <a:latin typeface="Constantia" panose="02030602050306030303" pitchFamily="18" charset="0"/>
              </a:rPr>
              <a:t/>
            </a:r>
            <a:br>
              <a:rPr lang="ru-RU" sz="3200" dirty="0">
                <a:solidFill>
                  <a:schemeClr val="tx1"/>
                </a:solidFill>
                <a:latin typeface="Constantia" panose="02030602050306030303" pitchFamily="18" charset="0"/>
              </a:rPr>
            </a:br>
            <a:r>
              <a:rPr lang="ru-RU" sz="3200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            </a:t>
            </a:r>
            <a:r>
              <a:rPr lang="ru-RU" sz="2800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Утром </a:t>
            </a:r>
            <a:r>
              <a:rPr lang="ru-RU" sz="2800" dirty="0">
                <a:solidFill>
                  <a:schemeClr val="tx1"/>
                </a:solidFill>
                <a:latin typeface="Constantia" panose="02030602050306030303" pitchFamily="18" charset="0"/>
              </a:rPr>
              <a:t>бабочка проснулась,</a:t>
            </a:r>
            <a:br>
              <a:rPr lang="ru-RU" sz="2800" dirty="0">
                <a:solidFill>
                  <a:schemeClr val="tx1"/>
                </a:solidFill>
                <a:latin typeface="Constantia" panose="02030602050306030303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              Потянулась</a:t>
            </a:r>
            <a:r>
              <a:rPr lang="ru-RU" sz="2800" dirty="0">
                <a:solidFill>
                  <a:schemeClr val="tx1"/>
                </a:solidFill>
                <a:latin typeface="Constantia" panose="02030602050306030303" pitchFamily="18" charset="0"/>
              </a:rPr>
              <a:t>, улыбнулась.</a:t>
            </a:r>
            <a:br>
              <a:rPr lang="ru-RU" sz="2800" dirty="0">
                <a:solidFill>
                  <a:schemeClr val="tx1"/>
                </a:solidFill>
                <a:latin typeface="Constantia" panose="02030602050306030303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              Раз </a:t>
            </a:r>
            <a:r>
              <a:rPr lang="ru-RU" sz="2800" dirty="0">
                <a:solidFill>
                  <a:schemeClr val="tx1"/>
                </a:solidFill>
                <a:latin typeface="Constantia" panose="02030602050306030303" pitchFamily="18" charset="0"/>
              </a:rPr>
              <a:t>– росой она </a:t>
            </a:r>
            <a:r>
              <a:rPr lang="ru-RU" sz="2800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умылась,</a:t>
            </a:r>
            <a:br>
              <a:rPr lang="ru-RU" sz="2800" dirty="0" smtClean="0">
                <a:solidFill>
                  <a:schemeClr val="tx1"/>
                </a:solidFill>
                <a:latin typeface="Constantia" panose="02030602050306030303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              Два </a:t>
            </a:r>
            <a:r>
              <a:rPr lang="ru-RU" sz="2800" dirty="0">
                <a:solidFill>
                  <a:schemeClr val="tx1"/>
                </a:solidFill>
                <a:latin typeface="Constantia" panose="02030602050306030303" pitchFamily="18" charset="0"/>
              </a:rPr>
              <a:t>– изящно покружилась,</a:t>
            </a:r>
            <a:br>
              <a:rPr lang="ru-RU" sz="2800" dirty="0">
                <a:solidFill>
                  <a:schemeClr val="tx1"/>
                </a:solidFill>
                <a:latin typeface="Constantia" panose="02030602050306030303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              Три </a:t>
            </a:r>
            <a:r>
              <a:rPr lang="ru-RU" sz="2800" dirty="0">
                <a:solidFill>
                  <a:schemeClr val="tx1"/>
                </a:solidFill>
                <a:latin typeface="Constantia" panose="02030602050306030303" pitchFamily="18" charset="0"/>
              </a:rPr>
              <a:t>– нагнулась и присела.</a:t>
            </a:r>
            <a:br>
              <a:rPr lang="ru-RU" sz="2800" dirty="0">
                <a:solidFill>
                  <a:schemeClr val="tx1"/>
                </a:solidFill>
                <a:latin typeface="Constantia" panose="02030602050306030303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              На </a:t>
            </a:r>
            <a:r>
              <a:rPr lang="ru-RU" sz="2800" dirty="0">
                <a:solidFill>
                  <a:schemeClr val="tx1"/>
                </a:solidFill>
                <a:latin typeface="Constantia" panose="02030602050306030303" pitchFamily="18" charset="0"/>
              </a:rPr>
              <a:t>четыре – полетела.</a:t>
            </a:r>
            <a:br>
              <a:rPr lang="ru-RU" sz="2800" dirty="0">
                <a:solidFill>
                  <a:schemeClr val="tx1"/>
                </a:solidFill>
                <a:latin typeface="Constantia" panose="02030602050306030303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               У </a:t>
            </a:r>
            <a:r>
              <a:rPr lang="ru-RU" sz="2800" dirty="0">
                <a:solidFill>
                  <a:schemeClr val="tx1"/>
                </a:solidFill>
                <a:latin typeface="Constantia" panose="02030602050306030303" pitchFamily="18" charset="0"/>
              </a:rPr>
              <a:t>реки остановилась, над водою </a:t>
            </a:r>
            <a:r>
              <a:rPr lang="ru-RU" sz="2800" dirty="0" smtClean="0">
                <a:solidFill>
                  <a:schemeClr val="tx1"/>
                </a:solidFill>
                <a:latin typeface="Constantia" panose="02030602050306030303" pitchFamily="18" charset="0"/>
              </a:rPr>
              <a:t/>
            </a:r>
            <a:br>
              <a:rPr lang="ru-RU" sz="2800" dirty="0" smtClean="0">
                <a:solidFill>
                  <a:schemeClr val="tx1"/>
                </a:solidFill>
                <a:latin typeface="Constantia" panose="02030602050306030303" pitchFamily="18" charset="0"/>
              </a:rPr>
            </a:br>
            <a:r>
              <a:rPr lang="ru-RU" sz="2800" dirty="0">
                <a:solidFill>
                  <a:schemeClr val="tx1"/>
                </a:solidFill>
                <a:latin typeface="Constantia" panose="02030602050306030303" pitchFamily="18" charset="0"/>
              </a:rPr>
              <a:t> </a:t>
            </a:r>
            <a:r>
              <a:rPr lang="ru-RU" sz="2800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                                                       покружилась</a:t>
            </a:r>
            <a:r>
              <a:rPr lang="ru-RU" sz="2800" dirty="0">
                <a:solidFill>
                  <a:schemeClr val="tx1"/>
                </a:solidFill>
                <a:latin typeface="Constantia" panose="02030602050306030303" pitchFamily="18" charset="0"/>
              </a:rPr>
              <a:t>.</a:t>
            </a:r>
            <a:br>
              <a:rPr lang="ru-RU" sz="2800" dirty="0">
                <a:solidFill>
                  <a:schemeClr val="tx1"/>
                </a:solidFill>
                <a:latin typeface="Constantia" panose="02030602050306030303" pitchFamily="18" charset="0"/>
              </a:rPr>
            </a:br>
            <a:endParaRPr lang="ru-RU" sz="2800" b="1" i="1" u="sng" dirty="0">
              <a:solidFill>
                <a:schemeClr val="tx1"/>
              </a:solidFill>
              <a:latin typeface="Constantia" panose="02030602050306030303" pitchFamily="18" charset="0"/>
            </a:endParaRPr>
          </a:p>
        </p:txBody>
      </p:sp>
      <p:pic>
        <p:nvPicPr>
          <p:cNvPr id="3" name="Рисунок 2" descr="https://xn----7sbabuyig3dh0eud.xn--p1ai/wp-content/uploads/2021/03/%D0%BF%D0%B5%D1%80%D0%B5%D0%B4-%D1%81%D1%82%D0%B8%D1%85%D0%BE%D0%BC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295" y="0"/>
            <a:ext cx="3314994" cy="3657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837471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2400" y="279400"/>
            <a:ext cx="10071100" cy="5994400"/>
          </a:xfrm>
        </p:spPr>
        <p:txBody>
          <a:bodyPr/>
          <a:lstStyle/>
          <a:p>
            <a:r>
              <a:rPr lang="ru-RU" sz="3200" b="1" i="1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                       8. </a:t>
            </a:r>
            <a:r>
              <a:rPr lang="ru-RU" sz="3200" b="1" i="1" u="sng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Релаксация.</a:t>
            </a:r>
            <a:br>
              <a:rPr lang="ru-RU" sz="3200" b="1" i="1" u="sng" dirty="0" smtClean="0">
                <a:solidFill>
                  <a:schemeClr val="tx1"/>
                </a:solidFill>
                <a:latin typeface="Constantia" panose="02030602050306030303" pitchFamily="18" charset="0"/>
              </a:rPr>
            </a:br>
            <a:r>
              <a:rPr lang="ru-RU" sz="3200" dirty="0">
                <a:solidFill>
                  <a:schemeClr val="tx1"/>
                </a:solidFill>
                <a:latin typeface="Constantia" panose="02030602050306030303" pitchFamily="18" charset="0"/>
              </a:rPr>
              <a:t/>
            </a:r>
            <a:br>
              <a:rPr lang="ru-RU" sz="3200" dirty="0">
                <a:solidFill>
                  <a:schemeClr val="tx1"/>
                </a:solidFill>
                <a:latin typeface="Constantia" panose="02030602050306030303" pitchFamily="18" charset="0"/>
              </a:rPr>
            </a:br>
            <a:r>
              <a:rPr lang="ru-RU" sz="2800" b="1" u="sng" dirty="0">
                <a:solidFill>
                  <a:schemeClr val="tx1"/>
                </a:solidFill>
                <a:latin typeface="Constantia" panose="02030602050306030303" pitchFamily="18" charset="0"/>
              </a:rPr>
              <a:t>Воспитатель</a:t>
            </a:r>
            <a:r>
              <a:rPr lang="ru-RU" sz="2800" b="1" u="sng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:</a:t>
            </a:r>
            <a:br>
              <a:rPr lang="ru-RU" sz="2800" b="1" u="sng" dirty="0" smtClean="0">
                <a:solidFill>
                  <a:schemeClr val="tx1"/>
                </a:solidFill>
                <a:latin typeface="Constantia" panose="02030602050306030303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Ребята</a:t>
            </a:r>
            <a:r>
              <a:rPr lang="ru-RU" sz="2800" dirty="0">
                <a:solidFill>
                  <a:schemeClr val="tx1"/>
                </a:solidFill>
                <a:latin typeface="Constantia" panose="02030602050306030303" pitchFamily="18" charset="0"/>
              </a:rPr>
              <a:t>, как хорошо мы с вами потрудились, а теперь давайте наши </a:t>
            </a:r>
            <a:r>
              <a:rPr lang="ru-RU" sz="2800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глазки отдохнут </a:t>
            </a:r>
            <a:br>
              <a:rPr lang="ru-RU" sz="2800" dirty="0" smtClean="0">
                <a:solidFill>
                  <a:schemeClr val="tx1"/>
                </a:solidFill>
                <a:latin typeface="Constantia" panose="02030602050306030303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(</a:t>
            </a:r>
            <a:r>
              <a:rPr lang="ru-RU" sz="2800" dirty="0">
                <a:solidFill>
                  <a:schemeClr val="tx1"/>
                </a:solidFill>
                <a:latin typeface="Constantia" panose="02030602050306030303" pitchFamily="18" charset="0"/>
              </a:rPr>
              <a:t>дети растирают ладони, после этого кладут на закрытые глазки на 2-3 минуты</a:t>
            </a:r>
            <a:r>
              <a:rPr lang="ru-RU" sz="2800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)</a:t>
            </a:r>
            <a:r>
              <a:rPr lang="ru-RU" sz="2800" dirty="0">
                <a:solidFill>
                  <a:schemeClr val="tx1"/>
                </a:solidFill>
                <a:latin typeface="Constantia" panose="02030602050306030303" pitchFamily="18" charset="0"/>
              </a:rPr>
              <a:t/>
            </a:r>
            <a:br>
              <a:rPr lang="ru-RU" sz="2800" dirty="0">
                <a:solidFill>
                  <a:schemeClr val="tx1"/>
                </a:solidFill>
                <a:latin typeface="Constantia" panose="02030602050306030303" pitchFamily="18" charset="0"/>
              </a:rPr>
            </a:br>
            <a:r>
              <a:rPr lang="ru-RU" sz="2800" b="1" u="sng" dirty="0">
                <a:solidFill>
                  <a:schemeClr val="tx1"/>
                </a:solidFill>
                <a:latin typeface="Constantia" panose="02030602050306030303" pitchFamily="18" charset="0"/>
              </a:rPr>
              <a:t>Воспитатель:</a:t>
            </a:r>
            <a:r>
              <a:rPr lang="ru-RU" sz="2800" dirty="0">
                <a:solidFill>
                  <a:schemeClr val="tx1"/>
                </a:solidFill>
                <a:latin typeface="Constantia" panose="02030602050306030303" pitchFamily="18" charset="0"/>
              </a:rPr>
              <a:t> </a:t>
            </a:r>
            <a:r>
              <a:rPr lang="ru-RU" sz="2800" dirty="0" smtClean="0">
                <a:solidFill>
                  <a:schemeClr val="tx1"/>
                </a:solidFill>
                <a:latin typeface="Constantia" panose="02030602050306030303" pitchFamily="18" charset="0"/>
              </a:rPr>
              <a:t/>
            </a:r>
            <a:br>
              <a:rPr lang="ru-RU" sz="2800" dirty="0" smtClean="0">
                <a:solidFill>
                  <a:schemeClr val="tx1"/>
                </a:solidFill>
                <a:latin typeface="Constantia" panose="02030602050306030303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Какие </a:t>
            </a:r>
            <a:r>
              <a:rPr lang="ru-RU" sz="2800" dirty="0">
                <a:solidFill>
                  <a:schemeClr val="tx1"/>
                </a:solidFill>
                <a:latin typeface="Constantia" panose="02030602050306030303" pitchFamily="18" charset="0"/>
              </a:rPr>
              <a:t>у нас замечательные бабочки получились. </a:t>
            </a:r>
            <a:r>
              <a:rPr lang="ru-RU" sz="2800" dirty="0" smtClean="0">
                <a:solidFill>
                  <a:schemeClr val="tx1"/>
                </a:solidFill>
                <a:latin typeface="Constantia" panose="02030602050306030303" pitchFamily="18" charset="0"/>
              </a:rPr>
              <a:t/>
            </a:r>
            <a:br>
              <a:rPr lang="ru-RU" sz="2800" dirty="0" smtClean="0">
                <a:solidFill>
                  <a:schemeClr val="tx1"/>
                </a:solidFill>
                <a:latin typeface="Constantia" panose="02030602050306030303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Несите </a:t>
            </a:r>
            <a:r>
              <a:rPr lang="ru-RU" sz="2800" dirty="0">
                <a:solidFill>
                  <a:schemeClr val="tx1"/>
                </a:solidFill>
                <a:latin typeface="Constantia" panose="02030602050306030303" pitchFamily="18" charset="0"/>
              </a:rPr>
              <a:t>их все ко мне</a:t>
            </a:r>
            <a:r>
              <a:rPr lang="ru-RU" sz="2800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. </a:t>
            </a:r>
            <a:br>
              <a:rPr lang="ru-RU" sz="2800" dirty="0" smtClean="0">
                <a:solidFill>
                  <a:schemeClr val="tx1"/>
                </a:solidFill>
                <a:latin typeface="Constantia" panose="02030602050306030303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(Дети подносят </a:t>
            </a:r>
            <a:r>
              <a:rPr lang="ru-RU" sz="2800" dirty="0">
                <a:solidFill>
                  <a:schemeClr val="tx1"/>
                </a:solidFill>
                <a:latin typeface="Constantia" panose="02030602050306030303" pitchFamily="18" charset="0"/>
              </a:rPr>
              <a:t>свои работы, </a:t>
            </a:r>
            <a:r>
              <a:rPr lang="ru-RU" sz="2800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воспитатель </a:t>
            </a:r>
            <a:r>
              <a:rPr lang="ru-RU" sz="2800" dirty="0">
                <a:solidFill>
                  <a:schemeClr val="tx1"/>
                </a:solidFill>
                <a:latin typeface="Constantia" panose="02030602050306030303" pitchFamily="18" charset="0"/>
              </a:rPr>
              <a:t>их прикрепляет </a:t>
            </a:r>
            <a:r>
              <a:rPr lang="ru-RU" sz="2800" dirty="0" smtClean="0">
                <a:solidFill>
                  <a:schemeClr val="tx1"/>
                </a:solidFill>
                <a:latin typeface="Constantia" panose="02030602050306030303" pitchFamily="18" charset="0"/>
              </a:rPr>
              <a:t/>
            </a:r>
            <a:br>
              <a:rPr lang="ru-RU" sz="2800" dirty="0" smtClean="0">
                <a:solidFill>
                  <a:schemeClr val="tx1"/>
                </a:solidFill>
                <a:latin typeface="Constantia" panose="02030602050306030303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к </a:t>
            </a:r>
            <a:r>
              <a:rPr lang="ru-RU" sz="2800" dirty="0">
                <a:solidFill>
                  <a:schemeClr val="tx1"/>
                </a:solidFill>
                <a:latin typeface="Constantia" panose="02030602050306030303" pitchFamily="18" charset="0"/>
              </a:rPr>
              <a:t>стенду.)</a:t>
            </a:r>
            <a:br>
              <a:rPr lang="ru-RU" sz="2800" dirty="0">
                <a:solidFill>
                  <a:schemeClr val="tx1"/>
                </a:solidFill>
                <a:latin typeface="Constantia" panose="02030602050306030303" pitchFamily="18" charset="0"/>
              </a:rPr>
            </a:br>
            <a:endParaRPr lang="ru-RU" sz="2800" dirty="0">
              <a:solidFill>
                <a:schemeClr val="tx1"/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52168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6400" y="152400"/>
            <a:ext cx="10464800" cy="6210300"/>
          </a:xfrm>
        </p:spPr>
        <p:txBody>
          <a:bodyPr/>
          <a:lstStyle/>
          <a:p>
            <a:r>
              <a:rPr lang="ru-RU" sz="2800" b="1" i="1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                                9. </a:t>
            </a:r>
            <a:r>
              <a:rPr lang="ru-RU" sz="3200" b="1" i="1" u="sng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Анализ</a:t>
            </a:r>
            <a:r>
              <a:rPr lang="ru-RU" sz="3200" b="1" i="1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.</a:t>
            </a:r>
            <a:r>
              <a:rPr lang="ru-RU" sz="2800" b="1" i="1" dirty="0">
                <a:solidFill>
                  <a:schemeClr val="tx1"/>
                </a:solidFill>
                <a:latin typeface="Constantia" panose="02030602050306030303" pitchFamily="18" charset="0"/>
              </a:rPr>
              <a:t/>
            </a:r>
            <a:br>
              <a:rPr lang="ru-RU" sz="2800" b="1" i="1" dirty="0">
                <a:solidFill>
                  <a:schemeClr val="tx1"/>
                </a:solidFill>
                <a:latin typeface="Constantia" panose="02030602050306030303" pitchFamily="18" charset="0"/>
              </a:rPr>
            </a:br>
            <a:r>
              <a:rPr lang="ru-RU" sz="2800" b="1" u="sng" dirty="0">
                <a:solidFill>
                  <a:schemeClr val="tx1"/>
                </a:solidFill>
                <a:latin typeface="Constantia" panose="02030602050306030303" pitchFamily="18" charset="0"/>
              </a:rPr>
              <a:t>Воспитатель:</a:t>
            </a:r>
            <a:r>
              <a:rPr lang="ru-RU" sz="2800" dirty="0">
                <a:solidFill>
                  <a:schemeClr val="tx1"/>
                </a:solidFill>
                <a:latin typeface="Constantia" panose="02030602050306030303" pitchFamily="18" charset="0"/>
              </a:rPr>
              <a:t> </a:t>
            </a:r>
            <a:r>
              <a:rPr lang="ru-RU" sz="2800" dirty="0" smtClean="0">
                <a:solidFill>
                  <a:schemeClr val="tx1"/>
                </a:solidFill>
                <a:latin typeface="Constantia" panose="02030602050306030303" pitchFamily="18" charset="0"/>
              </a:rPr>
              <a:t/>
            </a:r>
            <a:br>
              <a:rPr lang="ru-RU" sz="2800" dirty="0" smtClean="0">
                <a:solidFill>
                  <a:schemeClr val="tx1"/>
                </a:solidFill>
                <a:latin typeface="Constantia" panose="02030602050306030303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Ребята</a:t>
            </a:r>
            <a:r>
              <a:rPr lang="ru-RU" sz="2800" dirty="0">
                <a:solidFill>
                  <a:schemeClr val="tx1"/>
                </a:solidFill>
                <a:latin typeface="Constantia" panose="02030602050306030303" pitchFamily="18" charset="0"/>
              </a:rPr>
              <a:t>, какое насекомое мы сегодня изобразили? (Бабочку.)</a:t>
            </a:r>
            <a:br>
              <a:rPr lang="ru-RU" sz="2800" dirty="0">
                <a:solidFill>
                  <a:schemeClr val="tx1"/>
                </a:solidFill>
                <a:latin typeface="Constantia" panose="02030602050306030303" pitchFamily="18" charset="0"/>
              </a:rPr>
            </a:br>
            <a:r>
              <a:rPr lang="ru-RU" sz="2800" dirty="0">
                <a:solidFill>
                  <a:schemeClr val="tx1"/>
                </a:solidFill>
                <a:latin typeface="Constantia" panose="02030602050306030303" pitchFamily="18" charset="0"/>
              </a:rPr>
              <a:t>Что вы узнали нового о бабочке? (что гусеница превращается в бабочку</a:t>
            </a:r>
            <a:r>
              <a:rPr lang="ru-RU" sz="2800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).</a:t>
            </a:r>
            <a:r>
              <a:rPr lang="ru-RU" sz="2800" dirty="0">
                <a:solidFill>
                  <a:schemeClr val="tx1"/>
                </a:solidFill>
                <a:latin typeface="Constantia" panose="02030602050306030303" pitchFamily="18" charset="0"/>
              </a:rPr>
              <a:t/>
            </a:r>
            <a:br>
              <a:rPr lang="ru-RU" sz="2800" dirty="0">
                <a:solidFill>
                  <a:schemeClr val="tx1"/>
                </a:solidFill>
                <a:latin typeface="Constantia" panose="02030602050306030303" pitchFamily="18" charset="0"/>
              </a:rPr>
            </a:br>
            <a:r>
              <a:rPr lang="ru-RU" sz="2800" dirty="0">
                <a:solidFill>
                  <a:schemeClr val="tx1"/>
                </a:solidFill>
                <a:latin typeface="Constantia" panose="02030602050306030303" pitchFamily="18" charset="0"/>
              </a:rPr>
              <a:t>А знаете, что индейцы Южной Америки верят, что если на ночь повесить в </a:t>
            </a:r>
            <a:r>
              <a:rPr lang="ru-RU" sz="2800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изголовье изображение </a:t>
            </a:r>
            <a:r>
              <a:rPr lang="ru-RU" sz="2800" dirty="0">
                <a:solidFill>
                  <a:schemeClr val="tx1"/>
                </a:solidFill>
                <a:latin typeface="Constantia" panose="02030602050306030303" pitchFamily="18" charset="0"/>
              </a:rPr>
              <a:t>бабочки, то во сне увидишь что-нибудь хорошее.</a:t>
            </a:r>
            <a:br>
              <a:rPr lang="ru-RU" sz="2800" dirty="0">
                <a:solidFill>
                  <a:schemeClr val="tx1"/>
                </a:solidFill>
                <a:latin typeface="Constantia" panose="02030602050306030303" pitchFamily="18" charset="0"/>
              </a:rPr>
            </a:br>
            <a:r>
              <a:rPr lang="ru-RU" sz="2800" dirty="0">
                <a:solidFill>
                  <a:schemeClr val="tx1"/>
                </a:solidFill>
                <a:latin typeface="Constantia" panose="02030602050306030303" pitchFamily="18" charset="0"/>
              </a:rPr>
              <a:t>- Я предлагаю вам повесить дома над кроватью свою бабочку и каждую ночь видеть </a:t>
            </a:r>
            <a:r>
              <a:rPr lang="ru-RU" sz="2800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только добрые </a:t>
            </a:r>
            <a:r>
              <a:rPr lang="ru-RU" sz="2800" dirty="0">
                <a:solidFill>
                  <a:schemeClr val="tx1"/>
                </a:solidFill>
                <a:latin typeface="Constantia" panose="02030602050306030303" pitchFamily="18" charset="0"/>
              </a:rPr>
              <a:t>сны.</a:t>
            </a:r>
            <a:r>
              <a:rPr lang="ru-RU" sz="3200" dirty="0">
                <a:solidFill>
                  <a:schemeClr val="tx1"/>
                </a:solidFill>
                <a:latin typeface="Constantia" panose="02030602050306030303" pitchFamily="18" charset="0"/>
              </a:rPr>
              <a:t/>
            </a:r>
            <a:br>
              <a:rPr lang="ru-RU" sz="3200" dirty="0">
                <a:solidFill>
                  <a:schemeClr val="tx1"/>
                </a:solidFill>
                <a:latin typeface="Constantia" panose="02030602050306030303" pitchFamily="18" charset="0"/>
              </a:rPr>
            </a:br>
            <a:endParaRPr lang="ru-RU" sz="3200" dirty="0">
              <a:solidFill>
                <a:schemeClr val="tx1"/>
              </a:solidFill>
              <a:latin typeface="Constantia" panose="02030602050306030303" pitchFamily="18" charset="0"/>
            </a:endParaRPr>
          </a:p>
        </p:txBody>
      </p:sp>
      <p:pic>
        <p:nvPicPr>
          <p:cNvPr id="3" name="Рисунок 2" descr="https://www.maam.ru/upload/blogs/2b6313167ef904845f4b6435563ce998.jpg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8979" y="4757883"/>
            <a:ext cx="2571843" cy="18164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https://i.ytimg.com/vi/wyENsb0SINU/maxresdefault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62" t="13207" r="17011" b="310"/>
          <a:stretch>
            <a:fillRect/>
          </a:stretch>
        </p:blipFill>
        <p:spPr bwMode="auto">
          <a:xfrm rot="20345343">
            <a:off x="5615437" y="4734332"/>
            <a:ext cx="2360866" cy="16937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413399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24200" y="2400300"/>
            <a:ext cx="5867400" cy="15240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Constantia" panose="02030602050306030303" pitchFamily="18" charset="0"/>
              </a:rPr>
              <a:t>ВСЕМ СПАСИБО.</a:t>
            </a:r>
            <a:br>
              <a:rPr lang="ru-RU" b="1" dirty="0" smtClean="0">
                <a:solidFill>
                  <a:srgbClr val="0070C0"/>
                </a:solidFill>
                <a:latin typeface="Constantia" panose="02030602050306030303" pitchFamily="18" charset="0"/>
              </a:rPr>
            </a:br>
            <a:r>
              <a:rPr lang="ru-RU" b="1" dirty="0" smtClean="0">
                <a:solidFill>
                  <a:srgbClr val="0070C0"/>
                </a:solidFill>
                <a:latin typeface="Constantia" panose="02030602050306030303" pitchFamily="18" charset="0"/>
              </a:rPr>
              <a:t>МОЛОДЦЫ.</a:t>
            </a:r>
            <a:endParaRPr lang="ru-RU" b="1" dirty="0">
              <a:solidFill>
                <a:srgbClr val="0070C0"/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08546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2100" y="705617"/>
            <a:ext cx="11442700" cy="2603500"/>
          </a:xfrm>
        </p:spPr>
        <p:txBody>
          <a:bodyPr/>
          <a:lstStyle/>
          <a:p>
            <a:r>
              <a:rPr lang="ru-RU" sz="3200" b="1" dirty="0">
                <a:solidFill>
                  <a:schemeClr val="tx1"/>
                </a:solidFill>
                <a:latin typeface="Constantia" pitchFamily="18" charset="0"/>
              </a:rPr>
              <a:t>Цель: </a:t>
            </a:r>
            <a:r>
              <a:rPr lang="ru-RU" sz="3200" b="1" dirty="0" smtClean="0">
                <a:solidFill>
                  <a:schemeClr val="tx1"/>
                </a:solidFill>
                <a:latin typeface="Constantia" pitchFamily="18" charset="0"/>
              </a:rPr>
              <a:t/>
            </a:r>
            <a:br>
              <a:rPr lang="ru-RU" sz="3200" b="1" dirty="0" smtClean="0">
                <a:solidFill>
                  <a:schemeClr val="tx1"/>
                </a:solidFill>
                <a:latin typeface="Constantia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Constantia" pitchFamily="18" charset="0"/>
              </a:rPr>
              <a:t/>
            </a:r>
            <a:br>
              <a:rPr lang="ru-RU" sz="2800" dirty="0" smtClean="0">
                <a:solidFill>
                  <a:schemeClr val="tx1"/>
                </a:solidFill>
                <a:latin typeface="Constantia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Constantia" pitchFamily="18" charset="0"/>
              </a:rPr>
              <a:t>Развивать </a:t>
            </a:r>
            <a:r>
              <a:rPr lang="ru-RU" sz="2800" dirty="0">
                <a:solidFill>
                  <a:schemeClr val="tx1"/>
                </a:solidFill>
                <a:latin typeface="Constantia" pitchFamily="18" charset="0"/>
              </a:rPr>
              <a:t>художественно-творческие способности детей </a:t>
            </a:r>
            <a:r>
              <a:rPr lang="ru-RU" sz="2800" dirty="0" smtClean="0">
                <a:solidFill>
                  <a:schemeClr val="tx1"/>
                </a:solidFill>
                <a:latin typeface="Constantia" pitchFamily="18" charset="0"/>
              </a:rPr>
              <a:t/>
            </a:r>
            <a:br>
              <a:rPr lang="ru-RU" sz="2800" dirty="0" smtClean="0">
                <a:solidFill>
                  <a:schemeClr val="tx1"/>
                </a:solidFill>
                <a:latin typeface="Constantia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Constantia" pitchFamily="18" charset="0"/>
              </a:rPr>
              <a:t>и </a:t>
            </a:r>
            <a:r>
              <a:rPr lang="ru-RU" sz="2800" dirty="0">
                <a:solidFill>
                  <a:schemeClr val="tx1"/>
                </a:solidFill>
                <a:latin typeface="Constantia" pitchFamily="18" charset="0"/>
              </a:rPr>
              <a:t>мелкую </a:t>
            </a:r>
            <a:r>
              <a:rPr lang="ru-RU" sz="2800" dirty="0" smtClean="0">
                <a:solidFill>
                  <a:schemeClr val="tx1"/>
                </a:solidFill>
                <a:latin typeface="Constantia" pitchFamily="18" charset="0"/>
              </a:rPr>
              <a:t>моторику рук</a:t>
            </a:r>
            <a:r>
              <a:rPr lang="ru-RU" sz="2800" dirty="0">
                <a:solidFill>
                  <a:schemeClr val="tx1"/>
                </a:solidFill>
                <a:latin typeface="Constantia" pitchFamily="18" charset="0"/>
              </a:rPr>
              <a:t>.</a:t>
            </a:r>
            <a:r>
              <a:rPr lang="ru-RU" sz="3200" dirty="0">
                <a:solidFill>
                  <a:schemeClr val="tx1"/>
                </a:solidFill>
                <a:latin typeface="Constantia" panose="02030602050306030303" pitchFamily="18" charset="0"/>
              </a:rPr>
              <a:t/>
            </a:r>
            <a:br>
              <a:rPr lang="ru-RU" sz="3200" dirty="0">
                <a:solidFill>
                  <a:schemeClr val="tx1"/>
                </a:solidFill>
                <a:latin typeface="Constantia" panose="02030602050306030303" pitchFamily="18" charset="0"/>
              </a:rPr>
            </a:br>
            <a:endParaRPr lang="ru-RU" sz="3200" dirty="0">
              <a:solidFill>
                <a:schemeClr val="tx1"/>
              </a:solidFill>
              <a:latin typeface="Constantia" panose="02030602050306030303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7356" y="3029391"/>
            <a:ext cx="5728970" cy="313460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14454">
            <a:off x="7585529" y="2040624"/>
            <a:ext cx="2882900" cy="28798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2392451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30200" y="177800"/>
            <a:ext cx="11544300" cy="6019800"/>
          </a:xfrm>
        </p:spPr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                          Задачи:</a:t>
            </a:r>
            <a:br>
              <a:rPr lang="ru-RU" b="1" dirty="0" smtClean="0">
                <a:solidFill>
                  <a:schemeClr val="tx1"/>
                </a:solidFill>
                <a:latin typeface="Constantia" panose="02030602050306030303" pitchFamily="18" charset="0"/>
              </a:rPr>
            </a:br>
            <a:r>
              <a:rPr lang="ru-RU" sz="2800" b="1" u="sng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Обучающие:</a:t>
            </a:r>
            <a:r>
              <a:rPr lang="ru-RU" sz="2800" b="1" dirty="0" smtClean="0">
                <a:solidFill>
                  <a:schemeClr val="tx1"/>
                </a:solidFill>
                <a:latin typeface="Constantia" panose="02030602050306030303" pitchFamily="18" charset="0"/>
              </a:rPr>
              <a:t/>
            </a:r>
            <a:br>
              <a:rPr lang="ru-RU" sz="2800" b="1" dirty="0" smtClean="0">
                <a:solidFill>
                  <a:schemeClr val="tx1"/>
                </a:solidFill>
                <a:latin typeface="Constantia" panose="02030602050306030303" pitchFamily="18" charset="0"/>
              </a:rPr>
            </a:br>
            <a:r>
              <a:rPr lang="ru-RU" sz="2800" b="1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   </a:t>
            </a:r>
            <a:r>
              <a:rPr lang="ru-RU" sz="2800" b="1" dirty="0" smtClean="0">
                <a:solidFill>
                  <a:schemeClr val="tx1"/>
                </a:solidFill>
              </a:rPr>
              <a:t>  </a:t>
            </a:r>
            <a:r>
              <a:rPr lang="ru-RU" sz="2800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Учить </a:t>
            </a:r>
            <a:r>
              <a:rPr lang="ru-RU" sz="2800" dirty="0">
                <a:solidFill>
                  <a:schemeClr val="tx1"/>
                </a:solidFill>
                <a:latin typeface="Constantia" panose="02030602050306030303" pitchFamily="18" charset="0"/>
              </a:rPr>
              <a:t>детей создавать образ бабочки, используя </a:t>
            </a:r>
            <a:r>
              <a:rPr lang="ru-RU" sz="2800" dirty="0" smtClean="0">
                <a:solidFill>
                  <a:schemeClr val="tx1"/>
                </a:solidFill>
                <a:latin typeface="Constantia" panose="02030602050306030303" pitchFamily="18" charset="0"/>
              </a:rPr>
              <a:t/>
            </a:r>
            <a:br>
              <a:rPr lang="ru-RU" sz="2800" dirty="0" smtClean="0">
                <a:solidFill>
                  <a:schemeClr val="tx1"/>
                </a:solidFill>
                <a:latin typeface="Constantia" panose="02030602050306030303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              технику  пластилинографии (рисования </a:t>
            </a:r>
            <a:r>
              <a:rPr lang="ru-RU" sz="2800" dirty="0">
                <a:solidFill>
                  <a:schemeClr val="tx1"/>
                </a:solidFill>
                <a:latin typeface="Constantia" panose="02030602050306030303" pitchFamily="18" charset="0"/>
              </a:rPr>
              <a:t>пластилином)</a:t>
            </a:r>
            <a:br>
              <a:rPr lang="ru-RU" sz="2800" dirty="0">
                <a:solidFill>
                  <a:schemeClr val="tx1"/>
                </a:solidFill>
                <a:latin typeface="Constantia" panose="02030602050306030303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   </a:t>
            </a:r>
            <a:r>
              <a:rPr lang="ru-RU" sz="2800" b="1" dirty="0" smtClean="0">
                <a:solidFill>
                  <a:schemeClr val="tx1"/>
                </a:solidFill>
              </a:rPr>
              <a:t>   </a:t>
            </a:r>
            <a:r>
              <a:rPr lang="ru-RU" sz="2800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Учить </a:t>
            </a:r>
            <a:r>
              <a:rPr lang="ru-RU" sz="2800" dirty="0">
                <a:solidFill>
                  <a:schemeClr val="tx1"/>
                </a:solidFill>
                <a:latin typeface="Constantia" panose="02030602050306030303" pitchFamily="18" charset="0"/>
              </a:rPr>
              <a:t>отвечать полным </a:t>
            </a:r>
            <a:r>
              <a:rPr lang="ru-RU" sz="2800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предложением</a:t>
            </a:r>
            <a:br>
              <a:rPr lang="ru-RU" sz="2800" dirty="0" smtClean="0">
                <a:solidFill>
                  <a:schemeClr val="tx1"/>
                </a:solidFill>
                <a:latin typeface="Constantia" panose="02030602050306030303" pitchFamily="18" charset="0"/>
              </a:rPr>
            </a:br>
            <a:r>
              <a:rPr lang="ru-RU" sz="2800" b="1" u="sng" dirty="0">
                <a:solidFill>
                  <a:schemeClr val="tx1"/>
                </a:solidFill>
                <a:latin typeface="Constantia" panose="02030602050306030303" pitchFamily="18" charset="0"/>
              </a:rPr>
              <a:t>Развивающие:</a:t>
            </a:r>
            <a:br>
              <a:rPr lang="ru-RU" sz="2800" b="1" u="sng" dirty="0">
                <a:solidFill>
                  <a:schemeClr val="tx1"/>
                </a:solidFill>
                <a:latin typeface="Constantia" panose="02030602050306030303" pitchFamily="18" charset="0"/>
              </a:rPr>
            </a:br>
            <a:r>
              <a:rPr lang="ru-RU" sz="2800" b="1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   </a:t>
            </a:r>
            <a:r>
              <a:rPr lang="ru-RU" sz="2800" b="1" dirty="0" smtClean="0">
                <a:solidFill>
                  <a:schemeClr val="tx1"/>
                </a:solidFill>
              </a:rPr>
              <a:t> </a:t>
            </a:r>
            <a:r>
              <a:rPr lang="ru-RU" sz="2800" dirty="0">
                <a:solidFill>
                  <a:schemeClr val="tx1"/>
                </a:solidFill>
                <a:latin typeface="Constantia" panose="02030602050306030303" pitchFamily="18" charset="0"/>
              </a:rPr>
              <a:t>Развивать мелкую моторику рук, творческое</a:t>
            </a:r>
            <a:br>
              <a:rPr lang="ru-RU" sz="2800" dirty="0">
                <a:solidFill>
                  <a:schemeClr val="tx1"/>
                </a:solidFill>
                <a:latin typeface="Constantia" panose="02030602050306030303" pitchFamily="18" charset="0"/>
              </a:rPr>
            </a:br>
            <a:r>
              <a:rPr lang="ru-RU" sz="2800" dirty="0">
                <a:solidFill>
                  <a:schemeClr val="tx1"/>
                </a:solidFill>
                <a:latin typeface="Constantia" panose="02030602050306030303" pitchFamily="18" charset="0"/>
              </a:rPr>
              <a:t>                                                           мышление и воображение</a:t>
            </a:r>
            <a:br>
              <a:rPr lang="ru-RU" sz="2800" dirty="0">
                <a:solidFill>
                  <a:schemeClr val="tx1"/>
                </a:solidFill>
                <a:latin typeface="Constantia" panose="02030602050306030303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   </a:t>
            </a:r>
            <a:r>
              <a:rPr lang="ru-RU" sz="2800" b="1" dirty="0" smtClean="0">
                <a:solidFill>
                  <a:schemeClr val="tx1"/>
                </a:solidFill>
              </a:rPr>
              <a:t> </a:t>
            </a:r>
            <a:r>
              <a:rPr lang="ru-RU" sz="2800" dirty="0">
                <a:solidFill>
                  <a:schemeClr val="tx1"/>
                </a:solidFill>
                <a:latin typeface="Constantia" panose="02030602050306030303" pitchFamily="18" charset="0"/>
              </a:rPr>
              <a:t>Развивать цветовосприятие</a:t>
            </a:r>
            <a:br>
              <a:rPr lang="ru-RU" sz="2800" dirty="0">
                <a:solidFill>
                  <a:schemeClr val="tx1"/>
                </a:solidFill>
                <a:latin typeface="Constantia" panose="02030602050306030303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   </a:t>
            </a:r>
            <a:r>
              <a:rPr lang="ru-RU" sz="2800" b="1" dirty="0" smtClean="0">
                <a:solidFill>
                  <a:schemeClr val="tx1"/>
                </a:solidFill>
              </a:rPr>
              <a:t> </a:t>
            </a:r>
            <a:r>
              <a:rPr lang="ru-RU" sz="2800" dirty="0">
                <a:solidFill>
                  <a:schemeClr val="tx1"/>
                </a:solidFill>
                <a:latin typeface="Constantia" panose="02030602050306030303" pitchFamily="18" charset="0"/>
              </a:rPr>
              <a:t>Развивать тонкие дифференцированные </a:t>
            </a:r>
            <a:r>
              <a:rPr lang="ru-RU" sz="2800" dirty="0" smtClean="0">
                <a:solidFill>
                  <a:schemeClr val="tx1"/>
                </a:solidFill>
                <a:latin typeface="Constantia" panose="02030602050306030303" pitchFamily="18" charset="0"/>
              </a:rPr>
              <a:t/>
            </a:r>
            <a:br>
              <a:rPr lang="ru-RU" sz="2800" dirty="0" smtClean="0">
                <a:solidFill>
                  <a:schemeClr val="tx1"/>
                </a:solidFill>
                <a:latin typeface="Constantia" panose="02030602050306030303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                                                движения </a:t>
            </a:r>
            <a:r>
              <a:rPr lang="ru-RU" sz="2800" dirty="0">
                <a:solidFill>
                  <a:schemeClr val="tx1"/>
                </a:solidFill>
                <a:latin typeface="Constantia" panose="02030602050306030303" pitchFamily="18" charset="0"/>
              </a:rPr>
              <a:t>пальцев и кистей рук</a:t>
            </a:r>
            <a:br>
              <a:rPr lang="ru-RU" sz="2800" dirty="0">
                <a:solidFill>
                  <a:schemeClr val="tx1"/>
                </a:solidFill>
                <a:latin typeface="Constantia" panose="02030602050306030303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   </a:t>
            </a:r>
            <a:r>
              <a:rPr lang="ru-RU" sz="2800" b="1" dirty="0" smtClean="0">
                <a:solidFill>
                  <a:schemeClr val="tx1"/>
                </a:solidFill>
              </a:rPr>
              <a:t></a:t>
            </a:r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ru-RU" sz="2800" dirty="0">
                <a:solidFill>
                  <a:schemeClr val="tx1"/>
                </a:solidFill>
                <a:latin typeface="Constantia" panose="02030602050306030303" pitchFamily="18" charset="0"/>
              </a:rPr>
              <a:t>Развивать оптико-моторную </a:t>
            </a:r>
            <a:r>
              <a:rPr lang="ru-RU" sz="2800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координацию</a:t>
            </a:r>
            <a:br>
              <a:rPr lang="ru-RU" sz="2800" dirty="0" smtClean="0">
                <a:solidFill>
                  <a:schemeClr val="tx1"/>
                </a:solidFill>
                <a:latin typeface="Constantia" panose="02030602050306030303" pitchFamily="18" charset="0"/>
              </a:rPr>
            </a:br>
            <a:r>
              <a:rPr lang="ru-RU" sz="2800" b="1" u="sng" dirty="0">
                <a:solidFill>
                  <a:schemeClr val="tx1"/>
                </a:solidFill>
                <a:latin typeface="Constantia" panose="02030602050306030303" pitchFamily="18" charset="0"/>
              </a:rPr>
              <a:t>Воспитательные:</a:t>
            </a:r>
            <a:br>
              <a:rPr lang="ru-RU" sz="2800" b="1" u="sng" dirty="0">
                <a:solidFill>
                  <a:schemeClr val="tx1"/>
                </a:solidFill>
                <a:latin typeface="Constantia" panose="02030602050306030303" pitchFamily="18" charset="0"/>
              </a:rPr>
            </a:br>
            <a:r>
              <a:rPr lang="ru-RU" sz="2800" b="1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   </a:t>
            </a:r>
            <a:r>
              <a:rPr lang="ru-RU" sz="2800" b="1" dirty="0" smtClean="0">
                <a:solidFill>
                  <a:schemeClr val="tx1"/>
                </a:solidFill>
              </a:rPr>
              <a:t></a:t>
            </a:r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ru-RU" sz="2800" dirty="0">
                <a:solidFill>
                  <a:schemeClr val="tx1"/>
                </a:solidFill>
                <a:latin typeface="Constantia" panose="02030602050306030303" pitchFamily="18" charset="0"/>
              </a:rPr>
              <a:t>Воспитывать любовь к природе</a:t>
            </a:r>
            <a:br>
              <a:rPr lang="ru-RU" sz="2800" dirty="0">
                <a:solidFill>
                  <a:schemeClr val="tx1"/>
                </a:solidFill>
                <a:latin typeface="Constantia" panose="02030602050306030303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   </a:t>
            </a:r>
            <a:r>
              <a:rPr lang="ru-RU" sz="2800" b="1" dirty="0" smtClean="0">
                <a:solidFill>
                  <a:schemeClr val="tx1"/>
                </a:solidFill>
              </a:rPr>
              <a:t> </a:t>
            </a:r>
            <a:r>
              <a:rPr lang="ru-RU" sz="2800" dirty="0">
                <a:solidFill>
                  <a:schemeClr val="tx1"/>
                </a:solidFill>
                <a:latin typeface="Constantia" panose="02030602050306030303" pitchFamily="18" charset="0"/>
              </a:rPr>
              <a:t>Воспитывать аккуратность, самостоятельность</a:t>
            </a:r>
            <a:br>
              <a:rPr lang="ru-RU" sz="2800" dirty="0">
                <a:solidFill>
                  <a:schemeClr val="tx1"/>
                </a:solidFill>
                <a:latin typeface="Constantia" panose="02030602050306030303" pitchFamily="18" charset="0"/>
              </a:rPr>
            </a:br>
            <a:r>
              <a:rPr lang="ru-RU" sz="3200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/>
            </a:r>
            <a:br>
              <a:rPr lang="ru-RU" sz="3200" dirty="0" smtClean="0">
                <a:solidFill>
                  <a:srgbClr val="002060"/>
                </a:solidFill>
                <a:latin typeface="Constantia" panose="02030602050306030303" pitchFamily="18" charset="0"/>
              </a:rPr>
            </a:br>
            <a:r>
              <a:rPr lang="ru-RU" sz="3200" b="1" dirty="0">
                <a:solidFill>
                  <a:srgbClr val="002060"/>
                </a:solidFill>
              </a:rPr>
              <a:t/>
            </a:r>
            <a:br>
              <a:rPr lang="ru-RU" sz="3200" b="1" dirty="0">
                <a:solidFill>
                  <a:srgbClr val="002060"/>
                </a:solidFill>
              </a:rPr>
            </a:br>
            <a:endParaRPr lang="ru-RU" sz="3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94617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36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3" presetClass="emph" presetSubtype="6" repeatCount="indefinite" fill="hold" grpId="3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4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2CA07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2"/>
      <p:bldP spid="4" grpId="3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41300" y="215900"/>
            <a:ext cx="11557000" cy="6096000"/>
          </a:xfrm>
        </p:spPr>
        <p:txBody>
          <a:bodyPr/>
          <a:lstStyle/>
          <a:p>
            <a:r>
              <a:rPr lang="ru-RU" sz="2800" b="1" u="sng" dirty="0" smtClean="0">
                <a:solidFill>
                  <a:schemeClr val="tx1"/>
                </a:solidFill>
                <a:latin typeface="Constantia" panose="02030602050306030303" pitchFamily="18" charset="0"/>
              </a:rPr>
              <a:t/>
            </a:r>
            <a:br>
              <a:rPr lang="ru-RU" sz="2800" b="1" u="sng" dirty="0" smtClean="0">
                <a:solidFill>
                  <a:schemeClr val="tx1"/>
                </a:solidFill>
                <a:latin typeface="Constantia" panose="02030602050306030303" pitchFamily="18" charset="0"/>
              </a:rPr>
            </a:br>
            <a:r>
              <a:rPr lang="ru-RU" sz="2800" b="1" u="sng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Материал </a:t>
            </a:r>
            <a:r>
              <a:rPr lang="ru-RU" sz="2800" b="1" u="sng" dirty="0">
                <a:solidFill>
                  <a:schemeClr val="tx1"/>
                </a:solidFill>
                <a:latin typeface="Constantia" panose="02030602050306030303" pitchFamily="18" charset="0"/>
              </a:rPr>
              <a:t>для занятия</a:t>
            </a:r>
            <a:r>
              <a:rPr lang="ru-RU" sz="2800" b="1" u="sng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:</a:t>
            </a:r>
            <a:br>
              <a:rPr lang="ru-RU" sz="2800" b="1" u="sng" dirty="0" smtClean="0">
                <a:solidFill>
                  <a:schemeClr val="tx1"/>
                </a:solidFill>
                <a:latin typeface="Constantia" panose="02030602050306030303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Картонные </a:t>
            </a:r>
            <a:r>
              <a:rPr lang="ru-RU" sz="2800" dirty="0">
                <a:solidFill>
                  <a:schemeClr val="tx1"/>
                </a:solidFill>
                <a:latin typeface="Constantia" panose="02030602050306030303" pitchFamily="18" charset="0"/>
              </a:rPr>
              <a:t>заготовки в виде бабочки для каждого ребенка ½ А4, набор пластилина, </a:t>
            </a:r>
            <a:r>
              <a:rPr lang="ru-RU" sz="2800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стека, доска </a:t>
            </a:r>
            <a:r>
              <a:rPr lang="ru-RU" sz="2800" dirty="0">
                <a:solidFill>
                  <a:schemeClr val="tx1"/>
                </a:solidFill>
                <a:latin typeface="Constantia" panose="02030602050306030303" pitchFamily="18" charset="0"/>
              </a:rPr>
              <a:t>для лепки, салфетки, иллюстрации с изображением </a:t>
            </a:r>
            <a:r>
              <a:rPr lang="ru-RU" sz="2800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бабочек.</a:t>
            </a:r>
            <a:br>
              <a:rPr lang="ru-RU" sz="2800" dirty="0" smtClean="0">
                <a:solidFill>
                  <a:schemeClr val="tx1"/>
                </a:solidFill>
                <a:latin typeface="Constantia" panose="02030602050306030303" pitchFamily="18" charset="0"/>
              </a:rPr>
            </a:br>
            <a:r>
              <a:rPr lang="ru-RU" sz="2800" dirty="0">
                <a:solidFill>
                  <a:schemeClr val="tx1"/>
                </a:solidFill>
                <a:latin typeface="Constantia" panose="02030602050306030303" pitchFamily="18" charset="0"/>
              </a:rPr>
              <a:t/>
            </a:r>
            <a:br>
              <a:rPr lang="ru-RU" sz="2800" dirty="0">
                <a:solidFill>
                  <a:schemeClr val="tx1"/>
                </a:solidFill>
                <a:latin typeface="Constantia" panose="02030602050306030303" pitchFamily="18" charset="0"/>
              </a:rPr>
            </a:br>
            <a:r>
              <a:rPr lang="ru-RU" sz="2800" b="1" u="sng" dirty="0">
                <a:solidFill>
                  <a:schemeClr val="tx1"/>
                </a:solidFill>
                <a:latin typeface="Constantia" panose="02030602050306030303" pitchFamily="18" charset="0"/>
              </a:rPr>
              <a:t>Методы и приемы обучения</a:t>
            </a:r>
            <a:r>
              <a:rPr lang="ru-RU" sz="2800" b="1" u="sng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:</a:t>
            </a:r>
            <a:br>
              <a:rPr lang="ru-RU" sz="2800" b="1" u="sng" dirty="0" smtClean="0">
                <a:solidFill>
                  <a:schemeClr val="tx1"/>
                </a:solidFill>
                <a:latin typeface="Constantia" panose="02030602050306030303" pitchFamily="18" charset="0"/>
              </a:rPr>
            </a:br>
            <a:r>
              <a:rPr lang="ru-RU" sz="2800" b="1" i="1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Наглядный</a:t>
            </a:r>
            <a:r>
              <a:rPr lang="ru-RU" sz="2800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 </a:t>
            </a:r>
            <a:r>
              <a:rPr lang="ru-RU" sz="2800" dirty="0">
                <a:solidFill>
                  <a:schemeClr val="tx1"/>
                </a:solidFill>
                <a:latin typeface="Constantia" panose="02030602050306030303" pitchFamily="18" charset="0"/>
              </a:rPr>
              <a:t>(показ и рассматривание), </a:t>
            </a:r>
            <a:r>
              <a:rPr lang="ru-RU" sz="2800" dirty="0" smtClean="0">
                <a:solidFill>
                  <a:schemeClr val="tx1"/>
                </a:solidFill>
                <a:latin typeface="Constantia" panose="02030602050306030303" pitchFamily="18" charset="0"/>
              </a:rPr>
              <a:t/>
            </a:r>
            <a:br>
              <a:rPr lang="ru-RU" sz="2800" dirty="0" smtClean="0">
                <a:solidFill>
                  <a:schemeClr val="tx1"/>
                </a:solidFill>
                <a:latin typeface="Constantia" panose="02030602050306030303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      </a:t>
            </a:r>
            <a:r>
              <a:rPr lang="ru-RU" sz="2800" b="1" i="1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словесный </a:t>
            </a:r>
            <a:r>
              <a:rPr lang="ru-RU" sz="2800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 (</a:t>
            </a:r>
            <a:r>
              <a:rPr lang="ru-RU" sz="2800" dirty="0">
                <a:solidFill>
                  <a:schemeClr val="tx1"/>
                </a:solidFill>
                <a:latin typeface="Constantia" panose="02030602050306030303" pitchFamily="18" charset="0"/>
              </a:rPr>
              <a:t>вопросы к детям, объяснение, уточнение),</a:t>
            </a:r>
            <a:br>
              <a:rPr lang="ru-RU" sz="2800" dirty="0">
                <a:solidFill>
                  <a:schemeClr val="tx1"/>
                </a:solidFill>
                <a:latin typeface="Constantia" panose="02030602050306030303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           </a:t>
            </a:r>
            <a:r>
              <a:rPr lang="ru-RU" sz="2800" b="1" i="1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практический </a:t>
            </a:r>
            <a:r>
              <a:rPr lang="ru-RU" sz="2800" dirty="0">
                <a:solidFill>
                  <a:schemeClr val="tx1"/>
                </a:solidFill>
                <a:latin typeface="Constantia" panose="02030602050306030303" pitchFamily="18" charset="0"/>
              </a:rPr>
              <a:t>(практическая работа по </a:t>
            </a:r>
            <a:r>
              <a:rPr lang="ru-RU" sz="2800" dirty="0" smtClean="0">
                <a:solidFill>
                  <a:schemeClr val="tx1"/>
                </a:solidFill>
                <a:latin typeface="Constantia" panose="02030602050306030303" pitchFamily="18" charset="0"/>
              </a:rPr>
              <a:t/>
            </a:r>
            <a:br>
              <a:rPr lang="ru-RU" sz="2800" dirty="0" smtClean="0">
                <a:solidFill>
                  <a:schemeClr val="tx1"/>
                </a:solidFill>
                <a:latin typeface="Constantia" panose="02030602050306030303" pitchFamily="18" charset="0"/>
              </a:rPr>
            </a:br>
            <a:r>
              <a:rPr lang="ru-RU" sz="2800" dirty="0">
                <a:solidFill>
                  <a:schemeClr val="tx1"/>
                </a:solidFill>
                <a:latin typeface="Constantia" panose="02030602050306030303" pitchFamily="18" charset="0"/>
              </a:rPr>
              <a:t> </a:t>
            </a:r>
            <a:r>
              <a:rPr lang="ru-RU" sz="2800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                                                        выполнению заданий).</a:t>
            </a:r>
            <a:r>
              <a:rPr lang="ru-RU" sz="2800" dirty="0">
                <a:solidFill>
                  <a:schemeClr val="tx1"/>
                </a:solidFill>
                <a:latin typeface="Constantia" panose="02030602050306030303" pitchFamily="18" charset="0"/>
              </a:rPr>
              <a:t/>
            </a:r>
            <a:br>
              <a:rPr lang="ru-RU" sz="2800" dirty="0">
                <a:solidFill>
                  <a:schemeClr val="tx1"/>
                </a:solidFill>
                <a:latin typeface="Constantia" panose="02030602050306030303" pitchFamily="18" charset="0"/>
              </a:rPr>
            </a:br>
            <a:endParaRPr lang="ru-RU" sz="2800" dirty="0">
              <a:solidFill>
                <a:schemeClr val="tx1"/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12800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03300" y="431800"/>
            <a:ext cx="9677400" cy="6083300"/>
          </a:xfrm>
        </p:spPr>
        <p:txBody>
          <a:bodyPr/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Constantia" panose="02030602050306030303" pitchFamily="18" charset="0"/>
              </a:rPr>
              <a:t>Ход занятия</a:t>
            </a:r>
            <a:r>
              <a:rPr lang="ru-RU" sz="3200" b="1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:</a:t>
            </a:r>
            <a:r>
              <a:rPr lang="ru-RU" sz="2800" b="1" dirty="0" smtClean="0">
                <a:solidFill>
                  <a:schemeClr val="tx1"/>
                </a:solidFill>
                <a:latin typeface="Constantia" panose="02030602050306030303" pitchFamily="18" charset="0"/>
              </a:rPr>
              <a:t/>
            </a:r>
            <a:br>
              <a:rPr lang="ru-RU" sz="2800" b="1" dirty="0" smtClean="0">
                <a:solidFill>
                  <a:schemeClr val="tx1"/>
                </a:solidFill>
                <a:latin typeface="Constantia" panose="02030602050306030303" pitchFamily="18" charset="0"/>
              </a:rPr>
            </a:br>
            <a:r>
              <a:rPr lang="ru-RU" sz="2800" b="1" dirty="0">
                <a:solidFill>
                  <a:schemeClr val="tx1"/>
                </a:solidFill>
                <a:latin typeface="Constantia" panose="02030602050306030303" pitchFamily="18" charset="0"/>
              </a:rPr>
              <a:t/>
            </a:r>
            <a:br>
              <a:rPr lang="ru-RU" sz="2800" b="1" dirty="0">
                <a:solidFill>
                  <a:schemeClr val="tx1"/>
                </a:solidFill>
                <a:latin typeface="Constantia" panose="02030602050306030303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1. </a:t>
            </a:r>
            <a:r>
              <a:rPr lang="ru-RU" sz="2800" b="1" i="1" u="sng" dirty="0">
                <a:solidFill>
                  <a:schemeClr val="tx1"/>
                </a:solidFill>
                <a:latin typeface="Constantia" panose="02030602050306030303" pitchFamily="18" charset="0"/>
              </a:rPr>
              <a:t>Организационный момент</a:t>
            </a:r>
            <a:r>
              <a:rPr lang="ru-RU" sz="2800" b="1" i="1" u="sng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.</a:t>
            </a:r>
            <a:br>
              <a:rPr lang="ru-RU" sz="2800" b="1" i="1" u="sng" dirty="0" smtClean="0">
                <a:solidFill>
                  <a:schemeClr val="tx1"/>
                </a:solidFill>
                <a:latin typeface="Constantia" panose="02030602050306030303" pitchFamily="18" charset="0"/>
              </a:rPr>
            </a:br>
            <a:r>
              <a:rPr lang="ru-RU" sz="2800" b="1" i="1" u="sng" dirty="0" smtClean="0">
                <a:solidFill>
                  <a:schemeClr val="tx1"/>
                </a:solidFill>
                <a:latin typeface="Constantia" panose="02030602050306030303" pitchFamily="18" charset="0"/>
              </a:rPr>
              <a:t/>
            </a:r>
            <a:br>
              <a:rPr lang="ru-RU" sz="2800" b="1" i="1" u="sng" dirty="0" smtClean="0">
                <a:solidFill>
                  <a:schemeClr val="tx1"/>
                </a:solidFill>
                <a:latin typeface="Constantia" panose="02030602050306030303" pitchFamily="18" charset="0"/>
              </a:rPr>
            </a:br>
            <a:r>
              <a:rPr lang="ru-RU" sz="2800" dirty="0">
                <a:solidFill>
                  <a:schemeClr val="tx1"/>
                </a:solidFill>
                <a:latin typeface="Constantia" panose="02030602050306030303" pitchFamily="18" charset="0"/>
              </a:rPr>
              <a:t/>
            </a:r>
            <a:br>
              <a:rPr lang="ru-RU" sz="2800" dirty="0">
                <a:solidFill>
                  <a:schemeClr val="tx1"/>
                </a:solidFill>
                <a:latin typeface="Constantia" panose="02030602050306030303" pitchFamily="18" charset="0"/>
              </a:rPr>
            </a:br>
            <a:r>
              <a:rPr lang="ru-RU" sz="2800" dirty="0">
                <a:solidFill>
                  <a:schemeClr val="tx1"/>
                </a:solidFill>
                <a:latin typeface="Constantia" panose="02030602050306030303" pitchFamily="18" charset="0"/>
              </a:rPr>
              <a:t>Добрый день, добрый час.</a:t>
            </a:r>
            <a:br>
              <a:rPr lang="ru-RU" sz="2800" dirty="0">
                <a:solidFill>
                  <a:schemeClr val="tx1"/>
                </a:solidFill>
                <a:latin typeface="Constantia" panose="02030602050306030303" pitchFamily="18" charset="0"/>
              </a:rPr>
            </a:br>
            <a:r>
              <a:rPr lang="ru-RU" sz="2800" dirty="0">
                <a:solidFill>
                  <a:schemeClr val="tx1"/>
                </a:solidFill>
                <a:latin typeface="Constantia" panose="02030602050306030303" pitchFamily="18" charset="0"/>
              </a:rPr>
              <a:t>Как я рада видеть вас!</a:t>
            </a:r>
            <a:br>
              <a:rPr lang="ru-RU" sz="2800" dirty="0">
                <a:solidFill>
                  <a:schemeClr val="tx1"/>
                </a:solidFill>
                <a:latin typeface="Constantia" panose="02030602050306030303" pitchFamily="18" charset="0"/>
              </a:rPr>
            </a:br>
            <a:r>
              <a:rPr lang="ru-RU" sz="2800" dirty="0">
                <a:solidFill>
                  <a:schemeClr val="tx1"/>
                </a:solidFill>
                <a:latin typeface="Constantia" panose="02030602050306030303" pitchFamily="18" charset="0"/>
              </a:rPr>
              <a:t>Вместе за руки возьмемся</a:t>
            </a:r>
            <a:br>
              <a:rPr lang="ru-RU" sz="2800" dirty="0">
                <a:solidFill>
                  <a:schemeClr val="tx1"/>
                </a:solidFill>
                <a:latin typeface="Constantia" panose="02030602050306030303" pitchFamily="18" charset="0"/>
              </a:rPr>
            </a:br>
            <a:r>
              <a:rPr lang="ru-RU" sz="2800" dirty="0">
                <a:solidFill>
                  <a:schemeClr val="tx1"/>
                </a:solidFill>
                <a:latin typeface="Constantia" panose="02030602050306030303" pitchFamily="18" charset="0"/>
              </a:rPr>
              <a:t>И друг другу улыбнемся!</a:t>
            </a:r>
            <a:br>
              <a:rPr lang="ru-RU" sz="2800" dirty="0">
                <a:solidFill>
                  <a:schemeClr val="tx1"/>
                </a:solidFill>
                <a:latin typeface="Constantia" panose="02030602050306030303" pitchFamily="18" charset="0"/>
              </a:rPr>
            </a:br>
            <a:r>
              <a:rPr lang="ru-RU" sz="2800" dirty="0">
                <a:solidFill>
                  <a:schemeClr val="tx1"/>
                </a:solidFill>
                <a:latin typeface="Constantia" panose="02030602050306030303" pitchFamily="18" charset="0"/>
              </a:rPr>
              <a:t>Друг на друга посмотрели</a:t>
            </a:r>
            <a:br>
              <a:rPr lang="ru-RU" sz="2800" dirty="0">
                <a:solidFill>
                  <a:schemeClr val="tx1"/>
                </a:solidFill>
                <a:latin typeface="Constantia" panose="02030602050306030303" pitchFamily="18" charset="0"/>
              </a:rPr>
            </a:br>
            <a:r>
              <a:rPr lang="ru-RU" sz="2800" dirty="0">
                <a:solidFill>
                  <a:schemeClr val="tx1"/>
                </a:solidFill>
                <a:latin typeface="Constantia" panose="02030602050306030303" pitchFamily="18" charset="0"/>
              </a:rPr>
              <a:t>И тихонечко все сели!</a:t>
            </a:r>
            <a:br>
              <a:rPr lang="ru-RU" sz="2800" dirty="0">
                <a:solidFill>
                  <a:schemeClr val="tx1"/>
                </a:solidFill>
                <a:latin typeface="Constantia" panose="02030602050306030303" pitchFamily="18" charset="0"/>
              </a:rPr>
            </a:br>
            <a:endParaRPr lang="ru-RU" sz="2800" dirty="0">
              <a:solidFill>
                <a:schemeClr val="tx1"/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75735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31044" y="520700"/>
            <a:ext cx="10849755" cy="5753100"/>
          </a:xfrm>
        </p:spPr>
        <p:txBody>
          <a:bodyPr/>
          <a:lstStyle/>
          <a:p>
            <a:r>
              <a:rPr lang="ru-RU" sz="2800" b="1" u="sng" dirty="0">
                <a:solidFill>
                  <a:schemeClr val="tx1"/>
                </a:solidFill>
                <a:latin typeface="Constantia" panose="02030602050306030303" pitchFamily="18" charset="0"/>
              </a:rPr>
              <a:t>Воспитатель: </a:t>
            </a:r>
            <a:r>
              <a:rPr lang="ru-RU" sz="2800" b="1" u="sng" dirty="0" smtClean="0">
                <a:solidFill>
                  <a:schemeClr val="tx1"/>
                </a:solidFill>
                <a:latin typeface="Constantia" panose="02030602050306030303" pitchFamily="18" charset="0"/>
              </a:rPr>
              <a:t/>
            </a:r>
            <a:br>
              <a:rPr lang="ru-RU" sz="2800" b="1" u="sng" dirty="0" smtClean="0">
                <a:solidFill>
                  <a:schemeClr val="tx1"/>
                </a:solidFill>
                <a:latin typeface="Constantia" panose="02030602050306030303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Отгадайте </a:t>
            </a:r>
            <a:r>
              <a:rPr lang="ru-RU" sz="2800" dirty="0">
                <a:solidFill>
                  <a:schemeClr val="tx1"/>
                </a:solidFill>
                <a:latin typeface="Constantia" panose="02030602050306030303" pitchFamily="18" charset="0"/>
              </a:rPr>
              <a:t>загадку и скажите, о ком мы сегодня будем говорить</a:t>
            </a:r>
            <a:r>
              <a:rPr lang="ru-RU" sz="2800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.</a:t>
            </a:r>
            <a:br>
              <a:rPr lang="ru-RU" sz="2800" dirty="0" smtClean="0">
                <a:solidFill>
                  <a:schemeClr val="tx1"/>
                </a:solidFill>
                <a:latin typeface="Constantia" panose="02030602050306030303" pitchFamily="18" charset="0"/>
              </a:rPr>
            </a:br>
            <a:r>
              <a:rPr lang="ru-RU" sz="2800" dirty="0">
                <a:solidFill>
                  <a:schemeClr val="tx1"/>
                </a:solidFill>
                <a:latin typeface="Constantia" panose="02030602050306030303" pitchFamily="18" charset="0"/>
              </a:rPr>
              <a:t/>
            </a:r>
            <a:br>
              <a:rPr lang="ru-RU" sz="2800" dirty="0">
                <a:solidFill>
                  <a:schemeClr val="tx1"/>
                </a:solidFill>
                <a:latin typeface="Constantia" panose="02030602050306030303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          Спал </a:t>
            </a:r>
            <a:r>
              <a:rPr lang="ru-RU" sz="2800" dirty="0">
                <a:solidFill>
                  <a:schemeClr val="tx1"/>
                </a:solidFill>
                <a:latin typeface="Constantia" panose="02030602050306030303" pitchFamily="18" charset="0"/>
              </a:rPr>
              <a:t>цветок и вдруг проснулся,</a:t>
            </a:r>
            <a:br>
              <a:rPr lang="ru-RU" sz="2800" dirty="0">
                <a:solidFill>
                  <a:schemeClr val="tx1"/>
                </a:solidFill>
                <a:latin typeface="Constantia" panose="02030602050306030303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          Больше </a:t>
            </a:r>
            <a:r>
              <a:rPr lang="ru-RU" sz="2800" dirty="0">
                <a:solidFill>
                  <a:schemeClr val="tx1"/>
                </a:solidFill>
                <a:latin typeface="Constantia" panose="02030602050306030303" pitchFamily="18" charset="0"/>
              </a:rPr>
              <a:t>спать не захотел.</a:t>
            </a:r>
            <a:br>
              <a:rPr lang="ru-RU" sz="2800" dirty="0">
                <a:solidFill>
                  <a:schemeClr val="tx1"/>
                </a:solidFill>
                <a:latin typeface="Constantia" panose="02030602050306030303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          Шевельнулся</a:t>
            </a:r>
            <a:r>
              <a:rPr lang="ru-RU" sz="2800" dirty="0">
                <a:solidFill>
                  <a:schemeClr val="tx1"/>
                </a:solidFill>
                <a:latin typeface="Constantia" panose="02030602050306030303" pitchFamily="18" charset="0"/>
              </a:rPr>
              <a:t>, встрепенулся,</a:t>
            </a:r>
            <a:br>
              <a:rPr lang="ru-RU" sz="2800" dirty="0">
                <a:solidFill>
                  <a:schemeClr val="tx1"/>
                </a:solidFill>
                <a:latin typeface="Constantia" panose="02030602050306030303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          Взвился </a:t>
            </a:r>
            <a:r>
              <a:rPr lang="ru-RU" sz="2800" dirty="0">
                <a:solidFill>
                  <a:schemeClr val="tx1"/>
                </a:solidFill>
                <a:latin typeface="Constantia" panose="02030602050306030303" pitchFamily="18" charset="0"/>
              </a:rPr>
              <a:t>вверх и улетел. </a:t>
            </a:r>
            <a:r>
              <a:rPr lang="ru-RU" sz="2800" dirty="0" smtClean="0">
                <a:solidFill>
                  <a:schemeClr val="tx1"/>
                </a:solidFill>
                <a:latin typeface="Constantia" panose="02030602050306030303" pitchFamily="18" charset="0"/>
              </a:rPr>
              <a:t/>
            </a:r>
            <a:br>
              <a:rPr lang="ru-RU" sz="2800" dirty="0" smtClean="0">
                <a:solidFill>
                  <a:schemeClr val="tx1"/>
                </a:solidFill>
                <a:latin typeface="Constantia" panose="02030602050306030303" pitchFamily="18" charset="0"/>
              </a:rPr>
            </a:br>
            <a:r>
              <a:rPr lang="ru-RU" sz="2800" dirty="0">
                <a:solidFill>
                  <a:schemeClr val="tx1"/>
                </a:solidFill>
                <a:latin typeface="Constantia" panose="02030602050306030303" pitchFamily="18" charset="0"/>
              </a:rPr>
              <a:t> </a:t>
            </a:r>
            <a:r>
              <a:rPr lang="ru-RU" sz="2800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                                           (</a:t>
            </a:r>
            <a:r>
              <a:rPr lang="ru-RU" sz="2800" dirty="0">
                <a:solidFill>
                  <a:schemeClr val="tx1"/>
                </a:solidFill>
                <a:latin typeface="Constantia" panose="02030602050306030303" pitchFamily="18" charset="0"/>
              </a:rPr>
              <a:t>Бабочка</a:t>
            </a:r>
            <a:r>
              <a:rPr lang="ru-RU" sz="2800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).</a:t>
            </a:r>
            <a:r>
              <a:rPr lang="ru-RU" sz="3200" dirty="0">
                <a:solidFill>
                  <a:schemeClr val="tx1"/>
                </a:solidFill>
                <a:latin typeface="Constantia" panose="02030602050306030303" pitchFamily="18" charset="0"/>
              </a:rPr>
              <a:t/>
            </a:r>
            <a:br>
              <a:rPr lang="ru-RU" sz="3200" dirty="0">
                <a:solidFill>
                  <a:schemeClr val="tx1"/>
                </a:solidFill>
                <a:latin typeface="Constantia" panose="02030602050306030303" pitchFamily="18" charset="0"/>
              </a:rPr>
            </a:br>
            <a:endParaRPr lang="ru-RU" sz="3200" dirty="0">
              <a:solidFill>
                <a:schemeClr val="tx1"/>
              </a:solidFill>
              <a:latin typeface="Constantia" panose="02030602050306030303" pitchFamily="18" charset="0"/>
            </a:endParaRPr>
          </a:p>
        </p:txBody>
      </p:sp>
      <p:pic>
        <p:nvPicPr>
          <p:cNvPr id="3" name="Рисунок 2" descr="https://st2.depositphotos.com/1578496/5823/i/950/depositphotos_58237979-stock-photo-pink-butterfly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670663"/>
            <a:ext cx="3336091" cy="294202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9394603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9037" y="952500"/>
            <a:ext cx="11264900" cy="3759200"/>
          </a:xfrm>
        </p:spPr>
        <p:txBody>
          <a:bodyPr/>
          <a:lstStyle/>
          <a:p>
            <a:r>
              <a:rPr lang="ru-RU" sz="2800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2. </a:t>
            </a:r>
            <a:r>
              <a:rPr lang="ru-RU" sz="2800" b="1" i="1" u="sng" dirty="0">
                <a:solidFill>
                  <a:schemeClr val="tx1"/>
                </a:solidFill>
                <a:latin typeface="Constantia" panose="02030602050306030303" pitchFamily="18" charset="0"/>
              </a:rPr>
              <a:t>Поэтапное зрительно-осязательное </a:t>
            </a:r>
            <a:r>
              <a:rPr lang="ru-RU" sz="2800" b="1" i="1" u="sng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обследование.</a:t>
            </a:r>
            <a:br>
              <a:rPr lang="ru-RU" sz="2800" b="1" i="1" u="sng" dirty="0" smtClean="0">
                <a:solidFill>
                  <a:schemeClr val="tx1"/>
                </a:solidFill>
                <a:latin typeface="Constantia" panose="02030602050306030303" pitchFamily="18" charset="0"/>
              </a:rPr>
            </a:br>
            <a:r>
              <a:rPr lang="ru-RU" sz="2800" b="1" i="1" u="sng" dirty="0">
                <a:solidFill>
                  <a:schemeClr val="tx1"/>
                </a:solidFill>
                <a:latin typeface="Constantia" panose="02030602050306030303" pitchFamily="18" charset="0"/>
              </a:rPr>
              <a:t/>
            </a:r>
            <a:br>
              <a:rPr lang="ru-RU" sz="2800" b="1" i="1" u="sng" dirty="0">
                <a:solidFill>
                  <a:schemeClr val="tx1"/>
                </a:solidFill>
                <a:latin typeface="Constantia" panose="02030602050306030303" pitchFamily="18" charset="0"/>
              </a:rPr>
            </a:br>
            <a:r>
              <a:rPr lang="ru-RU" sz="2800" i="1" u="sng" dirty="0">
                <a:solidFill>
                  <a:schemeClr val="tx1"/>
                </a:solidFill>
                <a:latin typeface="Constantia" panose="02030602050306030303" pitchFamily="18" charset="0"/>
              </a:rPr>
              <a:t/>
            </a:r>
            <a:br>
              <a:rPr lang="ru-RU" sz="2800" i="1" u="sng" dirty="0">
                <a:solidFill>
                  <a:schemeClr val="tx1"/>
                </a:solidFill>
                <a:latin typeface="Constantia" panose="02030602050306030303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        Детям </a:t>
            </a:r>
            <a:r>
              <a:rPr lang="ru-RU" sz="2800" dirty="0">
                <a:solidFill>
                  <a:schemeClr val="tx1"/>
                </a:solidFill>
                <a:latin typeface="Constantia" panose="02030602050306030303" pitchFamily="18" charset="0"/>
              </a:rPr>
              <a:t>предлагается рассмотреть картинки бабочек </a:t>
            </a:r>
            <a:r>
              <a:rPr lang="ru-RU" sz="2800" dirty="0" smtClean="0">
                <a:solidFill>
                  <a:schemeClr val="tx1"/>
                </a:solidFill>
                <a:latin typeface="Constantia" panose="02030602050306030303" pitchFamily="18" charset="0"/>
              </a:rPr>
              <a:t/>
            </a:r>
            <a:br>
              <a:rPr lang="ru-RU" sz="2800" dirty="0" smtClean="0">
                <a:solidFill>
                  <a:schemeClr val="tx1"/>
                </a:solidFill>
                <a:latin typeface="Constantia" panose="02030602050306030303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                       и описать </a:t>
            </a:r>
            <a:r>
              <a:rPr lang="ru-RU" sz="2800" dirty="0">
                <a:solidFill>
                  <a:schemeClr val="tx1"/>
                </a:solidFill>
                <a:latin typeface="Constantia" panose="02030602050306030303" pitchFamily="18" charset="0"/>
              </a:rPr>
              <a:t>их внешний вид, </a:t>
            </a:r>
            <a:r>
              <a:rPr lang="ru-RU" sz="2800" dirty="0" smtClean="0">
                <a:solidFill>
                  <a:schemeClr val="tx1"/>
                </a:solidFill>
                <a:latin typeface="Constantia" panose="02030602050306030303" pitchFamily="18" charset="0"/>
              </a:rPr>
              <a:t/>
            </a:r>
            <a:br>
              <a:rPr lang="ru-RU" sz="2800" dirty="0" smtClean="0">
                <a:solidFill>
                  <a:schemeClr val="tx1"/>
                </a:solidFill>
                <a:latin typeface="Constantia" panose="02030602050306030303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                                  прослушать сказку </a:t>
            </a:r>
            <a:r>
              <a:rPr lang="ru-RU" sz="2800" dirty="0">
                <a:solidFill>
                  <a:schemeClr val="tx1"/>
                </a:solidFill>
                <a:latin typeface="Constantia" panose="02030602050306030303" pitchFamily="18" charset="0"/>
              </a:rPr>
              <a:t>про гусеницу.</a:t>
            </a:r>
            <a:br>
              <a:rPr lang="ru-RU" sz="2800" dirty="0">
                <a:solidFill>
                  <a:schemeClr val="tx1"/>
                </a:solidFill>
                <a:latin typeface="Constantia" panose="02030602050306030303" pitchFamily="18" charset="0"/>
              </a:rPr>
            </a:br>
            <a:endParaRPr lang="ru-RU" sz="2800" dirty="0">
              <a:solidFill>
                <a:schemeClr val="tx1"/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83634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1800" y="203200"/>
            <a:ext cx="11074400" cy="6464300"/>
          </a:xfrm>
        </p:spPr>
        <p:txBody>
          <a:bodyPr/>
          <a:lstStyle/>
          <a:p>
            <a:r>
              <a:rPr lang="ru-RU" sz="2800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                                       </a:t>
            </a:r>
            <a:r>
              <a:rPr lang="ru-RU" sz="2800" b="1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СКАЗКА.</a:t>
            </a:r>
            <a:r>
              <a:rPr lang="ru-RU" sz="2800" dirty="0" smtClean="0">
                <a:solidFill>
                  <a:schemeClr val="tx1"/>
                </a:solidFill>
                <a:latin typeface="Constantia" panose="02030602050306030303" pitchFamily="18" charset="0"/>
              </a:rPr>
              <a:t/>
            </a:r>
            <a:br>
              <a:rPr lang="ru-RU" sz="2800" dirty="0" smtClean="0">
                <a:solidFill>
                  <a:schemeClr val="tx1"/>
                </a:solidFill>
                <a:latin typeface="Constantia" panose="02030602050306030303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- </a:t>
            </a:r>
            <a:r>
              <a:rPr lang="ru-RU" sz="2800" dirty="0">
                <a:solidFill>
                  <a:schemeClr val="tx1"/>
                </a:solidFill>
                <a:latin typeface="Constantia" panose="02030602050306030303" pitchFamily="18" charset="0"/>
              </a:rPr>
              <a:t>Однажды жила на свете очень некрасивая гусеница. Все над ней смеялись. И тогда </a:t>
            </a:r>
            <a:r>
              <a:rPr lang="ru-RU" sz="2800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она решила </a:t>
            </a:r>
            <a:r>
              <a:rPr lang="ru-RU" sz="2800" dirty="0">
                <a:solidFill>
                  <a:schemeClr val="tx1"/>
                </a:solidFill>
                <a:latin typeface="Constantia" panose="02030602050306030303" pitchFamily="18" charset="0"/>
              </a:rPr>
              <a:t>спрятаться в кокон. Сидела она в нем, сидела и заснула. Прошла зима. </a:t>
            </a:r>
            <a:r>
              <a:rPr lang="ru-RU" sz="2800" dirty="0" smtClean="0">
                <a:solidFill>
                  <a:schemeClr val="tx1"/>
                </a:solidFill>
                <a:latin typeface="Constantia" panose="02030602050306030303" pitchFamily="18" charset="0"/>
              </a:rPr>
              <a:t/>
            </a:r>
            <a:br>
              <a:rPr lang="ru-RU" sz="2800" dirty="0" smtClean="0">
                <a:solidFill>
                  <a:schemeClr val="tx1"/>
                </a:solidFill>
                <a:latin typeface="Constantia" panose="02030602050306030303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Весной</a:t>
            </a:r>
            <a:r>
              <a:rPr lang="ru-RU" sz="2800" dirty="0">
                <a:solidFill>
                  <a:schemeClr val="tx1"/>
                </a:solidFill>
                <a:latin typeface="Constantia" panose="02030602050306030303" pitchFamily="18" charset="0"/>
              </a:rPr>
              <a:t> </a:t>
            </a:r>
            <a:r>
              <a:rPr lang="ru-RU" sz="2800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проснулась </a:t>
            </a:r>
            <a:r>
              <a:rPr lang="ru-RU" sz="2800" dirty="0">
                <a:solidFill>
                  <a:schemeClr val="tx1"/>
                </a:solidFill>
                <a:latin typeface="Constantia" panose="02030602050306030303" pitchFamily="18" charset="0"/>
              </a:rPr>
              <a:t>гусеница, высунула наружу усики, чтобы посмотреть, нет ли там кого, кто бы </a:t>
            </a:r>
            <a:r>
              <a:rPr lang="ru-RU" sz="2800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мог над </a:t>
            </a:r>
            <a:r>
              <a:rPr lang="ru-RU" sz="2800" dirty="0">
                <a:solidFill>
                  <a:schemeClr val="tx1"/>
                </a:solidFill>
                <a:latin typeface="Constantia" panose="02030602050306030303" pitchFamily="18" charset="0"/>
              </a:rPr>
              <a:t>ней посмеяться. Никого рядом не было. Гусеница вылезла из кокона и почувствовала, </a:t>
            </a:r>
            <a:r>
              <a:rPr lang="ru-RU" sz="2800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что на </a:t>
            </a:r>
            <a:r>
              <a:rPr lang="ru-RU" sz="2800" dirty="0">
                <a:solidFill>
                  <a:schemeClr val="tx1"/>
                </a:solidFill>
                <a:latin typeface="Constantia" panose="02030602050306030303" pitchFamily="18" charset="0"/>
              </a:rPr>
              <a:t>спине ей что-то мешает. Она встряхнулась и вдруг, полетела. Пролетая над озером, </a:t>
            </a:r>
            <a:r>
              <a:rPr lang="ru-RU" sz="2800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она посмотрелась </a:t>
            </a:r>
            <a:r>
              <a:rPr lang="ru-RU" sz="2800" dirty="0">
                <a:solidFill>
                  <a:schemeClr val="tx1"/>
                </a:solidFill>
                <a:latin typeface="Constantia" panose="02030602050306030303" pitchFamily="18" charset="0"/>
              </a:rPr>
              <a:t>в него, как в зеркало, и увидела красивую (бабочку). </a:t>
            </a:r>
            <a:r>
              <a:rPr lang="ru-RU" sz="2800" dirty="0" smtClean="0">
                <a:solidFill>
                  <a:schemeClr val="tx1"/>
                </a:solidFill>
                <a:latin typeface="Constantia" panose="02030602050306030303" pitchFamily="18" charset="0"/>
              </a:rPr>
              <a:t/>
            </a:r>
            <a:br>
              <a:rPr lang="ru-RU" sz="2800" dirty="0" smtClean="0">
                <a:solidFill>
                  <a:schemeClr val="tx1"/>
                </a:solidFill>
                <a:latin typeface="Constantia" panose="02030602050306030303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"</a:t>
            </a:r>
            <a:r>
              <a:rPr lang="ru-RU" sz="2800" dirty="0">
                <a:solidFill>
                  <a:schemeClr val="tx1"/>
                </a:solidFill>
                <a:latin typeface="Constantia" panose="02030602050306030303" pitchFamily="18" charset="0"/>
              </a:rPr>
              <a:t>Кто эта красавица? </a:t>
            </a:r>
            <a:r>
              <a:rPr lang="ru-RU" sz="2800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"- подумала </a:t>
            </a:r>
            <a:r>
              <a:rPr lang="ru-RU" sz="2800" dirty="0">
                <a:solidFill>
                  <a:schemeClr val="tx1"/>
                </a:solidFill>
                <a:latin typeface="Constantia" panose="02030602050306030303" pitchFamily="18" charset="0"/>
              </a:rPr>
              <a:t>она. </a:t>
            </a:r>
            <a:r>
              <a:rPr lang="ru-RU" sz="2800" dirty="0" smtClean="0">
                <a:solidFill>
                  <a:schemeClr val="tx1"/>
                </a:solidFill>
                <a:latin typeface="Constantia" panose="02030602050306030303" pitchFamily="18" charset="0"/>
              </a:rPr>
              <a:t/>
            </a:r>
            <a:br>
              <a:rPr lang="ru-RU" sz="2800" dirty="0" smtClean="0">
                <a:solidFill>
                  <a:schemeClr val="tx1"/>
                </a:solidFill>
                <a:latin typeface="Constantia" panose="02030602050306030303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- </a:t>
            </a:r>
            <a:r>
              <a:rPr lang="ru-RU" sz="2800" dirty="0">
                <a:solidFill>
                  <a:schemeClr val="tx1"/>
                </a:solidFill>
                <a:latin typeface="Constantia" panose="02030602050306030303" pitchFamily="18" charset="0"/>
              </a:rPr>
              <a:t>Ой, так ведь это же я! Я - бабочка! " </a:t>
            </a:r>
            <a:r>
              <a:rPr lang="ru-RU" sz="2800" dirty="0" smtClean="0">
                <a:solidFill>
                  <a:schemeClr val="tx1"/>
                </a:solidFill>
                <a:latin typeface="Constantia" panose="02030602050306030303" pitchFamily="18" charset="0"/>
              </a:rPr>
              <a:t/>
            </a:r>
            <a:br>
              <a:rPr lang="ru-RU" sz="2800" dirty="0" smtClean="0">
                <a:solidFill>
                  <a:schemeClr val="tx1"/>
                </a:solidFill>
                <a:latin typeface="Constantia" panose="02030602050306030303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Она </a:t>
            </a:r>
            <a:r>
              <a:rPr lang="ru-RU" sz="2800" dirty="0">
                <a:solidFill>
                  <a:schemeClr val="tx1"/>
                </a:solidFill>
                <a:latin typeface="Constantia" panose="02030602050306030303" pitchFamily="18" charset="0"/>
              </a:rPr>
              <a:t>летала над лугом, и все, кто её </a:t>
            </a:r>
            <a:r>
              <a:rPr lang="ru-RU" sz="2800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видел, восхищались</a:t>
            </a:r>
            <a:r>
              <a:rPr lang="ru-RU" sz="2800" dirty="0">
                <a:solidFill>
                  <a:schemeClr val="tx1"/>
                </a:solidFill>
                <a:latin typeface="Constantia" panose="02030602050306030303" pitchFamily="18" charset="0"/>
              </a:rPr>
              <a:t>: </a:t>
            </a:r>
            <a:r>
              <a:rPr lang="ru-RU" sz="2800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 </a:t>
            </a:r>
            <a:br>
              <a:rPr lang="ru-RU" sz="2800" dirty="0" smtClean="0">
                <a:solidFill>
                  <a:schemeClr val="tx1"/>
                </a:solidFill>
                <a:latin typeface="Constantia" panose="02030602050306030303" pitchFamily="18" charset="0"/>
              </a:rPr>
            </a:br>
            <a:r>
              <a:rPr lang="ru-RU" sz="2800" dirty="0">
                <a:solidFill>
                  <a:schemeClr val="tx1"/>
                </a:solidFill>
                <a:latin typeface="Constantia" panose="02030602050306030303" pitchFamily="18" charset="0"/>
              </a:rPr>
              <a:t> </a:t>
            </a:r>
            <a:r>
              <a:rPr lang="ru-RU" sz="2800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                                            "</a:t>
            </a:r>
            <a:r>
              <a:rPr lang="ru-RU" sz="2800" dirty="0">
                <a:solidFill>
                  <a:schemeClr val="tx1"/>
                </a:solidFill>
                <a:latin typeface="Constantia" panose="02030602050306030303" pitchFamily="18" charset="0"/>
              </a:rPr>
              <a:t>Какая красивая бабочка! "</a:t>
            </a:r>
            <a:br>
              <a:rPr lang="ru-RU" sz="2800" dirty="0">
                <a:solidFill>
                  <a:schemeClr val="tx1"/>
                </a:solidFill>
                <a:latin typeface="Constantia" panose="02030602050306030303" pitchFamily="18" charset="0"/>
              </a:rPr>
            </a:br>
            <a:endParaRPr lang="ru-RU" sz="2800" dirty="0">
              <a:solidFill>
                <a:schemeClr val="tx1"/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05209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3954" y="548640"/>
            <a:ext cx="10202092" cy="2377440"/>
          </a:xfrm>
        </p:spPr>
        <p:txBody>
          <a:bodyPr/>
          <a:lstStyle/>
          <a:p>
            <a:r>
              <a:rPr lang="ru-RU" sz="2800" b="1" u="sng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Воспитатель:</a:t>
            </a:r>
            <a:br>
              <a:rPr lang="ru-RU" sz="2800" b="1" u="sng" dirty="0" smtClean="0">
                <a:solidFill>
                  <a:schemeClr val="tx1"/>
                </a:solidFill>
                <a:latin typeface="Constantia" panose="02030602050306030303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 Ребята,</a:t>
            </a:r>
            <a:br>
              <a:rPr lang="ru-RU" sz="2800" dirty="0" smtClean="0">
                <a:solidFill>
                  <a:schemeClr val="tx1"/>
                </a:solidFill>
                <a:latin typeface="Constantia" panose="02030602050306030303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- Кем была бабочка до превращения?</a:t>
            </a:r>
            <a:br>
              <a:rPr lang="ru-RU" sz="2800" dirty="0" smtClean="0">
                <a:solidFill>
                  <a:schemeClr val="tx1"/>
                </a:solidFill>
                <a:latin typeface="Constantia" panose="02030602050306030303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- Куда она спряталась?</a:t>
            </a:r>
            <a:br>
              <a:rPr lang="ru-RU" sz="2800" dirty="0" smtClean="0">
                <a:solidFill>
                  <a:schemeClr val="tx1"/>
                </a:solidFill>
                <a:latin typeface="Constantia" panose="02030602050306030303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- А когда она проснулась?</a:t>
            </a:r>
            <a:endParaRPr lang="ru-RU" sz="2800" dirty="0"/>
          </a:p>
        </p:txBody>
      </p:sp>
      <p:pic>
        <p:nvPicPr>
          <p:cNvPr id="3" name="Рисунок 2" descr="https://img-fotki.yandex.ru/get/196365/248844443.2/0_1c077f_8514c230_orig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509" y="2690949"/>
            <a:ext cx="11181805" cy="39841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Другая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1E4E79"/>
      </a:hlink>
      <a:folHlink>
        <a:srgbClr val="1E4E79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Презентация1" id="{3F4240F5-2366-4AD0-A9C8-F7854C4F60D0}" vid="{CD1CFEDD-F3AE-4D17-A8B2-1D95CC7BDBF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9AC5EAA778EFE4AB81F53BA0C48C9BB" ma:contentTypeVersion="" ma:contentTypeDescription="Create a new document." ma:contentTypeScope="" ma:versionID="84a7b908d236d3feec5cdc52fe85ba7c">
  <xsd:schema xmlns:xsd="http://www.w3.org/2001/XMLSchema" xmlns:xs="http://www.w3.org/2001/XMLSchema" xmlns:p="http://schemas.microsoft.com/office/2006/metadata/properties" xmlns:ns1="http://schemas.microsoft.com/sharepoint/v3" xmlns:ns2="6ee78bd2-4339-4042-adc0-bcc646419980" xmlns:ns3="2547570a-e5f4-4946-a4c3-82580e42479e" targetNamespace="http://schemas.microsoft.com/office/2006/metadata/properties" ma:root="true" ma:fieldsID="af74c33d54415a86935cc44ad597ec52" ns1:_="" ns2:_="" ns3:_="">
    <xsd:import namespace="http://schemas.microsoft.com/sharepoint/v3"/>
    <xsd:import namespace="6ee78bd2-4339-4042-adc0-bcc646419980"/>
    <xsd:import namespace="2547570a-e5f4-4946-a4c3-82580e42479e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3:SharedWithDetails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1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2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e78bd2-4339-4042-adc0-bcc64641998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47570a-e5f4-4946-a4c3-82580e42479e" elementFormDefault="qualified">
    <xsd:import namespace="http://schemas.microsoft.com/office/2006/documentManagement/types"/>
    <xsd:import namespace="http://schemas.microsoft.com/office/infopath/2007/PartnerControls"/>
    <xsd:element name="SharedWithDetails" ma:index="1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3741CD3-8569-4BAB-AF6D-FCD53F5F384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ee78bd2-4339-4042-adc0-bcc646419980"/>
    <ds:schemaRef ds:uri="2547570a-e5f4-4946-a4c3-82580e42479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C6E651B-F8A4-462D-AD53-A41449326690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customXml/itemProps3.xml><?xml version="1.0" encoding="utf-8"?>
<ds:datastoreItem xmlns:ds="http://schemas.openxmlformats.org/officeDocument/2006/customXml" ds:itemID="{970BA057-99D9-4B2E-9EEA-94268539494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Шаблон теста на тему Природа и мир вокруг нас с насекомыми</Template>
  <TotalTime>0</TotalTime>
  <Words>77</Words>
  <Application>Microsoft Office PowerPoint</Application>
  <PresentationFormat>Широкоэкранный</PresentationFormat>
  <Paragraphs>18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4" baseType="lpstr">
      <vt:lpstr>Arial</vt:lpstr>
      <vt:lpstr>Calibri</vt:lpstr>
      <vt:lpstr>Constantia</vt:lpstr>
      <vt:lpstr>Segoe UI</vt:lpstr>
      <vt:lpstr>Segoe UI Light</vt:lpstr>
      <vt:lpstr>Тема1</vt:lpstr>
      <vt:lpstr>Сценарий ООД  с использованием техники пластилинографии по сопровождению детей с ОВЗ (слабовидящие). Тема: Бабочка  Подготовила  Полякова А.В. Власенкова Ю.Н. </vt:lpstr>
      <vt:lpstr>Цель:   Развивать художественно-творческие способности детей  и мелкую моторику рук. </vt:lpstr>
      <vt:lpstr>                          Задачи: Обучающие:      Учить детей создавать образ бабочки, используя                технику  пластилинографии (рисования пластилином)       Учить отвечать полным предложением Развивающие:     Развивать мелкую моторику рук, творческое                                                            мышление и воображение     Развивать цветовосприятие     Развивать тонкие дифференцированные                                                  движения пальцев и кистей рук     Развивать оптико-моторную координацию Воспитательные:     Воспитывать любовь к природе     Воспитывать аккуратность, самостоятельность   </vt:lpstr>
      <vt:lpstr> Материал для занятия: Картонные заготовки в виде бабочки для каждого ребенка ½ А4, набор пластилина, стека, доска для лепки, салфетки, иллюстрации с изображением бабочек.  Методы и приемы обучения: Наглядный (показ и рассматривание),        словесный  (вопросы к детям, объяснение, уточнение),            практический (практическая работа по                                                           выполнению заданий). </vt:lpstr>
      <vt:lpstr>Ход занятия:  1. Организационный момент.   Добрый день, добрый час. Как я рада видеть вас! Вместе за руки возьмемся И друг другу улыбнемся! Друг на друга посмотрели И тихонечко все сели! </vt:lpstr>
      <vt:lpstr>Воспитатель:  Отгадайте загадку и скажите, о ком мы сегодня будем говорить.            Спал цветок и вдруг проснулся,           Больше спать не захотел.           Шевельнулся, встрепенулся,           Взвился вверх и улетел.                                              (Бабочка). </vt:lpstr>
      <vt:lpstr>2. Поэтапное зрительно-осязательное обследование.           Детям предлагается рассмотреть картинки бабочек                         и описать их внешний вид,                                    прослушать сказку про гусеницу. </vt:lpstr>
      <vt:lpstr>                                       СКАЗКА. - Однажды жила на свете очень некрасивая гусеница. Все над ней смеялись. И тогда она решила спрятаться в кокон. Сидела она в нем, сидела и заснула. Прошла зима.  Весной проснулась гусеница, высунула наружу усики, чтобы посмотреть, нет ли там кого, кто бы мог над ней посмеяться. Никого рядом не было. Гусеница вылезла из кокона и почувствовала, что на спине ей что-то мешает. Она встряхнулась и вдруг, полетела. Пролетая над озером, она посмотрелась в него, как в зеркало, и увидела красивую (бабочку).  "Кто эта красавица? "- подумала она.  - Ой, так ведь это же я! Я - бабочка! "  Она летала над лугом, и все, кто её видел, восхищались:                                                "Какая красивая бабочка! " </vt:lpstr>
      <vt:lpstr>Воспитатель:  Ребята, - Кем была бабочка до превращения? - Куда она спряталась? - А когда она проснулась?</vt:lpstr>
      <vt:lpstr> -Посмотрите и расскажите, какие бабочки у нас на картинках?  Выслушать ответы детей. Обратить внимание детей на то, что крылышки у них симметрично раскрашены.     </vt:lpstr>
      <vt:lpstr>Воспитатель: Ой, ребята, посмотрите, сколько бабочек слетелось на нашу полянку! Но что-то с ними не так…         Я предлагаю вам помочь бабочкам. Что нужно сделать? Дети: раскрасить. Воспитатель: правильно, но раскрашивать мы будем не красками,                                                                                                   а пластилином.                                 Берите по бабочке и подходите к столам. </vt:lpstr>
      <vt:lpstr>   3. Зрительная гимнастика:  А сейчас, а сейчас Всем гимнастика для глаз. Глаза крепко закрываем, Дружно вместе открываем. Смело можем показать, Как умеем мы моргать. Глазки влево, глазки вправо - Упражнение на славу. Глазки вверх, глазки вниз, Поработай, не ленись! </vt:lpstr>
      <vt:lpstr>4. Показ и объяснение этапов выполнения работы.  Воспитатель:  Посмотрите, с чего начнём нашу работу? -Раскатать тонкие колбаски чёрного цвета и выложить ими по нарисованному контуру; - Теперь берём пластилин любого понравившегося цвета и отщипываем кусочек; -Делим его на два равных и катаем пальчиками шарики; -Наносить мазок будем от туловища к краям крылышек; -Берём пластилин другого цвета и так далее… </vt:lpstr>
      <vt:lpstr>5. Пальчиковая гимнастика  Наши алые цветки Распускают лепестки.            (Медленно разгибать пальцы из кулаков.) Ветерок чуть дышит,        (Покачивать кистями рук вправо-влево, Лепестки колышет. Наши алые цветки  (медленно сжимать пальцы в кулаки.) Закрывают лепестки, Головой качают,                                   (Покачивать кулаки вперед-назад.) Тихо засыпают. </vt:lpstr>
      <vt:lpstr>6. Практическая часть.          7. Физкультминутка.              Утром бабочка проснулась,               Потянулась, улыбнулась.               Раз – росой она умылась,               Два – изящно покружилась,               Три – нагнулась и присела.               На четыре – полетела.                У реки остановилась, над водою                                                          покружилась. </vt:lpstr>
      <vt:lpstr>                       8. Релаксация.  Воспитатель: Ребята, как хорошо мы с вами потрудились, а теперь давайте наши глазки отдохнут  (дети растирают ладони, после этого кладут на закрытые глазки на 2-3 минуты) Воспитатель:  Какие у нас замечательные бабочки получились.  Несите их все ко мне.  (Дети подносят свои работы, воспитатель их прикрепляет  к стенду.) </vt:lpstr>
      <vt:lpstr>                                9. Анализ. Воспитатель:  Ребята, какое насекомое мы сегодня изобразили? (Бабочку.) Что вы узнали нового о бабочке? (что гусеница превращается в бабочку). А знаете, что индейцы Южной Америки верят, что если на ночь повесить в изголовье изображение бабочки, то во сне увидишь что-нибудь хорошее. - Я предлагаю вам повесить дома над кроватью свою бабочку и каждую ночь видеть только добрые сны. </vt:lpstr>
      <vt:lpstr>ВСЕМ СПАСИБО. МОЛОДЦЫ.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2021-03-30T04:21:32Z</dcterms:created>
  <dcterms:modified xsi:type="dcterms:W3CDTF">2023-10-09T14:47:44Z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0x01010019AC5EAA778EFE4AB81F53BA0C48C9BB</vt:lpwstr>
  </property>
</Properties>
</file>