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8" r:id="rId3"/>
    <p:sldId id="257"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D109390-0A31-474E-9453-EA0FE64130A3}" type="datetimeFigureOut">
              <a:rPr lang="ru-RU" smtClean="0"/>
              <a:t>10.05.2023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D2E86C-92B4-48B9-AF00-696619C24ED8}" type="slidenum">
              <a:rPr lang="ru-RU" smtClean="0"/>
              <a:t>‹#›</a:t>
            </a:fld>
            <a:endParaRPr lang="ru-RU"/>
          </a:p>
        </p:txBody>
      </p:sp>
    </p:spTree>
    <p:extLst>
      <p:ext uri="{BB962C8B-B14F-4D97-AF65-F5344CB8AC3E}">
        <p14:creationId xmlns:p14="http://schemas.microsoft.com/office/powerpoint/2010/main" val="3946476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D109390-0A31-474E-9453-EA0FE64130A3}" type="datetimeFigureOut">
              <a:rPr lang="ru-RU" smtClean="0"/>
              <a:t>10.05.2023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D2E86C-92B4-48B9-AF00-696619C24ED8}" type="slidenum">
              <a:rPr lang="ru-RU" smtClean="0"/>
              <a:t>‹#›</a:t>
            </a:fld>
            <a:endParaRPr lang="ru-RU"/>
          </a:p>
        </p:txBody>
      </p:sp>
    </p:spTree>
    <p:extLst>
      <p:ext uri="{BB962C8B-B14F-4D97-AF65-F5344CB8AC3E}">
        <p14:creationId xmlns:p14="http://schemas.microsoft.com/office/powerpoint/2010/main" val="2485565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D109390-0A31-474E-9453-EA0FE64130A3}" type="datetimeFigureOut">
              <a:rPr lang="ru-RU" smtClean="0"/>
              <a:t>10.05.2023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D2E86C-92B4-48B9-AF00-696619C24ED8}"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33975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D109390-0A31-474E-9453-EA0FE64130A3}" type="datetimeFigureOut">
              <a:rPr lang="ru-RU" smtClean="0"/>
              <a:t>10.05.2023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D2E86C-92B4-48B9-AF00-696619C24ED8}" type="slidenum">
              <a:rPr lang="ru-RU" smtClean="0"/>
              <a:t>‹#›</a:t>
            </a:fld>
            <a:endParaRPr lang="ru-RU"/>
          </a:p>
        </p:txBody>
      </p:sp>
    </p:spTree>
    <p:extLst>
      <p:ext uri="{BB962C8B-B14F-4D97-AF65-F5344CB8AC3E}">
        <p14:creationId xmlns:p14="http://schemas.microsoft.com/office/powerpoint/2010/main" val="2127096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D109390-0A31-474E-9453-EA0FE64130A3}" type="datetimeFigureOut">
              <a:rPr lang="ru-RU" smtClean="0"/>
              <a:t>10.05.2023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D2E86C-92B4-48B9-AF00-696619C24ED8}"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70834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D109390-0A31-474E-9453-EA0FE64130A3}" type="datetimeFigureOut">
              <a:rPr lang="ru-RU" smtClean="0"/>
              <a:t>10.05.2023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D2E86C-92B4-48B9-AF00-696619C24ED8}" type="slidenum">
              <a:rPr lang="ru-RU" smtClean="0"/>
              <a:t>‹#›</a:t>
            </a:fld>
            <a:endParaRPr lang="ru-RU"/>
          </a:p>
        </p:txBody>
      </p:sp>
    </p:spTree>
    <p:extLst>
      <p:ext uri="{BB962C8B-B14F-4D97-AF65-F5344CB8AC3E}">
        <p14:creationId xmlns:p14="http://schemas.microsoft.com/office/powerpoint/2010/main" val="1006228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D109390-0A31-474E-9453-EA0FE64130A3}" type="datetimeFigureOut">
              <a:rPr lang="ru-RU" smtClean="0"/>
              <a:t>10.05.2023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D2E86C-92B4-48B9-AF00-696619C24ED8}" type="slidenum">
              <a:rPr lang="ru-RU" smtClean="0"/>
              <a:t>‹#›</a:t>
            </a:fld>
            <a:endParaRPr lang="ru-RU"/>
          </a:p>
        </p:txBody>
      </p:sp>
    </p:spTree>
    <p:extLst>
      <p:ext uri="{BB962C8B-B14F-4D97-AF65-F5344CB8AC3E}">
        <p14:creationId xmlns:p14="http://schemas.microsoft.com/office/powerpoint/2010/main" val="746118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D109390-0A31-474E-9453-EA0FE64130A3}" type="datetimeFigureOut">
              <a:rPr lang="ru-RU" smtClean="0"/>
              <a:t>10.05.2023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D2E86C-92B4-48B9-AF00-696619C24ED8}" type="slidenum">
              <a:rPr lang="ru-RU" smtClean="0"/>
              <a:t>‹#›</a:t>
            </a:fld>
            <a:endParaRPr lang="ru-RU"/>
          </a:p>
        </p:txBody>
      </p:sp>
    </p:spTree>
    <p:extLst>
      <p:ext uri="{BB962C8B-B14F-4D97-AF65-F5344CB8AC3E}">
        <p14:creationId xmlns:p14="http://schemas.microsoft.com/office/powerpoint/2010/main" val="67072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D109390-0A31-474E-9453-EA0FE64130A3}" type="datetimeFigureOut">
              <a:rPr lang="ru-RU" smtClean="0"/>
              <a:t>10.05.2023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D2E86C-92B4-48B9-AF00-696619C24ED8}" type="slidenum">
              <a:rPr lang="ru-RU" smtClean="0"/>
              <a:t>‹#›</a:t>
            </a:fld>
            <a:endParaRPr lang="ru-RU"/>
          </a:p>
        </p:txBody>
      </p:sp>
    </p:spTree>
    <p:extLst>
      <p:ext uri="{BB962C8B-B14F-4D97-AF65-F5344CB8AC3E}">
        <p14:creationId xmlns:p14="http://schemas.microsoft.com/office/powerpoint/2010/main" val="3362555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D109390-0A31-474E-9453-EA0FE64130A3}" type="datetimeFigureOut">
              <a:rPr lang="ru-RU" smtClean="0"/>
              <a:t>10.05.2023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D2E86C-92B4-48B9-AF00-696619C24ED8}" type="slidenum">
              <a:rPr lang="ru-RU" smtClean="0"/>
              <a:t>‹#›</a:t>
            </a:fld>
            <a:endParaRPr lang="ru-RU"/>
          </a:p>
        </p:txBody>
      </p:sp>
    </p:spTree>
    <p:extLst>
      <p:ext uri="{BB962C8B-B14F-4D97-AF65-F5344CB8AC3E}">
        <p14:creationId xmlns:p14="http://schemas.microsoft.com/office/powerpoint/2010/main" val="232874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D109390-0A31-474E-9453-EA0FE64130A3}" type="datetimeFigureOut">
              <a:rPr lang="ru-RU" smtClean="0"/>
              <a:t>10.05.2023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8D2E86C-92B4-48B9-AF00-696619C24ED8}" type="slidenum">
              <a:rPr lang="ru-RU" smtClean="0"/>
              <a:t>‹#›</a:t>
            </a:fld>
            <a:endParaRPr lang="ru-RU"/>
          </a:p>
        </p:txBody>
      </p:sp>
    </p:spTree>
    <p:extLst>
      <p:ext uri="{BB962C8B-B14F-4D97-AF65-F5344CB8AC3E}">
        <p14:creationId xmlns:p14="http://schemas.microsoft.com/office/powerpoint/2010/main" val="3034282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D109390-0A31-474E-9453-EA0FE64130A3}" type="datetimeFigureOut">
              <a:rPr lang="ru-RU" smtClean="0"/>
              <a:t>10.05.2023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8D2E86C-92B4-48B9-AF00-696619C24ED8}" type="slidenum">
              <a:rPr lang="ru-RU" smtClean="0"/>
              <a:t>‹#›</a:t>
            </a:fld>
            <a:endParaRPr lang="ru-RU"/>
          </a:p>
        </p:txBody>
      </p:sp>
    </p:spTree>
    <p:extLst>
      <p:ext uri="{BB962C8B-B14F-4D97-AF65-F5344CB8AC3E}">
        <p14:creationId xmlns:p14="http://schemas.microsoft.com/office/powerpoint/2010/main" val="378565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D109390-0A31-474E-9453-EA0FE64130A3}" type="datetimeFigureOut">
              <a:rPr lang="ru-RU" smtClean="0"/>
              <a:t>10.05.2023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8D2E86C-92B4-48B9-AF00-696619C24ED8}" type="slidenum">
              <a:rPr lang="ru-RU" smtClean="0"/>
              <a:t>‹#›</a:t>
            </a:fld>
            <a:endParaRPr lang="ru-RU"/>
          </a:p>
        </p:txBody>
      </p:sp>
    </p:spTree>
    <p:extLst>
      <p:ext uri="{BB962C8B-B14F-4D97-AF65-F5344CB8AC3E}">
        <p14:creationId xmlns:p14="http://schemas.microsoft.com/office/powerpoint/2010/main" val="3904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109390-0A31-474E-9453-EA0FE64130A3}" type="datetimeFigureOut">
              <a:rPr lang="ru-RU" smtClean="0"/>
              <a:t>10.05.2023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8D2E86C-92B4-48B9-AF00-696619C24ED8}" type="slidenum">
              <a:rPr lang="ru-RU" smtClean="0"/>
              <a:t>‹#›</a:t>
            </a:fld>
            <a:endParaRPr lang="ru-RU"/>
          </a:p>
        </p:txBody>
      </p:sp>
    </p:spTree>
    <p:extLst>
      <p:ext uri="{BB962C8B-B14F-4D97-AF65-F5344CB8AC3E}">
        <p14:creationId xmlns:p14="http://schemas.microsoft.com/office/powerpoint/2010/main" val="2060950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D109390-0A31-474E-9453-EA0FE64130A3}" type="datetimeFigureOut">
              <a:rPr lang="ru-RU" smtClean="0"/>
              <a:t>10.05.2023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8D2E86C-92B4-48B9-AF00-696619C24ED8}" type="slidenum">
              <a:rPr lang="ru-RU" smtClean="0"/>
              <a:t>‹#›</a:t>
            </a:fld>
            <a:endParaRPr lang="ru-RU"/>
          </a:p>
        </p:txBody>
      </p:sp>
    </p:spTree>
    <p:extLst>
      <p:ext uri="{BB962C8B-B14F-4D97-AF65-F5344CB8AC3E}">
        <p14:creationId xmlns:p14="http://schemas.microsoft.com/office/powerpoint/2010/main" val="2894984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D109390-0A31-474E-9453-EA0FE64130A3}" type="datetimeFigureOut">
              <a:rPr lang="ru-RU" smtClean="0"/>
              <a:t>10.05.2023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8D2E86C-92B4-48B9-AF00-696619C24ED8}" type="slidenum">
              <a:rPr lang="ru-RU" smtClean="0"/>
              <a:t>‹#›</a:t>
            </a:fld>
            <a:endParaRPr lang="ru-RU"/>
          </a:p>
        </p:txBody>
      </p:sp>
    </p:spTree>
    <p:extLst>
      <p:ext uri="{BB962C8B-B14F-4D97-AF65-F5344CB8AC3E}">
        <p14:creationId xmlns:p14="http://schemas.microsoft.com/office/powerpoint/2010/main" val="3192348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D109390-0A31-474E-9453-EA0FE64130A3}" type="datetimeFigureOut">
              <a:rPr lang="ru-RU" smtClean="0"/>
              <a:t>10.05.2023</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78D2E86C-92B4-48B9-AF00-696619C24ED8}" type="slidenum">
              <a:rPr lang="ru-RU" smtClean="0"/>
              <a:t>‹#›</a:t>
            </a:fld>
            <a:endParaRPr lang="ru-RU"/>
          </a:p>
        </p:txBody>
      </p:sp>
    </p:spTree>
    <p:extLst>
      <p:ext uri="{BB962C8B-B14F-4D97-AF65-F5344CB8AC3E}">
        <p14:creationId xmlns:p14="http://schemas.microsoft.com/office/powerpoint/2010/main" val="188824835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F0C00E-0764-BA74-21A8-124EF924CC26}"/>
              </a:ext>
            </a:extLst>
          </p:cNvPr>
          <p:cNvSpPr>
            <a:spLocks noGrp="1"/>
          </p:cNvSpPr>
          <p:nvPr>
            <p:ph type="ctrTitle"/>
          </p:nvPr>
        </p:nvSpPr>
        <p:spPr>
          <a:xfrm>
            <a:off x="1223493" y="559404"/>
            <a:ext cx="9444506" cy="1462579"/>
          </a:xfrm>
        </p:spPr>
        <p:txBody>
          <a:bodyPr>
            <a:normAutofit fontScale="90000"/>
          </a:bodyPr>
          <a:lstStyle/>
          <a:p>
            <a:pPr algn="ctr"/>
            <a:r>
              <a:rPr lang="ru-RU" sz="2800" dirty="0">
                <a:solidFill>
                  <a:schemeClr val="tx2">
                    <a:lumMod val="50000"/>
                  </a:schemeClr>
                </a:solidFill>
                <a:latin typeface="Arial Black" panose="020B0A04020102020204" pitchFamily="34" charset="0"/>
              </a:rPr>
              <a:t>МДОУ «Детский сад комбинированного вида №31»</a:t>
            </a:r>
            <a:br>
              <a:rPr lang="ru-RU" sz="2800" dirty="0">
                <a:solidFill>
                  <a:schemeClr val="tx2">
                    <a:lumMod val="50000"/>
                  </a:schemeClr>
                </a:solidFill>
                <a:latin typeface="Arial Black" panose="020B0A04020102020204" pitchFamily="34" charset="0"/>
              </a:rPr>
            </a:br>
            <a:r>
              <a:rPr lang="ru-RU" sz="2800" dirty="0">
                <a:solidFill>
                  <a:schemeClr val="tx2">
                    <a:lumMod val="50000"/>
                  </a:schemeClr>
                </a:solidFill>
                <a:latin typeface="Arial Black" panose="020B0A04020102020204" pitchFamily="34" charset="0"/>
              </a:rPr>
              <a:t>      Приозерский район, п. Сосново</a:t>
            </a:r>
            <a:br>
              <a:rPr lang="ru-RU" sz="2800" dirty="0"/>
            </a:br>
            <a:endParaRPr lang="ru-RU" sz="2800" dirty="0"/>
          </a:p>
        </p:txBody>
      </p:sp>
      <p:sp>
        <p:nvSpPr>
          <p:cNvPr id="3" name="Подзаголовок 2">
            <a:extLst>
              <a:ext uri="{FF2B5EF4-FFF2-40B4-BE49-F238E27FC236}">
                <a16:creationId xmlns:a16="http://schemas.microsoft.com/office/drawing/2014/main" id="{BE9B5064-3213-3442-F6A4-5529E81BA4E4}"/>
              </a:ext>
            </a:extLst>
          </p:cNvPr>
          <p:cNvSpPr>
            <a:spLocks noGrp="1"/>
          </p:cNvSpPr>
          <p:nvPr>
            <p:ph type="subTitle" idx="1"/>
          </p:nvPr>
        </p:nvSpPr>
        <p:spPr>
          <a:xfrm>
            <a:off x="1056068" y="2021983"/>
            <a:ext cx="9714963" cy="4662151"/>
          </a:xfrm>
        </p:spPr>
        <p:txBody>
          <a:bodyPr>
            <a:normAutofit/>
          </a:bodyPr>
          <a:lstStyle/>
          <a:p>
            <a:pPr algn="ctr"/>
            <a:r>
              <a:rPr lang="ru-RU" sz="5400" dirty="0">
                <a:solidFill>
                  <a:schemeClr val="accent2">
                    <a:lumMod val="50000"/>
                  </a:schemeClr>
                </a:solidFill>
                <a:latin typeface="Arial" panose="020B0604020202020204" pitchFamily="34" charset="0"/>
                <a:cs typeface="Arial" panose="020B0604020202020204" pitchFamily="34" charset="0"/>
              </a:rPr>
              <a:t>Русские традиции чаепития.</a:t>
            </a:r>
          </a:p>
          <a:p>
            <a:pPr algn="ctr"/>
            <a:r>
              <a:rPr lang="ru-RU" sz="3600" dirty="0">
                <a:solidFill>
                  <a:schemeClr val="accent2">
                    <a:lumMod val="50000"/>
                  </a:schemeClr>
                </a:solidFill>
                <a:latin typeface="Arial" panose="020B0604020202020204" pitchFamily="34" charset="0"/>
                <a:cs typeface="Arial" panose="020B0604020202020204" pitchFamily="34" charset="0"/>
              </a:rPr>
              <a:t>Чаепитие по-купечески.</a:t>
            </a:r>
          </a:p>
          <a:p>
            <a:endParaRPr lang="ru-RU" sz="3600" dirty="0">
              <a:solidFill>
                <a:schemeClr val="accent2">
                  <a:lumMod val="50000"/>
                </a:schemeClr>
              </a:solidFill>
              <a:latin typeface="Arial" panose="020B0604020202020204" pitchFamily="34" charset="0"/>
              <a:cs typeface="Arial" panose="020B0604020202020204" pitchFamily="34" charset="0"/>
            </a:endParaRPr>
          </a:p>
          <a:p>
            <a:endParaRPr lang="ru-RU" sz="3600" dirty="0">
              <a:solidFill>
                <a:srgbClr val="FF0000"/>
              </a:solidFill>
              <a:latin typeface="Arial" panose="020B0604020202020204" pitchFamily="34" charset="0"/>
              <a:cs typeface="Arial" panose="020B0604020202020204" pitchFamily="34" charset="0"/>
            </a:endParaRPr>
          </a:p>
          <a:p>
            <a:pPr algn="ctr"/>
            <a:r>
              <a:rPr lang="ru-RU" dirty="0">
                <a:solidFill>
                  <a:schemeClr val="bg2">
                    <a:lumMod val="25000"/>
                  </a:schemeClr>
                </a:solidFill>
                <a:latin typeface="Arial" panose="020B0604020202020204" pitchFamily="34" charset="0"/>
                <a:cs typeface="Arial" panose="020B0604020202020204" pitchFamily="34" charset="0"/>
              </a:rPr>
              <a:t>Воспитатель: Кузьмина Вера Александровна</a:t>
            </a:r>
          </a:p>
          <a:p>
            <a:pPr algn="ctr"/>
            <a:r>
              <a:rPr lang="ru-RU" dirty="0">
                <a:solidFill>
                  <a:schemeClr val="bg2">
                    <a:lumMod val="25000"/>
                  </a:schemeClr>
                </a:solidFill>
                <a:latin typeface="Arial" panose="020B0604020202020204" pitchFamily="34" charset="0"/>
                <a:cs typeface="Arial" panose="020B0604020202020204" pitchFamily="34" charset="0"/>
              </a:rPr>
              <a:t>Подготовительная группа</a:t>
            </a:r>
          </a:p>
          <a:p>
            <a:endParaRPr lang="ru-RU" dirty="0">
              <a:solidFill>
                <a:schemeClr val="bg2">
                  <a:lumMod val="25000"/>
                </a:schemeClr>
              </a:solidFill>
              <a:latin typeface="Arial" panose="020B0604020202020204" pitchFamily="34" charset="0"/>
              <a:cs typeface="Arial" panose="020B0604020202020204" pitchFamily="34" charset="0"/>
            </a:endParaRPr>
          </a:p>
          <a:p>
            <a:pPr algn="ctr"/>
            <a:r>
              <a:rPr lang="ru-RU" dirty="0">
                <a:solidFill>
                  <a:schemeClr val="bg2">
                    <a:lumMod val="25000"/>
                  </a:schemeClr>
                </a:solidFill>
                <a:latin typeface="Arial" panose="020B0604020202020204" pitchFamily="34" charset="0"/>
                <a:cs typeface="Arial" panose="020B0604020202020204" pitchFamily="34" charset="0"/>
              </a:rPr>
              <a:t>2022 год</a:t>
            </a:r>
          </a:p>
        </p:txBody>
      </p:sp>
    </p:spTree>
    <p:extLst>
      <p:ext uri="{BB962C8B-B14F-4D97-AF65-F5344CB8AC3E}">
        <p14:creationId xmlns:p14="http://schemas.microsoft.com/office/powerpoint/2010/main" val="1367529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63BE42-7106-8A08-8C91-A397F1722B7A}"/>
              </a:ext>
            </a:extLst>
          </p:cNvPr>
          <p:cNvSpPr>
            <a:spLocks noGrp="1"/>
          </p:cNvSpPr>
          <p:nvPr>
            <p:ph type="title"/>
          </p:nvPr>
        </p:nvSpPr>
        <p:spPr>
          <a:xfrm>
            <a:off x="677334" y="609600"/>
            <a:ext cx="8596668" cy="2339662"/>
          </a:xfrm>
        </p:spPr>
        <p:txBody>
          <a:bodyPr>
            <a:normAutofit fontScale="90000"/>
          </a:bodyPr>
          <a:lstStyle/>
          <a:p>
            <a:r>
              <a:rPr lang="ru-RU" dirty="0"/>
              <a:t>  </a:t>
            </a:r>
            <a:r>
              <a:rPr lang="ru-RU" sz="2200" dirty="0"/>
              <a:t>Когда купцы, их семьи и гости собирались на чаепитие-стол буквально «ломился от еды». На столе стояли пироги, пирожки, разные варенья, крендели, баранки, пряники, мёд, фрукты, сухофрукты и др. Стол накрывали красивой скатертью.</a:t>
            </a:r>
            <a:br>
              <a:rPr lang="ru-RU" sz="2200" dirty="0"/>
            </a:br>
            <a:r>
              <a:rPr lang="ru-RU" sz="2200" dirty="0"/>
              <a:t>За чаепитием в большой хорошей компании каждый человек мог выпить от 6-7 до 20 чашек чая</a:t>
            </a:r>
            <a:r>
              <a:rPr lang="ru-RU" sz="2700" dirty="0"/>
              <a:t>.</a:t>
            </a:r>
          </a:p>
        </p:txBody>
      </p:sp>
      <p:pic>
        <p:nvPicPr>
          <p:cNvPr id="6" name="Рисунок 5">
            <a:extLst>
              <a:ext uri="{FF2B5EF4-FFF2-40B4-BE49-F238E27FC236}">
                <a16:creationId xmlns:a16="http://schemas.microsoft.com/office/drawing/2014/main" id="{52F57C1C-E1B0-116B-B1BC-F316CCAB9E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15" y="3129566"/>
            <a:ext cx="4705082" cy="3490175"/>
          </a:xfrm>
          <a:prstGeom prst="rect">
            <a:avLst/>
          </a:prstGeom>
        </p:spPr>
      </p:pic>
      <p:pic>
        <p:nvPicPr>
          <p:cNvPr id="16" name="Рисунок 15">
            <a:extLst>
              <a:ext uri="{FF2B5EF4-FFF2-40B4-BE49-F238E27FC236}">
                <a16:creationId xmlns:a16="http://schemas.microsoft.com/office/drawing/2014/main" id="{22A6AD4D-6FA7-8FDA-B858-E57B82D40B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5342" y="2382592"/>
            <a:ext cx="6130343" cy="4475409"/>
          </a:xfrm>
          <a:prstGeom prst="rect">
            <a:avLst/>
          </a:prstGeom>
        </p:spPr>
      </p:pic>
    </p:spTree>
    <p:extLst>
      <p:ext uri="{BB962C8B-B14F-4D97-AF65-F5344CB8AC3E}">
        <p14:creationId xmlns:p14="http://schemas.microsoft.com/office/powerpoint/2010/main" val="1383094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21DAF4-90D7-B035-5433-2E1E13B572EF}"/>
              </a:ext>
            </a:extLst>
          </p:cNvPr>
          <p:cNvSpPr>
            <a:spLocks noGrp="1"/>
          </p:cNvSpPr>
          <p:nvPr>
            <p:ph type="title"/>
          </p:nvPr>
        </p:nvSpPr>
        <p:spPr/>
        <p:txBody>
          <a:bodyPr>
            <a:noAutofit/>
          </a:bodyPr>
          <a:lstStyle/>
          <a:p>
            <a:r>
              <a:rPr lang="ru-RU" sz="2400" dirty="0"/>
              <a:t>Бывали и скромные посиделки, когда чай пили просто с сахаром. Сахар подавали кусочками в общей вазочке. При помощи специальных щипчиков брали сахар и перекладывали себе на блюдечко. Сахар откусывали и запивали чаем. Так появилось выражение пить чай «вприкуску».</a:t>
            </a:r>
          </a:p>
        </p:txBody>
      </p:sp>
      <p:pic>
        <p:nvPicPr>
          <p:cNvPr id="4" name="Рисунок 3">
            <a:extLst>
              <a:ext uri="{FF2B5EF4-FFF2-40B4-BE49-F238E27FC236}">
                <a16:creationId xmlns:a16="http://schemas.microsoft.com/office/drawing/2014/main" id="{F54DB650-34E3-AA39-6040-67B0B370AE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127" y="3032973"/>
            <a:ext cx="4404575" cy="3503053"/>
          </a:xfrm>
          <a:prstGeom prst="rect">
            <a:avLst/>
          </a:prstGeom>
          <a:effectLst>
            <a:softEdge rad="63500"/>
          </a:effectLst>
        </p:spPr>
      </p:pic>
      <p:pic>
        <p:nvPicPr>
          <p:cNvPr id="6" name="Рисунок 5">
            <a:extLst>
              <a:ext uri="{FF2B5EF4-FFF2-40B4-BE49-F238E27FC236}">
                <a16:creationId xmlns:a16="http://schemas.microsoft.com/office/drawing/2014/main" id="{04FB8752-CEFF-B7D1-17B4-087EDD34CC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8677" y="2739979"/>
            <a:ext cx="6203324" cy="4089042"/>
          </a:xfrm>
          <a:prstGeom prst="rect">
            <a:avLst/>
          </a:prstGeom>
          <a:effectLst>
            <a:softEdge rad="63500"/>
          </a:effectLst>
        </p:spPr>
      </p:pic>
    </p:spTree>
    <p:extLst>
      <p:ext uri="{BB962C8B-B14F-4D97-AF65-F5344CB8AC3E}">
        <p14:creationId xmlns:p14="http://schemas.microsoft.com/office/powerpoint/2010/main" val="1175231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96E0991-D997-9F1D-02F9-7E23928B09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9593" y="824248"/>
            <a:ext cx="9353550" cy="6791325"/>
          </a:xfrm>
          <a:prstGeom prst="rect">
            <a:avLst/>
          </a:prstGeom>
          <a:effectLst>
            <a:softEdge rad="635000"/>
          </a:effectLst>
        </p:spPr>
      </p:pic>
      <p:sp>
        <p:nvSpPr>
          <p:cNvPr id="2" name="Заголовок 1">
            <a:extLst>
              <a:ext uri="{FF2B5EF4-FFF2-40B4-BE49-F238E27FC236}">
                <a16:creationId xmlns:a16="http://schemas.microsoft.com/office/drawing/2014/main" id="{E4C3408A-E5A6-6D6E-1D4C-B59D5FCA5C9B}"/>
              </a:ext>
            </a:extLst>
          </p:cNvPr>
          <p:cNvSpPr>
            <a:spLocks noGrp="1"/>
          </p:cNvSpPr>
          <p:nvPr>
            <p:ph type="title"/>
          </p:nvPr>
        </p:nvSpPr>
        <p:spPr>
          <a:xfrm>
            <a:off x="677334" y="609599"/>
            <a:ext cx="3031781" cy="3923763"/>
          </a:xfrm>
        </p:spPr>
        <p:txBody>
          <a:bodyPr>
            <a:normAutofit fontScale="90000"/>
          </a:bodyPr>
          <a:lstStyle/>
          <a:p>
            <a:r>
              <a:rPr lang="ru-RU" dirty="0"/>
              <a:t>В старину русские люди любили пить чай на свежем воздухе: столы накрывали на открытых</a:t>
            </a:r>
            <a:r>
              <a:rPr lang="en-US" dirty="0"/>
              <a:t> </a:t>
            </a:r>
            <a:r>
              <a:rPr lang="ru-RU" dirty="0"/>
              <a:t>верандах, во дворе или в саду.</a:t>
            </a:r>
          </a:p>
        </p:txBody>
      </p:sp>
    </p:spTree>
    <p:extLst>
      <p:ext uri="{BB962C8B-B14F-4D97-AF65-F5344CB8AC3E}">
        <p14:creationId xmlns:p14="http://schemas.microsoft.com/office/powerpoint/2010/main" val="2261103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483AB9-0848-0108-907C-A9E2ECD5B4B6}"/>
              </a:ext>
            </a:extLst>
          </p:cNvPr>
          <p:cNvSpPr>
            <a:spLocks noGrp="1"/>
          </p:cNvSpPr>
          <p:nvPr>
            <p:ph type="title"/>
          </p:nvPr>
        </p:nvSpPr>
        <p:spPr/>
        <p:txBody>
          <a:bodyPr/>
          <a:lstStyle/>
          <a:p>
            <a:endParaRPr lang="ru-RU"/>
          </a:p>
        </p:txBody>
      </p:sp>
      <p:pic>
        <p:nvPicPr>
          <p:cNvPr id="8" name="Рисунок 7">
            <a:extLst>
              <a:ext uri="{FF2B5EF4-FFF2-40B4-BE49-F238E27FC236}">
                <a16:creationId xmlns:a16="http://schemas.microsoft.com/office/drawing/2014/main" id="{F6E7EECD-81FC-D71D-8381-AA5E5FEFB2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0"/>
            <a:ext cx="8685594" cy="6858000"/>
          </a:xfrm>
          <a:prstGeom prst="rect">
            <a:avLst/>
          </a:prstGeom>
        </p:spPr>
      </p:pic>
    </p:spTree>
    <p:extLst>
      <p:ext uri="{BB962C8B-B14F-4D97-AF65-F5344CB8AC3E}">
        <p14:creationId xmlns:p14="http://schemas.microsoft.com/office/powerpoint/2010/main" val="2177442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AAD797-C9F9-EC5B-388A-061B291E1447}"/>
              </a:ext>
            </a:extLst>
          </p:cNvPr>
          <p:cNvSpPr>
            <a:spLocks noGrp="1"/>
          </p:cNvSpPr>
          <p:nvPr>
            <p:ph type="title"/>
          </p:nvPr>
        </p:nvSpPr>
        <p:spPr/>
        <p:txBody>
          <a:bodyPr/>
          <a:lstStyle/>
          <a:p>
            <a:endParaRPr lang="ru-RU" dirty="0"/>
          </a:p>
        </p:txBody>
      </p:sp>
      <p:pic>
        <p:nvPicPr>
          <p:cNvPr id="4" name="Рисунок 3">
            <a:extLst>
              <a:ext uri="{FF2B5EF4-FFF2-40B4-BE49-F238E27FC236}">
                <a16:creationId xmlns:a16="http://schemas.microsoft.com/office/drawing/2014/main" id="{24D68A6D-8555-7055-019F-F52813CF7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9775"/>
            <a:ext cx="5721300" cy="5958625"/>
          </a:xfrm>
          <a:prstGeom prst="rect">
            <a:avLst/>
          </a:prstGeom>
          <a:effectLst>
            <a:softEdge rad="63500"/>
          </a:effectLst>
        </p:spPr>
      </p:pic>
      <p:pic>
        <p:nvPicPr>
          <p:cNvPr id="6" name="Рисунок 5">
            <a:extLst>
              <a:ext uri="{FF2B5EF4-FFF2-40B4-BE49-F238E27FC236}">
                <a16:creationId xmlns:a16="http://schemas.microsoft.com/office/drawing/2014/main" id="{99983D8A-A9D1-D3E8-5263-AF9D847D0D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300" y="330915"/>
            <a:ext cx="6470700" cy="5835203"/>
          </a:xfrm>
          <a:prstGeom prst="rect">
            <a:avLst/>
          </a:prstGeom>
          <a:effectLst>
            <a:softEdge rad="127000"/>
          </a:effectLst>
        </p:spPr>
      </p:pic>
    </p:spTree>
    <p:extLst>
      <p:ext uri="{BB962C8B-B14F-4D97-AF65-F5344CB8AC3E}">
        <p14:creationId xmlns:p14="http://schemas.microsoft.com/office/powerpoint/2010/main" val="293618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962C81-4812-68B9-60FA-33D9491B6AB2}"/>
              </a:ext>
            </a:extLst>
          </p:cNvPr>
          <p:cNvSpPr>
            <a:spLocks noGrp="1"/>
          </p:cNvSpPr>
          <p:nvPr>
            <p:ph type="title"/>
          </p:nvPr>
        </p:nvSpPr>
        <p:spPr/>
        <p:txBody>
          <a:bodyPr>
            <a:normAutofit fontScale="90000"/>
          </a:bodyPr>
          <a:lstStyle/>
          <a:p>
            <a:r>
              <a:rPr lang="ru-RU" dirty="0"/>
              <a:t>Когда гость больше не хотел пить чай-он переворачивал пустую чашку вверх дном.</a:t>
            </a:r>
          </a:p>
        </p:txBody>
      </p:sp>
      <p:pic>
        <p:nvPicPr>
          <p:cNvPr id="4" name="Рисунок 3">
            <a:extLst>
              <a:ext uri="{FF2B5EF4-FFF2-40B4-BE49-F238E27FC236}">
                <a16:creationId xmlns:a16="http://schemas.microsoft.com/office/drawing/2014/main" id="{7DBCF1FF-3154-5C92-82C4-10876E8019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8603" y="2057400"/>
            <a:ext cx="6096000" cy="4572000"/>
          </a:xfrm>
          <a:prstGeom prst="rect">
            <a:avLst/>
          </a:prstGeom>
          <a:effectLst>
            <a:softEdge rad="63500"/>
          </a:effectLst>
        </p:spPr>
      </p:pic>
    </p:spTree>
    <p:extLst>
      <p:ext uri="{BB962C8B-B14F-4D97-AF65-F5344CB8AC3E}">
        <p14:creationId xmlns:p14="http://schemas.microsoft.com/office/powerpoint/2010/main" val="817260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018DF5-67BC-7BDA-CCF3-BE26629E04C2}"/>
              </a:ext>
            </a:extLst>
          </p:cNvPr>
          <p:cNvSpPr>
            <a:spLocks noGrp="1"/>
          </p:cNvSpPr>
          <p:nvPr>
            <p:ph type="title"/>
          </p:nvPr>
        </p:nvSpPr>
        <p:spPr>
          <a:xfrm>
            <a:off x="677334" y="609600"/>
            <a:ext cx="3843151" cy="4078310"/>
          </a:xfrm>
        </p:spPr>
        <p:txBody>
          <a:bodyPr>
            <a:normAutofit fontScale="90000"/>
          </a:bodyPr>
          <a:lstStyle/>
          <a:p>
            <a:r>
              <a:rPr lang="ru-RU" dirty="0"/>
              <a:t>Чай в России с давних пор был поводом для долгой, дружеской беседы.</a:t>
            </a:r>
            <a:br>
              <a:rPr lang="ru-RU" dirty="0"/>
            </a:br>
            <a:r>
              <a:rPr lang="ru-RU" dirty="0"/>
              <a:t>Самовар, много чая, угощений и приятная компания-вот составные части русского чаепития по –купечески.</a:t>
            </a:r>
          </a:p>
        </p:txBody>
      </p:sp>
      <p:pic>
        <p:nvPicPr>
          <p:cNvPr id="8" name="Рисунок 7">
            <a:extLst>
              <a:ext uri="{FF2B5EF4-FFF2-40B4-BE49-F238E27FC236}">
                <a16:creationId xmlns:a16="http://schemas.microsoft.com/office/drawing/2014/main" id="{C0E61F89-D0AF-093B-716F-5E3425BB50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447675"/>
            <a:ext cx="7620000" cy="5962650"/>
          </a:xfrm>
          <a:prstGeom prst="rect">
            <a:avLst/>
          </a:prstGeom>
        </p:spPr>
      </p:pic>
    </p:spTree>
    <p:extLst>
      <p:ext uri="{BB962C8B-B14F-4D97-AF65-F5344CB8AC3E}">
        <p14:creationId xmlns:p14="http://schemas.microsoft.com/office/powerpoint/2010/main" val="3050066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4F9CC10F-ACBA-AEEC-7AB6-87C90F3B8C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532" y="1976190"/>
            <a:ext cx="5821251" cy="5451700"/>
          </a:xfrm>
          <a:prstGeom prst="rect">
            <a:avLst/>
          </a:prstGeom>
        </p:spPr>
      </p:pic>
      <p:sp>
        <p:nvSpPr>
          <p:cNvPr id="3" name="Заголовок 2">
            <a:extLst>
              <a:ext uri="{FF2B5EF4-FFF2-40B4-BE49-F238E27FC236}">
                <a16:creationId xmlns:a16="http://schemas.microsoft.com/office/drawing/2014/main" id="{7DA6B755-59C5-B738-180B-E3C3FDEBB30D}"/>
              </a:ext>
            </a:extLst>
          </p:cNvPr>
          <p:cNvSpPr>
            <a:spLocks noGrp="1"/>
          </p:cNvSpPr>
          <p:nvPr>
            <p:ph type="title"/>
          </p:nvPr>
        </p:nvSpPr>
        <p:spPr>
          <a:xfrm>
            <a:off x="200816" y="0"/>
            <a:ext cx="8596668" cy="5512157"/>
          </a:xfrm>
        </p:spPr>
        <p:txBody>
          <a:bodyPr>
            <a:noAutofit/>
          </a:bodyPr>
          <a:lstStyle/>
          <a:p>
            <a:r>
              <a:rPr lang="ru-RU" sz="4400" dirty="0">
                <a:solidFill>
                  <a:schemeClr val="bg2">
                    <a:lumMod val="10000"/>
                  </a:schemeClr>
                </a:solidFill>
              </a:rPr>
              <a:t>С молоком, лимоном, мёдом</a:t>
            </a:r>
            <a:br>
              <a:rPr lang="ru-RU" sz="4400" dirty="0">
                <a:solidFill>
                  <a:schemeClr val="bg2">
                    <a:lumMod val="10000"/>
                  </a:schemeClr>
                </a:solidFill>
              </a:rPr>
            </a:br>
            <a:r>
              <a:rPr lang="ru-RU" sz="4400" dirty="0">
                <a:solidFill>
                  <a:schemeClr val="bg2">
                    <a:lumMod val="10000"/>
                  </a:schemeClr>
                </a:solidFill>
              </a:rPr>
              <a:t>С тортом или бутербродом…</a:t>
            </a:r>
            <a:br>
              <a:rPr lang="ru-RU" sz="4400" dirty="0">
                <a:solidFill>
                  <a:schemeClr val="bg2">
                    <a:lumMod val="10000"/>
                  </a:schemeClr>
                </a:solidFill>
              </a:rPr>
            </a:br>
            <a:r>
              <a:rPr lang="ru-RU" sz="4400" dirty="0">
                <a:solidFill>
                  <a:schemeClr val="bg2">
                    <a:lumMod val="10000"/>
                  </a:schemeClr>
                </a:solidFill>
              </a:rPr>
              <a:t>Иди, скорей друзей встречай,</a:t>
            </a:r>
            <a:br>
              <a:rPr lang="ru-RU" sz="4400" dirty="0">
                <a:solidFill>
                  <a:schemeClr val="bg2">
                    <a:lumMod val="10000"/>
                  </a:schemeClr>
                </a:solidFill>
              </a:rPr>
            </a:br>
            <a:r>
              <a:rPr lang="ru-RU" sz="4400" dirty="0">
                <a:solidFill>
                  <a:schemeClr val="bg2">
                    <a:lumMod val="10000"/>
                  </a:schemeClr>
                </a:solidFill>
              </a:rPr>
              <a:t>Наливай всем вкусный …  (чай)</a:t>
            </a:r>
          </a:p>
        </p:txBody>
      </p:sp>
    </p:spTree>
    <p:extLst>
      <p:ext uri="{BB962C8B-B14F-4D97-AF65-F5344CB8AC3E}">
        <p14:creationId xmlns:p14="http://schemas.microsoft.com/office/powerpoint/2010/main" val="2677054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687E64-536E-5502-BDEE-2139C9C072FB}"/>
              </a:ext>
            </a:extLst>
          </p:cNvPr>
          <p:cNvSpPr>
            <a:spLocks noGrp="1"/>
          </p:cNvSpPr>
          <p:nvPr>
            <p:ph type="title"/>
          </p:nvPr>
        </p:nvSpPr>
        <p:spPr>
          <a:xfrm>
            <a:off x="677334" y="609600"/>
            <a:ext cx="10759292" cy="1320800"/>
          </a:xfrm>
        </p:spPr>
        <p:txBody>
          <a:bodyPr/>
          <a:lstStyle/>
          <a:p>
            <a:r>
              <a:rPr lang="ru-RU" dirty="0">
                <a:solidFill>
                  <a:schemeClr val="bg2">
                    <a:lumMod val="10000"/>
                  </a:schemeClr>
                </a:solidFill>
              </a:rPr>
              <a:t>Чай – самый популярный напиток во всём мире.</a:t>
            </a:r>
          </a:p>
        </p:txBody>
      </p:sp>
      <p:pic>
        <p:nvPicPr>
          <p:cNvPr id="12" name="Рисунок 11">
            <a:extLst>
              <a:ext uri="{FF2B5EF4-FFF2-40B4-BE49-F238E27FC236}">
                <a16:creationId xmlns:a16="http://schemas.microsoft.com/office/drawing/2014/main" id="{BEE17132-C7DC-D553-D5FE-6FFB394D92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7826" y="1470992"/>
            <a:ext cx="7964557" cy="5387008"/>
          </a:xfrm>
          <a:prstGeom prst="rect">
            <a:avLst/>
          </a:prstGeom>
          <a:ln>
            <a:noFill/>
          </a:ln>
          <a:effectLst>
            <a:softEdge rad="112500"/>
          </a:effectLst>
        </p:spPr>
      </p:pic>
    </p:spTree>
    <p:extLst>
      <p:ext uri="{BB962C8B-B14F-4D97-AF65-F5344CB8AC3E}">
        <p14:creationId xmlns:p14="http://schemas.microsoft.com/office/powerpoint/2010/main" val="2986335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7A57E41E-D02B-67E6-56FD-51F120F95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9696" y="3091732"/>
            <a:ext cx="6242304" cy="3901440"/>
          </a:xfrm>
          <a:prstGeom prst="rect">
            <a:avLst/>
          </a:prstGeom>
        </p:spPr>
      </p:pic>
      <p:sp>
        <p:nvSpPr>
          <p:cNvPr id="2" name="Заголовок 1">
            <a:extLst>
              <a:ext uri="{FF2B5EF4-FFF2-40B4-BE49-F238E27FC236}">
                <a16:creationId xmlns:a16="http://schemas.microsoft.com/office/drawing/2014/main" id="{F423BF24-60E9-0B1E-0E84-847899188C05}"/>
              </a:ext>
            </a:extLst>
          </p:cNvPr>
          <p:cNvSpPr>
            <a:spLocks noGrp="1"/>
          </p:cNvSpPr>
          <p:nvPr>
            <p:ph type="title"/>
          </p:nvPr>
        </p:nvSpPr>
        <p:spPr>
          <a:xfrm>
            <a:off x="677333" y="609601"/>
            <a:ext cx="8811223" cy="1205948"/>
          </a:xfrm>
        </p:spPr>
        <p:txBody>
          <a:bodyPr>
            <a:normAutofit fontScale="90000"/>
          </a:bodyPr>
          <a:lstStyle/>
          <a:p>
            <a:r>
              <a:rPr lang="ru-RU" sz="4000" b="1" dirty="0">
                <a:solidFill>
                  <a:schemeClr val="tx2">
                    <a:lumMod val="50000"/>
                  </a:schemeClr>
                </a:solidFill>
              </a:rPr>
              <a:t>Почему люди так любят этот напиток?</a:t>
            </a:r>
            <a:br>
              <a:rPr lang="ru-RU" sz="4000" b="1" dirty="0">
                <a:solidFill>
                  <a:schemeClr val="tx2">
                    <a:lumMod val="50000"/>
                  </a:schemeClr>
                </a:solidFill>
              </a:rPr>
            </a:br>
            <a:br>
              <a:rPr lang="ru-RU" b="1" dirty="0"/>
            </a:br>
            <a:r>
              <a:rPr lang="ru-RU" dirty="0">
                <a:solidFill>
                  <a:schemeClr val="bg2">
                    <a:lumMod val="10000"/>
                  </a:schemeClr>
                </a:solidFill>
              </a:rPr>
              <a:t>Потому, что в нём есть полезные для организма вещества, он придаёт сил, бодрит, помогает бороться с сонливостью, согревает в холодную погоду.</a:t>
            </a:r>
            <a:br>
              <a:rPr lang="ru-RU" dirty="0">
                <a:solidFill>
                  <a:schemeClr val="bg2">
                    <a:lumMod val="10000"/>
                  </a:schemeClr>
                </a:solidFill>
              </a:rPr>
            </a:br>
            <a:br>
              <a:rPr lang="ru-RU" dirty="0">
                <a:solidFill>
                  <a:schemeClr val="bg2">
                    <a:lumMod val="10000"/>
                  </a:schemeClr>
                </a:solidFill>
              </a:rPr>
            </a:br>
            <a:endParaRPr lang="ru-RU" dirty="0">
              <a:solidFill>
                <a:schemeClr val="bg2">
                  <a:lumMod val="10000"/>
                </a:schemeClr>
              </a:solidFill>
            </a:endParaRPr>
          </a:p>
        </p:txBody>
      </p:sp>
    </p:spTree>
    <p:extLst>
      <p:ext uri="{BB962C8B-B14F-4D97-AF65-F5344CB8AC3E}">
        <p14:creationId xmlns:p14="http://schemas.microsoft.com/office/powerpoint/2010/main" val="4161136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a:extLst>
              <a:ext uri="{FF2B5EF4-FFF2-40B4-BE49-F238E27FC236}">
                <a16:creationId xmlns:a16="http://schemas.microsoft.com/office/drawing/2014/main" id="{4D3B3F2F-A762-54C2-556B-FD58EE5798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3352" y="2625145"/>
            <a:ext cx="5962918" cy="4232856"/>
          </a:xfrm>
          <a:prstGeom prst="rect">
            <a:avLst/>
          </a:prstGeom>
        </p:spPr>
      </p:pic>
      <p:sp>
        <p:nvSpPr>
          <p:cNvPr id="2" name="Заголовок 1">
            <a:extLst>
              <a:ext uri="{FF2B5EF4-FFF2-40B4-BE49-F238E27FC236}">
                <a16:creationId xmlns:a16="http://schemas.microsoft.com/office/drawing/2014/main" id="{DB09EB7A-976D-CEF1-C450-96C3802399DD}"/>
              </a:ext>
            </a:extLst>
          </p:cNvPr>
          <p:cNvSpPr>
            <a:spLocks noGrp="1"/>
          </p:cNvSpPr>
          <p:nvPr>
            <p:ph type="title"/>
          </p:nvPr>
        </p:nvSpPr>
        <p:spPr>
          <a:xfrm>
            <a:off x="252330" y="0"/>
            <a:ext cx="9625765" cy="4232856"/>
          </a:xfrm>
        </p:spPr>
        <p:txBody>
          <a:bodyPr>
            <a:normAutofit/>
          </a:bodyPr>
          <a:lstStyle/>
          <a:p>
            <a:r>
              <a:rPr lang="ru-RU" b="1" dirty="0"/>
              <a:t>В России давно сложились свои традиции чаепития.</a:t>
            </a:r>
            <a:br>
              <a:rPr lang="ru-RU" b="1" dirty="0"/>
            </a:br>
            <a:r>
              <a:rPr lang="ru-RU" sz="2400" b="1" dirty="0">
                <a:solidFill>
                  <a:schemeClr val="bg2">
                    <a:lumMod val="10000"/>
                  </a:schemeClr>
                </a:solidFill>
              </a:rPr>
              <a:t>Чаепитие было неотъемлемой частью жизни русских купцов. За чаем собиралась вся большая семья, решались семейные дела, обсуждались городские новости. За чаем купцы встречались со своими партнёрами по торговле и обсуждали деловые вопросы.</a:t>
            </a:r>
            <a:br>
              <a:rPr lang="ru-RU" b="1" dirty="0">
                <a:solidFill>
                  <a:schemeClr val="bg2">
                    <a:lumMod val="10000"/>
                  </a:schemeClr>
                </a:solidFill>
              </a:rPr>
            </a:br>
            <a:endParaRPr lang="ru-RU" b="1" dirty="0">
              <a:solidFill>
                <a:schemeClr val="bg2">
                  <a:lumMod val="10000"/>
                </a:schemeClr>
              </a:solidFill>
            </a:endParaRPr>
          </a:p>
        </p:txBody>
      </p:sp>
    </p:spTree>
    <p:extLst>
      <p:ext uri="{BB962C8B-B14F-4D97-AF65-F5344CB8AC3E}">
        <p14:creationId xmlns:p14="http://schemas.microsoft.com/office/powerpoint/2010/main" val="1579037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EF4CA7-641D-3789-1E12-50C10DAEBF3D}"/>
              </a:ext>
            </a:extLst>
          </p:cNvPr>
          <p:cNvSpPr>
            <a:spLocks noGrp="1"/>
          </p:cNvSpPr>
          <p:nvPr>
            <p:ph type="title"/>
          </p:nvPr>
        </p:nvSpPr>
        <p:spPr/>
        <p:txBody>
          <a:bodyPr>
            <a:normAutofit fontScale="90000"/>
          </a:bodyPr>
          <a:lstStyle/>
          <a:p>
            <a:r>
              <a:rPr lang="ru-RU" dirty="0">
                <a:solidFill>
                  <a:schemeClr val="accent3">
                    <a:lumMod val="75000"/>
                  </a:schemeClr>
                </a:solidFill>
              </a:rPr>
              <a:t>Именно купцы придумали пить чай из блюдца, когда дворяне считали это дурным тоном.</a:t>
            </a:r>
          </a:p>
        </p:txBody>
      </p:sp>
      <p:pic>
        <p:nvPicPr>
          <p:cNvPr id="16" name="Рисунок 15">
            <a:extLst>
              <a:ext uri="{FF2B5EF4-FFF2-40B4-BE49-F238E27FC236}">
                <a16:creationId xmlns:a16="http://schemas.microsoft.com/office/drawing/2014/main" id="{9171A3E7-8D59-8C94-8B4F-72E5E95B3D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7616" y="2279561"/>
            <a:ext cx="5961986" cy="5406443"/>
          </a:xfrm>
          <a:prstGeom prst="rect">
            <a:avLst/>
          </a:prstGeom>
          <a:effectLst>
            <a:softEdge rad="63500"/>
          </a:effectLst>
        </p:spPr>
      </p:pic>
      <p:pic>
        <p:nvPicPr>
          <p:cNvPr id="26" name="Рисунок 25">
            <a:extLst>
              <a:ext uri="{FF2B5EF4-FFF2-40B4-BE49-F238E27FC236}">
                <a16:creationId xmlns:a16="http://schemas.microsoft.com/office/drawing/2014/main" id="{098CD1E5-52ED-2E41-BF53-CAA9822D44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53" y="2279561"/>
            <a:ext cx="6297769" cy="4705438"/>
          </a:xfrm>
          <a:prstGeom prst="rect">
            <a:avLst/>
          </a:prstGeom>
          <a:effectLst>
            <a:softEdge rad="63500"/>
          </a:effectLst>
        </p:spPr>
      </p:pic>
    </p:spTree>
    <p:extLst>
      <p:ext uri="{BB962C8B-B14F-4D97-AF65-F5344CB8AC3E}">
        <p14:creationId xmlns:p14="http://schemas.microsoft.com/office/powerpoint/2010/main" val="3158314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C84559-CF74-CCA3-A9E7-6EF5B5E90BA1}"/>
              </a:ext>
            </a:extLst>
          </p:cNvPr>
          <p:cNvSpPr>
            <a:spLocks noGrp="1"/>
          </p:cNvSpPr>
          <p:nvPr>
            <p:ph type="title"/>
          </p:nvPr>
        </p:nvSpPr>
        <p:spPr>
          <a:xfrm>
            <a:off x="677333" y="386366"/>
            <a:ext cx="6315895" cy="4971245"/>
          </a:xfrm>
        </p:spPr>
        <p:txBody>
          <a:bodyPr>
            <a:normAutofit fontScale="90000"/>
          </a:bodyPr>
          <a:lstStyle/>
          <a:p>
            <a:pPr algn="ctr"/>
            <a:r>
              <a:rPr lang="ru-RU" dirty="0"/>
              <a:t>Самовар был самой главной фигурой на столе!</a:t>
            </a:r>
            <a:br>
              <a:rPr lang="ru-RU" dirty="0"/>
            </a:br>
            <a:r>
              <a:rPr lang="ru-RU" dirty="0"/>
              <a:t>Пузатый, важный, начищенный до блеска!</a:t>
            </a:r>
            <a:br>
              <a:rPr lang="ru-RU" dirty="0"/>
            </a:br>
            <a:r>
              <a:rPr lang="ru-RU" dirty="0"/>
              <a:t>Он был изобретён специально для нагревания воды для чая.</a:t>
            </a:r>
            <a:br>
              <a:rPr lang="ru-RU" dirty="0"/>
            </a:br>
            <a:r>
              <a:rPr lang="ru-RU" dirty="0"/>
              <a:t>В каждой купеческой семье обязательно был самовар. </a:t>
            </a:r>
            <a:br>
              <a:rPr lang="ru-RU" dirty="0"/>
            </a:br>
            <a:endParaRPr lang="ru-RU" dirty="0"/>
          </a:p>
        </p:txBody>
      </p:sp>
      <p:pic>
        <p:nvPicPr>
          <p:cNvPr id="4" name="Рисунок 3">
            <a:extLst>
              <a:ext uri="{FF2B5EF4-FFF2-40B4-BE49-F238E27FC236}">
                <a16:creationId xmlns:a16="http://schemas.microsoft.com/office/drawing/2014/main" id="{41039209-A646-6A9F-A87A-6061641AF8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1099" y="0"/>
            <a:ext cx="4990901" cy="6858000"/>
          </a:xfrm>
          <a:prstGeom prst="rect">
            <a:avLst/>
          </a:prstGeom>
        </p:spPr>
      </p:pic>
    </p:spTree>
    <p:extLst>
      <p:ext uri="{BB962C8B-B14F-4D97-AF65-F5344CB8AC3E}">
        <p14:creationId xmlns:p14="http://schemas.microsoft.com/office/powerpoint/2010/main" val="77270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57EE52-47ED-84E4-2EA3-11FBFF261161}"/>
              </a:ext>
            </a:extLst>
          </p:cNvPr>
          <p:cNvSpPr>
            <a:spLocks noGrp="1"/>
          </p:cNvSpPr>
          <p:nvPr>
            <p:ph type="title"/>
          </p:nvPr>
        </p:nvSpPr>
        <p:spPr/>
        <p:txBody>
          <a:bodyPr/>
          <a:lstStyle/>
          <a:p>
            <a:endParaRPr lang="ru-RU"/>
          </a:p>
        </p:txBody>
      </p:sp>
      <p:pic>
        <p:nvPicPr>
          <p:cNvPr id="4" name="Рисунок 3">
            <a:extLst>
              <a:ext uri="{FF2B5EF4-FFF2-40B4-BE49-F238E27FC236}">
                <a16:creationId xmlns:a16="http://schemas.microsoft.com/office/drawing/2014/main" id="{DE66953B-AEF6-CC68-A10E-6F8E5DC2C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 y="0"/>
            <a:ext cx="6089333" cy="6858000"/>
          </a:xfrm>
          <a:prstGeom prst="rect">
            <a:avLst/>
          </a:prstGeom>
          <a:effectLst>
            <a:softEdge rad="127000"/>
          </a:effectLst>
        </p:spPr>
      </p:pic>
      <p:pic>
        <p:nvPicPr>
          <p:cNvPr id="6" name="Рисунок 5">
            <a:extLst>
              <a:ext uri="{FF2B5EF4-FFF2-40B4-BE49-F238E27FC236}">
                <a16:creationId xmlns:a16="http://schemas.microsoft.com/office/drawing/2014/main" id="{4DEB94D7-0E8F-F3A5-CE81-E098FAB89D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0222" y="0"/>
            <a:ext cx="6607559" cy="6795389"/>
          </a:xfrm>
          <a:prstGeom prst="rect">
            <a:avLst/>
          </a:prstGeom>
          <a:effectLst>
            <a:softEdge rad="127000"/>
          </a:effectLst>
        </p:spPr>
      </p:pic>
    </p:spTree>
    <p:extLst>
      <p:ext uri="{BB962C8B-B14F-4D97-AF65-F5344CB8AC3E}">
        <p14:creationId xmlns:p14="http://schemas.microsoft.com/office/powerpoint/2010/main" val="82609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C93504-F1E6-17B1-B82E-D6468C02C904}"/>
              </a:ext>
            </a:extLst>
          </p:cNvPr>
          <p:cNvSpPr>
            <a:spLocks noGrp="1"/>
          </p:cNvSpPr>
          <p:nvPr>
            <p:ph type="title"/>
          </p:nvPr>
        </p:nvSpPr>
        <p:spPr>
          <a:xfrm>
            <a:off x="677334" y="609600"/>
            <a:ext cx="10295466" cy="1320800"/>
          </a:xfrm>
        </p:spPr>
        <p:txBody>
          <a:bodyPr>
            <a:normAutofit/>
          </a:bodyPr>
          <a:lstStyle/>
          <a:p>
            <a:r>
              <a:rPr lang="ru-RU" sz="2400" dirty="0">
                <a:solidFill>
                  <a:schemeClr val="tx1"/>
                </a:solidFill>
              </a:rPr>
              <a:t>Чай заваривали в заварочном чайнике, ставили его на «корону» самовара и накрывали куклой-грелкой, чтобы быстро не остывал. Заварку разливали по чашкам и разбавляли водой из самовара.</a:t>
            </a:r>
          </a:p>
        </p:txBody>
      </p:sp>
      <p:pic>
        <p:nvPicPr>
          <p:cNvPr id="4" name="Рисунок 3">
            <a:extLst>
              <a:ext uri="{FF2B5EF4-FFF2-40B4-BE49-F238E27FC236}">
                <a16:creationId xmlns:a16="http://schemas.microsoft.com/office/drawing/2014/main" id="{93E6FAF2-C180-E166-282E-A347628DD5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664" y="2136820"/>
            <a:ext cx="3657600" cy="4721180"/>
          </a:xfrm>
          <a:prstGeom prst="rect">
            <a:avLst/>
          </a:prstGeom>
          <a:effectLst>
            <a:softEdge rad="63500"/>
          </a:effectLst>
        </p:spPr>
      </p:pic>
      <p:pic>
        <p:nvPicPr>
          <p:cNvPr id="5" name="Рисунок 4">
            <a:extLst>
              <a:ext uri="{FF2B5EF4-FFF2-40B4-BE49-F238E27FC236}">
                <a16:creationId xmlns:a16="http://schemas.microsoft.com/office/drawing/2014/main" id="{4A173444-11AD-6308-9DFB-6189E48BCD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1555" y="2136820"/>
            <a:ext cx="3876541" cy="4721180"/>
          </a:xfrm>
          <a:prstGeom prst="rect">
            <a:avLst/>
          </a:prstGeom>
          <a:effectLst>
            <a:softEdge rad="63500"/>
          </a:effectLst>
        </p:spPr>
      </p:pic>
    </p:spTree>
    <p:extLst>
      <p:ext uri="{BB962C8B-B14F-4D97-AF65-F5344CB8AC3E}">
        <p14:creationId xmlns:p14="http://schemas.microsoft.com/office/powerpoint/2010/main" val="3473722140"/>
      </p:ext>
    </p:extLst>
  </p:cSld>
  <p:clrMapOvr>
    <a:masterClrMapping/>
  </p:clrMapOvr>
</p:sld>
</file>

<file path=ppt/theme/theme1.xml><?xml version="1.0" encoding="utf-8"?>
<a:theme xmlns:a="http://schemas.openxmlformats.org/drawingml/2006/main" name="Аспект">
  <a:themeElements>
    <a:clrScheme name="Оранжевый">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Дымчатое стекло">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152</TotalTime>
  <Words>417</Words>
  <Application>Microsoft Office PowerPoint</Application>
  <PresentationFormat>Широкоэкранный</PresentationFormat>
  <Paragraphs>21</Paragraphs>
  <Slides>16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16</vt:i4>
      </vt:variant>
    </vt:vector>
  </HeadingPairs>
  <TitlesOfParts>
    <vt:vector size="21" baseType="lpstr">
      <vt:lpstr>Arial</vt:lpstr>
      <vt:lpstr>Arial Black</vt:lpstr>
      <vt:lpstr>Trebuchet MS</vt:lpstr>
      <vt:lpstr>Wingdings 3</vt:lpstr>
      <vt:lpstr>Аспект</vt:lpstr>
      <vt:lpstr>МДОУ «Детский сад комбинированного вида №31»       Приозерский район, п. Сосново </vt:lpstr>
      <vt:lpstr>С молоком, лимоном, мёдом С тортом или бутербродом… Иди, скорей друзей встречай, Наливай всем вкусный …  (чай)</vt:lpstr>
      <vt:lpstr>Чай – самый популярный напиток во всём мире.</vt:lpstr>
      <vt:lpstr>Почему люди так любят этот напиток?  Потому, что в нём есть полезные для организма вещества, он придаёт сил, бодрит, помогает бороться с сонливостью, согревает в холодную погоду.  </vt:lpstr>
      <vt:lpstr>В России давно сложились свои традиции чаепития. Чаепитие было неотъемлемой частью жизни русских купцов. За чаем собиралась вся большая семья, решались семейные дела, обсуждались городские новости. За чаем купцы встречались со своими партнёрами по торговле и обсуждали деловые вопросы. </vt:lpstr>
      <vt:lpstr>Именно купцы придумали пить чай из блюдца, когда дворяне считали это дурным тоном.</vt:lpstr>
      <vt:lpstr>Самовар был самой главной фигурой на столе! Пузатый, важный, начищенный до блеска! Он был изобретён специально для нагревания воды для чая. В каждой купеческой семье обязательно был самовар.  </vt:lpstr>
      <vt:lpstr>Презентация PowerPoint</vt:lpstr>
      <vt:lpstr>Чай заваривали в заварочном чайнике, ставили его на «корону» самовара и накрывали куклой-грелкой, чтобы быстро не остывал. Заварку разливали по чашкам и разбавляли водой из самовара.</vt:lpstr>
      <vt:lpstr>  Когда купцы, их семьи и гости собирались на чаепитие-стол буквально «ломился от еды». На столе стояли пироги, пирожки, разные варенья, крендели, баранки, пряники, мёд, фрукты, сухофрукты и др. Стол накрывали красивой скатертью. За чаепитием в большой хорошей компании каждый человек мог выпить от 6-7 до 20 чашек чая.</vt:lpstr>
      <vt:lpstr>Бывали и скромные посиделки, когда чай пили просто с сахаром. Сахар подавали кусочками в общей вазочке. При помощи специальных щипчиков брали сахар и перекладывали себе на блюдечко. Сахар откусывали и запивали чаем. Так появилось выражение пить чай «вприкуску».</vt:lpstr>
      <vt:lpstr>В старину русские люди любили пить чай на свежем воздухе: столы накрывали на открытых верандах, во дворе или в саду.</vt:lpstr>
      <vt:lpstr>Презентация PowerPoint</vt:lpstr>
      <vt:lpstr>Презентация PowerPoint</vt:lpstr>
      <vt:lpstr>Когда гость больше не хотел пить чай-он переворачивал пустую чашку вверх дном.</vt:lpstr>
      <vt:lpstr>Чай в России с давних пор был поводом для долгой, дружеской беседы. Самовар, много чая, угощений и приятная компания-вот составные части русского чаепития по –купечески.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МДОУ «Детский сад комбинированного вида №31»       Приозерский район, п. Сосново</dc:title>
  <dc:creator>DOU31</dc:creator>
  <cp:lastModifiedBy>MDOU№31</cp:lastModifiedBy>
  <cp:revision>14</cp:revision>
  <dcterms:created xsi:type="dcterms:W3CDTF">2023-01-21T07:36:58Z</dcterms:created>
  <dcterms:modified xsi:type="dcterms:W3CDTF">2023-05-10T10:38:23Z</dcterms:modified>
</cp:coreProperties>
</file>