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74" r:id="rId3"/>
    <p:sldId id="275" r:id="rId4"/>
    <p:sldId id="276" r:id="rId5"/>
    <p:sldId id="277" r:id="rId6"/>
    <p:sldId id="278" r:id="rId7"/>
    <p:sldId id="268" r:id="rId8"/>
    <p:sldId id="262" r:id="rId9"/>
    <p:sldId id="279" r:id="rId10"/>
    <p:sldId id="266" r:id="rId11"/>
    <p:sldId id="273" r:id="rId12"/>
    <p:sldId id="257" r:id="rId13"/>
    <p:sldId id="258" r:id="rId14"/>
    <p:sldId id="259" r:id="rId15"/>
    <p:sldId id="269" r:id="rId16"/>
    <p:sldId id="260" r:id="rId17"/>
    <p:sldId id="261" r:id="rId18"/>
    <p:sldId id="263" r:id="rId19"/>
    <p:sldId id="264" r:id="rId20"/>
    <p:sldId id="265" r:id="rId21"/>
    <p:sldId id="270" r:id="rId22"/>
    <p:sldId id="27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4A1-0BFA-46B2-8DCB-C4C32DE03DC4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45B2-F4E6-4CEC-9D5F-A1FD1A48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349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4A1-0BFA-46B2-8DCB-C4C32DE03DC4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45B2-F4E6-4CEC-9D5F-A1FD1A48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507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4A1-0BFA-46B2-8DCB-C4C32DE03DC4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45B2-F4E6-4CEC-9D5F-A1FD1A48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233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4A1-0BFA-46B2-8DCB-C4C32DE03DC4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45B2-F4E6-4CEC-9D5F-A1FD1A48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231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4A1-0BFA-46B2-8DCB-C4C32DE03DC4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45B2-F4E6-4CEC-9D5F-A1FD1A48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79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4A1-0BFA-46B2-8DCB-C4C32DE03DC4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45B2-F4E6-4CEC-9D5F-A1FD1A48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970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4A1-0BFA-46B2-8DCB-C4C32DE03DC4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45B2-F4E6-4CEC-9D5F-A1FD1A48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317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4A1-0BFA-46B2-8DCB-C4C32DE03DC4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45B2-F4E6-4CEC-9D5F-A1FD1A48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536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4A1-0BFA-46B2-8DCB-C4C32DE03DC4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45B2-F4E6-4CEC-9D5F-A1FD1A48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94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4A1-0BFA-46B2-8DCB-C4C32DE03DC4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45B2-F4E6-4CEC-9D5F-A1FD1A48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286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94A1-0BFA-46B2-8DCB-C4C32DE03DC4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145B2-F4E6-4CEC-9D5F-A1FD1A48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669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694A1-0BFA-46B2-8DCB-C4C32DE03DC4}" type="datetimeFigureOut">
              <a:rPr lang="ru-RU" smtClean="0"/>
              <a:t>24.01.2021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145B2-F4E6-4CEC-9D5F-A1FD1A48C7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02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dl.ppt123.net/pptbj/201203/20120307081008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303"/>
            <a:ext cx="7772400" cy="1500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3200" dirty="0">
                <a:latin typeface="Garamond" panose="02020404030301010803" pitchFamily="18" charset="0"/>
              </a:rPr>
              <a:t>Народные традиции в разновозрастной группе дошкольного возраста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9ABFA3-6FE3-4629-8176-71B11B6EA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1" y="1928803"/>
            <a:ext cx="7943278" cy="4253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dl.ppt123.net/pptbj/201203/2012030708100883.jpg">
            <a:extLst>
              <a:ext uri="{FF2B5EF4-FFF2-40B4-BE49-F238E27FC236}">
                <a16:creationId xmlns:a16="http://schemas.microsoft.com/office/drawing/2014/main" id="{E5AF6CA1-E484-4D4C-8F70-18882490E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7558" y="750281"/>
            <a:ext cx="6488883" cy="6784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000" dirty="0">
                <a:latin typeface="Garamond" panose="02020404030301010803" pitchFamily="18" charset="0"/>
              </a:rPr>
              <a:t>Народные игры развивают у детей ловкость, быстроту движений, силу, меткость, находчивость, внимание, память.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286280"/>
          </a:xfrm>
        </p:spPr>
        <p:txBody>
          <a:bodyPr/>
          <a:lstStyle/>
          <a:p>
            <a:pPr>
              <a:buNone/>
            </a:pPr>
            <a:r>
              <a:rPr lang="ru-RU" i="1" dirty="0"/>
              <a:t> 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026" name="Picture 2" descr="C:\Users\User\Downloads\IMG-fe22e8d3b597b2ae22977a4c56e909c5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9529" y="1569057"/>
            <a:ext cx="3426976" cy="45427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C:\Users\User\Downloads\IMG-5d44a5d6d66b2d73bce73a52bf02de94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569057"/>
            <a:ext cx="3692471" cy="45386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BFFF01-812E-4521-A819-8F0AC64FA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2" y="1220"/>
            <a:ext cx="8686799" cy="6856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5CDD077-BF5C-423E-8147-C448DF19A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832" y="-144821"/>
            <a:ext cx="6758063" cy="76114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ru-RU" dirty="0">
                <a:latin typeface="Garamond" panose="02020404030301010803" pitchFamily="18" charset="0"/>
              </a:rPr>
              <a:t>Праздник «Святки-Колядки»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726B1B-3728-4C0D-BA88-7A5A1BE42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974" y="6361759"/>
            <a:ext cx="5705213" cy="63234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Garamond" panose="02020404030301010803" pitchFamily="18" charset="0"/>
              </a:rPr>
              <a:t>Из опыта работы МБДОУ №165</a:t>
            </a:r>
          </a:p>
        </p:txBody>
      </p:sp>
    </p:spTree>
    <p:extLst>
      <p:ext uri="{BB962C8B-B14F-4D97-AF65-F5344CB8AC3E}">
        <p14:creationId xmlns:p14="http://schemas.microsoft.com/office/powerpoint/2010/main" val="167159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302D3-A4A4-4EAE-B01F-1212BCC18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52" y="5689201"/>
            <a:ext cx="6970080" cy="887768"/>
          </a:xfr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Знакомство детей с зимними народными праздниками и традициями</a:t>
            </a:r>
            <a:endParaRPr lang="ru-RU" sz="2800" dirty="0">
              <a:latin typeface="Garamond" panose="020204040303010108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8E5F77-9EEF-4C76-8ED0-B53AD05A6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02" y="1651329"/>
            <a:ext cx="3626830" cy="3820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494793-E760-4F43-BBA4-FDD36072F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931" y="4135040"/>
            <a:ext cx="1692828" cy="19980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D32DE08-1778-4FCF-B62F-AA72C6463089}"/>
              </a:ext>
            </a:extLst>
          </p:cNvPr>
          <p:cNvSpPr txBox="1">
            <a:spLocks/>
          </p:cNvSpPr>
          <p:nvPr/>
        </p:nvSpPr>
        <p:spPr>
          <a:xfrm>
            <a:off x="1603251" y="153638"/>
            <a:ext cx="6758063" cy="76114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Garamond" panose="02020404030301010803" pitchFamily="18" charset="0"/>
              </a:rPr>
              <a:t>От Рождества и до Крещения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CBC0FA-6271-4E15-82F8-781C7E44A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2" y="1132235"/>
            <a:ext cx="3184851" cy="3418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8631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0DB4-F60D-45F7-84E2-0F5634EC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291" y="3484618"/>
            <a:ext cx="3316920" cy="1540043"/>
          </a:xfr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Созданная предметно-пространственная среда дает возможность введения детей в особый самобытный мир народной культуры.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BE1191B-C0BA-4CE9-A5BD-8850935CC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04" y="1355572"/>
            <a:ext cx="4911004" cy="49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6ABAE8A-1EC8-4EE5-BE2D-B62EB5E03949}"/>
              </a:ext>
            </a:extLst>
          </p:cNvPr>
          <p:cNvSpPr txBox="1">
            <a:spLocks/>
          </p:cNvSpPr>
          <p:nvPr/>
        </p:nvSpPr>
        <p:spPr>
          <a:xfrm>
            <a:off x="564507" y="0"/>
            <a:ext cx="8014986" cy="76114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Garamond" panose="02020404030301010803" pitchFamily="18" charset="0"/>
              </a:rPr>
              <a:t>Мини-музей предметов русской старины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962D3F-D220-455A-85A1-A7A5731D3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92" y="4913416"/>
            <a:ext cx="3450142" cy="1831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B1C360-0B89-4885-9351-9DEF26F31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91" y="854039"/>
            <a:ext cx="3372597" cy="26512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9943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12D7ED-E80C-41FE-9DFD-E8F6B8E07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941" y="5642936"/>
            <a:ext cx="7155892" cy="1015149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Святочные гадания - это старинная народная традиция!</a:t>
            </a:r>
            <a:endParaRPr lang="ru-RU" sz="2400" dirty="0">
              <a:latin typeface="Garamond" panose="02020404030301010803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B9097E9-3E64-4822-AFB2-E7657DCAE303}"/>
              </a:ext>
            </a:extLst>
          </p:cNvPr>
          <p:cNvSpPr txBox="1">
            <a:spLocks/>
          </p:cNvSpPr>
          <p:nvPr/>
        </p:nvSpPr>
        <p:spPr>
          <a:xfrm>
            <a:off x="1897496" y="363543"/>
            <a:ext cx="5349005" cy="76114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Garamond" panose="02020404030301010803" pitchFamily="18" charset="0"/>
              </a:rPr>
              <a:t>«Без гаданья что за Святки?</a:t>
            </a:r>
          </a:p>
          <a:p>
            <a:r>
              <a:rPr lang="ru-RU" sz="3600" dirty="0">
                <a:latin typeface="Garamond" panose="02020404030301010803" pitchFamily="18" charset="0"/>
              </a:rPr>
              <a:t> Погадаем-ка, ребятки!»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A5C09B-9481-45AD-B001-61B8A9D9F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2" y="1450348"/>
            <a:ext cx="4951809" cy="3957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20F9CF-3763-409A-8A40-E817523A8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95" y="1450348"/>
            <a:ext cx="3507211" cy="3957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775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E34386-186C-4398-B77F-4E4543B2C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5" y="540074"/>
            <a:ext cx="5047659" cy="5777851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4EAD71A-229E-4688-9C53-C9DBDECE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719" y="1519077"/>
            <a:ext cx="3485668" cy="381984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400" dirty="0">
                <a:latin typeface="Garamond" panose="02020404030301010803" pitchFamily="18" charset="0"/>
              </a:rPr>
              <a:t>Интеграция деятельности всех педагогов направлена на формирование у детей дошкольного возраста общих представлений о культуре русского народа</a:t>
            </a:r>
          </a:p>
        </p:txBody>
      </p:sp>
    </p:spTree>
    <p:extLst>
      <p:ext uri="{BB962C8B-B14F-4D97-AF65-F5344CB8AC3E}">
        <p14:creationId xmlns:p14="http://schemas.microsoft.com/office/powerpoint/2010/main" val="2275725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BE0BB-37CF-4379-8155-ED6BC5C18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78" y="905400"/>
            <a:ext cx="3635793" cy="50472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пороге Коляда,</a:t>
            </a:r>
            <a:br>
              <a:rPr lang="ru-RU" sz="2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Ей откроем ворота!</a:t>
            </a:r>
            <a:br>
              <a:rPr lang="ru-RU" sz="2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Пусть приходят гости,</a:t>
            </a:r>
            <a:br>
              <a:rPr lang="ru-RU" sz="2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Милости просим!</a:t>
            </a:r>
            <a:br>
              <a:rPr lang="ru-RU" sz="2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Угощение готово,</a:t>
            </a:r>
            <a:br>
              <a:rPr lang="ru-RU" sz="2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Будьте сыты и здоровы!</a:t>
            </a:r>
            <a:endParaRPr lang="ru-RU" sz="2400" b="1" dirty="0">
              <a:latin typeface="Garamond" panose="02020404030301010803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595E82-A5D6-42DB-B60F-03E8D4265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180" y="222171"/>
            <a:ext cx="2508739" cy="3344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495014-078F-4690-B20E-5744443CE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14" y="222171"/>
            <a:ext cx="2508739" cy="33449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B64833-8746-424D-82DB-541B1D74D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672017"/>
            <a:ext cx="2653126" cy="2963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4004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4A9251-141A-4903-8A59-3D8AD241C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3" y="585134"/>
            <a:ext cx="4265797" cy="5687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5838B5-E7FA-45F0-9DC0-0A3BC8C00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365" y="585134"/>
            <a:ext cx="4089267" cy="4096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5FA1708-407A-4A9A-8764-4ED0BA52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099" y="4949682"/>
            <a:ext cx="4265797" cy="156017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400" dirty="0">
                <a:latin typeface="Garamond" panose="02020404030301010803" pitchFamily="18" charset="0"/>
              </a:rPr>
              <a:t>Изготовление </a:t>
            </a:r>
            <a:r>
              <a:rPr lang="ru-RU" sz="2400" dirty="0" err="1">
                <a:latin typeface="Garamond" panose="02020404030301010803" pitchFamily="18" charset="0"/>
              </a:rPr>
              <a:t>колядочных</a:t>
            </a:r>
            <a:r>
              <a:rPr lang="ru-RU" sz="2400" dirty="0">
                <a:latin typeface="Garamond" panose="02020404030301010803" pitchFamily="18" charset="0"/>
              </a:rPr>
              <a:t> </a:t>
            </a:r>
            <a:r>
              <a:rPr lang="ru-RU" sz="2400" dirty="0" err="1">
                <a:latin typeface="Garamond" panose="02020404030301010803" pitchFamily="18" charset="0"/>
              </a:rPr>
              <a:t>шумелок</a:t>
            </a:r>
            <a:r>
              <a:rPr lang="ru-RU" sz="2400" dirty="0">
                <a:latin typeface="Garamond" panose="02020404030301010803" pitchFamily="18" charset="0"/>
              </a:rPr>
              <a:t> стало увлекательным делом для больших и маленьких ребят</a:t>
            </a:r>
          </a:p>
        </p:txBody>
      </p:sp>
    </p:spTree>
    <p:extLst>
      <p:ext uri="{BB962C8B-B14F-4D97-AF65-F5344CB8AC3E}">
        <p14:creationId xmlns:p14="http://schemas.microsoft.com/office/powerpoint/2010/main" val="3631240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DB0DE8-B23D-46ED-8CA3-1D75CC861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5" y="402671"/>
            <a:ext cx="2950828" cy="3934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5AAA3D-AC4B-47E6-9F21-487D00182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14" y="2952925"/>
            <a:ext cx="5434953" cy="3624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FECA167-F4B3-4915-98E5-95BE772EB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772" y="667101"/>
            <a:ext cx="5010773" cy="156017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Garamond" panose="02020404030301010803" pitchFamily="18" charset="0"/>
              </a:rPr>
              <a:t>Ряженье – обычай, сопровождающий народные праздники.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7551C54-B53F-49EB-BE62-BFF135495A1D}"/>
              </a:ext>
            </a:extLst>
          </p:cNvPr>
          <p:cNvSpPr txBox="1">
            <a:spLocks/>
          </p:cNvSpPr>
          <p:nvPr/>
        </p:nvSpPr>
        <p:spPr>
          <a:xfrm>
            <a:off x="269455" y="4752346"/>
            <a:ext cx="2950828" cy="18245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Garamond" panose="02020404030301010803" pitchFamily="18" charset="0"/>
              </a:rPr>
              <a:t>Выбор костюма на любой вкус!</a:t>
            </a:r>
          </a:p>
        </p:txBody>
      </p:sp>
    </p:spTree>
    <p:extLst>
      <p:ext uri="{BB962C8B-B14F-4D97-AF65-F5344CB8AC3E}">
        <p14:creationId xmlns:p14="http://schemas.microsoft.com/office/powerpoint/2010/main" val="2621362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18C7F1-9FA3-4827-97A1-A14B4A767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80" y="524060"/>
            <a:ext cx="4080005" cy="2720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663F0D-4AD3-41B4-B288-2A9DE443D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4" y="524060"/>
            <a:ext cx="4122379" cy="2720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ACE3EF-2806-4273-843B-F5C2A4208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63" y="3613407"/>
            <a:ext cx="5335072" cy="2856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1CDCAC-4165-412E-82B5-D9B7F0EFA7E1}"/>
              </a:ext>
            </a:extLst>
          </p:cNvPr>
          <p:cNvSpPr txBox="1"/>
          <p:nvPr/>
        </p:nvSpPr>
        <p:spPr>
          <a:xfrm>
            <a:off x="106244" y="3869478"/>
            <a:ext cx="408000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Добрый вечер, добрым людям!</a:t>
            </a:r>
          </a:p>
          <a:p>
            <a:br>
              <a:rPr lang="ru-RU" sz="18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</a:rPr>
            </a:br>
            <a:r>
              <a:rPr lang="ru-RU" sz="18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Пусть веселым праздник будет.</a:t>
            </a:r>
          </a:p>
          <a:p>
            <a:br>
              <a:rPr lang="ru-RU" sz="18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</a:rPr>
            </a:br>
            <a:r>
              <a:rPr lang="ru-RU" sz="18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С Рождеством вас поздравляем,</a:t>
            </a:r>
          </a:p>
          <a:p>
            <a:br>
              <a:rPr lang="ru-RU" sz="18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</a:rPr>
            </a:br>
            <a:r>
              <a:rPr lang="ru-RU" sz="1800" b="1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Счастья, радости желаем!</a:t>
            </a:r>
            <a:endParaRPr lang="ru-RU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27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dl.ppt123.net/pptbj/201203/2012030708100883.jpg">
            <a:extLst>
              <a:ext uri="{FF2B5EF4-FFF2-40B4-BE49-F238E27FC236}">
                <a16:creationId xmlns:a16="http://schemas.microsoft.com/office/drawing/2014/main" id="{1029040A-885C-43FA-9270-66950E845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68742"/>
          </a:xfrm>
        </p:spPr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09157" y="728474"/>
            <a:ext cx="7325686" cy="12858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>
                <a:latin typeface="Garamond" panose="02020404030301010803" pitchFamily="18" charset="0"/>
              </a:rPr>
              <a:t>«Умный, сильный наш народ, далеко глядит вперед, </a:t>
            </a:r>
          </a:p>
          <a:p>
            <a:pPr>
              <a:buNone/>
            </a:pPr>
            <a:r>
              <a:rPr lang="ru-RU" dirty="0">
                <a:latin typeface="Garamond" panose="02020404030301010803" pitchFamily="18" charset="0"/>
              </a:rPr>
              <a:t>но приданья старины забывать мы не должны!» - </a:t>
            </a:r>
          </a:p>
          <a:p>
            <a:pPr>
              <a:buNone/>
            </a:pPr>
            <a:r>
              <a:rPr lang="ru-RU" dirty="0" err="1">
                <a:latin typeface="Garamond" panose="02020404030301010803" pitchFamily="18" charset="0"/>
              </a:rPr>
              <a:t>Н.Кончаловская</a:t>
            </a:r>
            <a:r>
              <a:rPr lang="ru-RU" dirty="0">
                <a:latin typeface="Garamond" panose="02020404030301010803" pitchFamily="18" charset="0"/>
              </a:rPr>
              <a:t>, «Наша древняя столица».</a:t>
            </a:r>
          </a:p>
        </p:txBody>
      </p:sp>
      <p:pic>
        <p:nvPicPr>
          <p:cNvPr id="5" name="Содержимое 3" descr=" "/>
          <p:cNvPicPr>
            <a:picLocks noGr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468193"/>
            <a:ext cx="4534888" cy="335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Содержимое 3" descr=" 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2840" y="2732491"/>
            <a:ext cx="3137582" cy="282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87260A-8C4C-4827-9ADB-15320AE16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81" y="1184720"/>
            <a:ext cx="3921352" cy="4690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37885C-252C-4C1C-803A-F92209541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04" y="1351854"/>
            <a:ext cx="4464015" cy="3241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4FE71D4-DDD8-4E6A-AEC5-64B6142A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183" y="273816"/>
            <a:ext cx="5223633" cy="709219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400" dirty="0">
                <a:latin typeface="Garamond" panose="02020404030301010803" pitchFamily="18" charset="0"/>
              </a:rPr>
              <a:t>Будем кругом ходить, да Козу веселить!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DAF92B9-A1E5-4700-ACEC-41AFA38710AA}"/>
              </a:ext>
            </a:extLst>
          </p:cNvPr>
          <p:cNvSpPr txBox="1">
            <a:spLocks/>
          </p:cNvSpPr>
          <p:nvPr/>
        </p:nvSpPr>
        <p:spPr>
          <a:xfrm>
            <a:off x="4948588" y="4759595"/>
            <a:ext cx="3463645" cy="18245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Garamond" panose="02020404030301010803" pitchFamily="18" charset="0"/>
              </a:rPr>
              <a:t>На народных праздниках нет просто зрителей! </a:t>
            </a:r>
          </a:p>
          <a:p>
            <a:pPr algn="ctr"/>
            <a:r>
              <a:rPr lang="ru-RU" sz="2400" dirty="0">
                <a:latin typeface="Garamond" panose="02020404030301010803" pitchFamily="18" charset="0"/>
              </a:rPr>
              <a:t>Разнообразие ролей позволяет каждому ребенку быть участником!</a:t>
            </a:r>
          </a:p>
        </p:txBody>
      </p:sp>
    </p:spTree>
    <p:extLst>
      <p:ext uri="{BB962C8B-B14F-4D97-AF65-F5344CB8AC3E}">
        <p14:creationId xmlns:p14="http://schemas.microsoft.com/office/powerpoint/2010/main" val="3452625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15A90B-50EF-4E1E-BA26-79496D3FF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3" y="3617149"/>
            <a:ext cx="4502623" cy="2977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CB0BE8-4C82-469C-9769-2BBD829F9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348" y="262994"/>
            <a:ext cx="4755892" cy="3166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5C7E36A-80FD-4A67-B207-3AF72B124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60" y="1158206"/>
            <a:ext cx="3728265" cy="1375581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400" dirty="0">
                <a:latin typeface="Garamond" panose="02020404030301010803" pitchFamily="18" charset="0"/>
              </a:rPr>
              <a:t>Веселились на загляденье – заслужили угощения!</a:t>
            </a:r>
          </a:p>
        </p:txBody>
      </p:sp>
    </p:spTree>
    <p:extLst>
      <p:ext uri="{BB962C8B-B14F-4D97-AF65-F5344CB8AC3E}">
        <p14:creationId xmlns:p14="http://schemas.microsoft.com/office/powerpoint/2010/main" val="162899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D5C45E-A120-4C96-90C6-506E7C6EA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91" y="161223"/>
            <a:ext cx="6191577" cy="6535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F1C28F7-7E8D-4839-A3D9-B241513A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168" y="1522778"/>
            <a:ext cx="2234774" cy="431596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Garamond" panose="02020404030301010803" pitchFamily="18" charset="0"/>
              </a:rPr>
              <a:t>Закончились Колядки, отдыхают ребятки!</a:t>
            </a:r>
          </a:p>
        </p:txBody>
      </p:sp>
    </p:spTree>
    <p:extLst>
      <p:ext uri="{BB962C8B-B14F-4D97-AF65-F5344CB8AC3E}">
        <p14:creationId xmlns:p14="http://schemas.microsoft.com/office/powerpoint/2010/main" val="4036628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dl.ppt123.net/pptbj/201203/2012030708100883.jpg">
            <a:extLst>
              <a:ext uri="{FF2B5EF4-FFF2-40B4-BE49-F238E27FC236}">
                <a16:creationId xmlns:a16="http://schemas.microsoft.com/office/drawing/2014/main" id="{BC262C06-6C6E-4E52-8E50-9D8D2425D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93" y="747647"/>
            <a:ext cx="3882006" cy="49988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800" dirty="0">
                <a:latin typeface="Garamond" panose="02020404030301010803" pitchFamily="18" charset="0"/>
              </a:rPr>
              <a:t>Народные традиции - это элементы социального и культурного наследия, передающиеся из поколения в поколение, сохраняющиеся в определённом сообществе в течение длительного времени.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797E9C-A053-423C-8B2C-096612A64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324" y="674230"/>
            <a:ext cx="4067111" cy="2690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9B886C-AC6F-473A-A54D-88CE9F57D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324" y="3474479"/>
            <a:ext cx="4067110" cy="2709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dl.ppt123.net/pptbj/201203/2012030708100883.jpg">
            <a:extLst>
              <a:ext uri="{FF2B5EF4-FFF2-40B4-BE49-F238E27FC236}">
                <a16:creationId xmlns:a16="http://schemas.microsoft.com/office/drawing/2014/main" id="{8831D3CC-C0D2-473E-B360-99FB2AB58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278" y="618047"/>
            <a:ext cx="7967444" cy="11693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3200" dirty="0">
                <a:latin typeface="Garamond" panose="02020404030301010803" pitchFamily="18" charset="0"/>
              </a:rPr>
              <a:t>Дошкольный возраст – благоприятный период для приобщения детей к истокам народной культуры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27637D-C7DD-4EC6-8C80-7E70A3F2E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33" y="1943487"/>
            <a:ext cx="3728931" cy="2478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987F6B-0AE8-4911-9A9E-044C37E50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639010"/>
            <a:ext cx="3770205" cy="2478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dl.ppt123.net/pptbj/201203/2012030708100883.jpg">
            <a:extLst>
              <a:ext uri="{FF2B5EF4-FFF2-40B4-BE49-F238E27FC236}">
                <a16:creationId xmlns:a16="http://schemas.microsoft.com/office/drawing/2014/main" id="{7FBA3595-E404-401B-ACEF-99CFD5555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latin typeface="Garamond" panose="02020404030301010803" pitchFamily="18" charset="0"/>
              </a:rPr>
              <a:t>Задачи: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473287"/>
            <a:ext cx="7886700" cy="43513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Garamond" panose="02020404030301010803" pitchFamily="18" charset="0"/>
              </a:rPr>
              <a:t>Позволяет познакомить детей с особенностями  жизни и быта русского народа, с разными формами устного народного фольклора и видами народного творчества; </a:t>
            </a:r>
          </a:p>
          <a:p>
            <a:r>
              <a:rPr lang="ru-RU" dirty="0">
                <a:latin typeface="Garamond" panose="02020404030301010803" pitchFamily="18" charset="0"/>
              </a:rPr>
              <a:t>Прививает  ребенку интерес, любовь и уважение к истории, культуре, обычаям и традициям своего народа, воспитывает патриотические чувства; </a:t>
            </a:r>
          </a:p>
          <a:p>
            <a:r>
              <a:rPr lang="ru-RU" dirty="0">
                <a:latin typeface="Garamond" panose="02020404030301010803" pitchFamily="18" charset="0"/>
              </a:rPr>
              <a:t>Приобщает  детей к истокам русской народной культуры через русские народные подвижные игры и хороводы;</a:t>
            </a:r>
            <a:endParaRPr lang="ru-RU" i="1" dirty="0">
              <a:latin typeface="Garamond" panose="02020404030301010803" pitchFamily="18" charset="0"/>
            </a:endParaRPr>
          </a:p>
          <a:p>
            <a:r>
              <a:rPr lang="ru-RU" dirty="0">
                <a:latin typeface="Garamond" panose="02020404030301010803" pitchFamily="18" charset="0"/>
              </a:rPr>
              <a:t>Учит детей уважению к труду и семье, к старшему</a:t>
            </a:r>
            <a:br>
              <a:rPr lang="ru-RU" dirty="0">
                <a:latin typeface="Garamond" panose="02020404030301010803" pitchFamily="18" charset="0"/>
              </a:rPr>
            </a:br>
            <a:r>
              <a:rPr lang="ru-RU" dirty="0">
                <a:latin typeface="Garamond" panose="02020404030301010803" pitchFamily="18" charset="0"/>
              </a:rPr>
              <a:t>поколению, к Отечеству.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dl.ppt123.net/pptbj/201203/2012030708100883.jpg">
            <a:extLst>
              <a:ext uri="{FF2B5EF4-FFF2-40B4-BE49-F238E27FC236}">
                <a16:creationId xmlns:a16="http://schemas.microsoft.com/office/drawing/2014/main" id="{4996647F-DA3F-41F0-9C50-69233C042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3675" y="642918"/>
            <a:ext cx="6659592" cy="6825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dirty="0">
                <a:latin typeface="Garamond" panose="02020404030301010803" pitchFamily="18" charset="0"/>
              </a:rPr>
              <a:t>Программа «Золотой ключик»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9248" y="1323991"/>
            <a:ext cx="7725503" cy="10715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>
                <a:latin typeface="Garamond" panose="02020404030301010803" pitchFamily="18" charset="0"/>
              </a:rPr>
              <a:t>Программой «Золотой ключик» предусмотрен ряд событий, посвященных народным традициям. К таким мероприятиям относятся: Святки-Колядки, Рождественские посиделки, Музей «Русской избы», Масленица, Проводы Зимы.</a:t>
            </a:r>
            <a:endParaRPr lang="ru-RU" dirty="0">
              <a:latin typeface="Garamond" panose="02020404030301010803" pitchFamily="18" charset="0"/>
            </a:endParaRPr>
          </a:p>
        </p:txBody>
      </p:sp>
      <p:pic>
        <p:nvPicPr>
          <p:cNvPr id="3074" name="Picture 2" descr="C:\Users\User\Downloads\IMG-c993fd1dc7fcbebf61f63e94d1180622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8210" y="2404473"/>
            <a:ext cx="2857958" cy="38106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IMG 20210114 1033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0447" y="2404473"/>
            <a:ext cx="2857957" cy="38106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dl.ppt123.net/pptbj/201203/2012030708100883.jpg">
            <a:extLst>
              <a:ext uri="{FF2B5EF4-FFF2-40B4-BE49-F238E27FC236}">
                <a16:creationId xmlns:a16="http://schemas.microsoft.com/office/drawing/2014/main" id="{22F5F2D6-169D-41CB-B6E9-261F06DEA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50" name="Picture 2" descr="C:\Users\User\Downloads\IMG-8c6e24abd97a27081c245faec22adb0f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8712" y="642918"/>
            <a:ext cx="4086216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dl.ppt123.net/pptbj/201203/2012030708100883.jpg">
            <a:extLst>
              <a:ext uri="{FF2B5EF4-FFF2-40B4-BE49-F238E27FC236}">
                <a16:creationId xmlns:a16="http://schemas.microsoft.com/office/drawing/2014/main" id="{EDB11C4A-C86D-4F2A-A881-0A73638C5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/>
              <a:t>   </a:t>
            </a:r>
            <a:r>
              <a:rPr lang="ru-RU" dirty="0"/>
              <a:t>  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6293" y="2192134"/>
            <a:ext cx="3144588" cy="2677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dirty="0">
                <a:latin typeface="Garamond" panose="02020404030301010803" pitchFamily="18" charset="0"/>
              </a:rPr>
              <a:t>Хозяин с хозяйкой,</a:t>
            </a:r>
            <a:br>
              <a:rPr lang="ru-RU" sz="2400" dirty="0">
                <a:latin typeface="Garamond" panose="02020404030301010803" pitchFamily="18" charset="0"/>
              </a:rPr>
            </a:br>
            <a:r>
              <a:rPr lang="ru-RU" sz="2400" dirty="0">
                <a:latin typeface="Garamond" panose="02020404030301010803" pitchFamily="18" charset="0"/>
              </a:rPr>
              <a:t>Слезайте с печи,</a:t>
            </a:r>
            <a:br>
              <a:rPr lang="ru-RU" sz="2400" dirty="0">
                <a:latin typeface="Garamond" panose="02020404030301010803" pitchFamily="18" charset="0"/>
              </a:rPr>
            </a:br>
            <a:r>
              <a:rPr lang="ru-RU" sz="2400" dirty="0">
                <a:latin typeface="Garamond" panose="02020404030301010803" pitchFamily="18" charset="0"/>
              </a:rPr>
              <a:t>Зажигайте свечи!</a:t>
            </a:r>
            <a:br>
              <a:rPr lang="ru-RU" sz="2400" dirty="0">
                <a:latin typeface="Garamond" panose="02020404030301010803" pitchFamily="18" charset="0"/>
              </a:rPr>
            </a:br>
            <a:r>
              <a:rPr lang="ru-RU" sz="2400" dirty="0">
                <a:latin typeface="Garamond" panose="02020404030301010803" pitchFamily="18" charset="0"/>
              </a:rPr>
              <a:t>Открывайте сундучки,</a:t>
            </a:r>
            <a:br>
              <a:rPr lang="ru-RU" sz="2400" dirty="0">
                <a:latin typeface="Garamond" panose="02020404030301010803" pitchFamily="18" charset="0"/>
              </a:rPr>
            </a:br>
            <a:r>
              <a:rPr lang="ru-RU" sz="2400" dirty="0">
                <a:latin typeface="Garamond" panose="02020404030301010803" pitchFamily="18" charset="0"/>
              </a:rPr>
              <a:t>Доставайте пятачки!</a:t>
            </a:r>
            <a:br>
              <a:rPr lang="ru-RU" sz="2400" dirty="0">
                <a:latin typeface="Garamond" panose="02020404030301010803" pitchFamily="18" charset="0"/>
              </a:rPr>
            </a:br>
            <a:r>
              <a:rPr lang="ru-RU" sz="2400" dirty="0">
                <a:latin typeface="Garamond" panose="02020404030301010803" pitchFamily="18" charset="0"/>
              </a:rPr>
              <a:t>Вам для потехи,</a:t>
            </a:r>
            <a:br>
              <a:rPr lang="ru-RU" sz="2400" dirty="0">
                <a:latin typeface="Garamond" panose="02020404030301010803" pitchFamily="18" charset="0"/>
              </a:rPr>
            </a:br>
            <a:r>
              <a:rPr lang="ru-RU" sz="2400" dirty="0">
                <a:latin typeface="Garamond" panose="02020404030301010803" pitchFamily="18" charset="0"/>
              </a:rPr>
              <a:t>Нам — на орехи.</a:t>
            </a:r>
          </a:p>
        </p:txBody>
      </p:sp>
      <p:pic>
        <p:nvPicPr>
          <p:cNvPr id="1026" name="Picture 2" descr="C:\Users\User\Downloads\IMG-64ca26bf99ea082f2377479a835e4288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2441" y="805165"/>
            <a:ext cx="3935752" cy="52476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dl.ppt123.net/pptbj/201203/2012030708100883.jpg">
            <a:extLst>
              <a:ext uri="{FF2B5EF4-FFF2-40B4-BE49-F238E27FC236}">
                <a16:creationId xmlns:a16="http://schemas.microsoft.com/office/drawing/2014/main" id="{3D684BCB-A24D-4EE8-AB61-0214BF93A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369" y="651044"/>
            <a:ext cx="7615262" cy="5569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3200" dirty="0">
                <a:latin typeface="Garamond" panose="02020404030301010803" pitchFamily="18" charset="0"/>
              </a:rPr>
              <a:t>Игра на детских музыкальных инструментах</a:t>
            </a:r>
          </a:p>
        </p:txBody>
      </p:sp>
      <p:pic>
        <p:nvPicPr>
          <p:cNvPr id="2050" name="Picture 2" descr="C:\Users\User\Downloads\IMG-d9584470a816dac0075f33880766adf0-V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28679" y="1365951"/>
            <a:ext cx="3371466" cy="46434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 descr="C:\Users\User\Downloads\IMG-4e2fbd7d677bbc25c7c853271d92c61e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3857" y="1365951"/>
            <a:ext cx="3357586" cy="46434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</TotalTime>
  <Words>446</Words>
  <Application>Microsoft Office PowerPoint</Application>
  <PresentationFormat>Экран (4:3)</PresentationFormat>
  <Paragraphs>42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Garamond</vt:lpstr>
      <vt:lpstr>Тема Office</vt:lpstr>
      <vt:lpstr>Народные традиции в разновозрастной группе дошкольного возраста</vt:lpstr>
      <vt:lpstr> </vt:lpstr>
      <vt:lpstr>Народные традиции - это элементы социального и культурного наследия, передающиеся из поколения в поколение, сохраняющиеся в определённом сообществе в течение длительного времени. </vt:lpstr>
      <vt:lpstr>Дошкольный возраст – благоприятный период для приобщения детей к истокам народной культуры</vt:lpstr>
      <vt:lpstr>Задачи:</vt:lpstr>
      <vt:lpstr>Программа «Золотой ключик»</vt:lpstr>
      <vt:lpstr>Презентация PowerPoint</vt:lpstr>
      <vt:lpstr>Презентация PowerPoint</vt:lpstr>
      <vt:lpstr>Игра на детских музыкальных инструментах</vt:lpstr>
      <vt:lpstr>Народные игры развивают у детей ловкость, быстроту движений, силу, меткость, находчивость, внимание, память.</vt:lpstr>
      <vt:lpstr>Праздник «Святки-Колядки»</vt:lpstr>
      <vt:lpstr>Знакомство детей с зимними народными праздниками и традициями</vt:lpstr>
      <vt:lpstr>Созданная предметно-пространственная среда дает возможность введения детей в особый самобытный мир народной культуры.</vt:lpstr>
      <vt:lpstr>Святочные гадания - это старинная народная традиция!</vt:lpstr>
      <vt:lpstr>Интеграция деятельности всех педагогов направлена на формирование у детей дошкольного возраста общих представлений о культуре русского народа</vt:lpstr>
      <vt:lpstr>На пороге Коляда,  Ей откроем ворота!  Пусть приходят гости,  Милости просим!  Угощение готово,  Будьте сыты и здоровы!</vt:lpstr>
      <vt:lpstr>Изготовление колядочных шумелок стало увлекательным делом для больших и маленьких ребят</vt:lpstr>
      <vt:lpstr>Ряженье – обычай, сопровождающий народные праздники.</vt:lpstr>
      <vt:lpstr>Презентация PowerPoint</vt:lpstr>
      <vt:lpstr>Будем кругом ходить, да Козу веселить!</vt:lpstr>
      <vt:lpstr>Веселились на загляденье – заслужили угощения!</vt:lpstr>
      <vt:lpstr>Закончились Колядки, отдыхают ребятки!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 опыта работы МБДОУ № 165. Праздник «КОЛЯДА»</dc:title>
  <dc:creator>Юрий</dc:creator>
  <cp:lastModifiedBy>Юрий</cp:lastModifiedBy>
  <cp:revision>21</cp:revision>
  <dcterms:created xsi:type="dcterms:W3CDTF">2021-01-20T12:27:38Z</dcterms:created>
  <dcterms:modified xsi:type="dcterms:W3CDTF">2021-01-24T11:57:19Z</dcterms:modified>
</cp:coreProperties>
</file>